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6"/>
  </p:notesMasterIdLst>
  <p:sldIdLst>
    <p:sldId id="356" r:id="rId2"/>
    <p:sldId id="354" r:id="rId3"/>
    <p:sldId id="288" r:id="rId4"/>
    <p:sldId id="295" r:id="rId5"/>
    <p:sldId id="355" r:id="rId6"/>
    <p:sldId id="353" r:id="rId7"/>
    <p:sldId id="362" r:id="rId8"/>
    <p:sldId id="300" r:id="rId9"/>
    <p:sldId id="351" r:id="rId10"/>
    <p:sldId id="302" r:id="rId11"/>
    <p:sldId id="304" r:id="rId12"/>
    <p:sldId id="305" r:id="rId13"/>
    <p:sldId id="342" r:id="rId14"/>
    <p:sldId id="306" r:id="rId15"/>
    <p:sldId id="307" r:id="rId16"/>
    <p:sldId id="308" r:id="rId17"/>
    <p:sldId id="309" r:id="rId18"/>
    <p:sldId id="310" r:id="rId19"/>
    <p:sldId id="311" r:id="rId20"/>
    <p:sldId id="312" r:id="rId21"/>
    <p:sldId id="313" r:id="rId22"/>
    <p:sldId id="314" r:id="rId23"/>
    <p:sldId id="317" r:id="rId24"/>
    <p:sldId id="316" r:id="rId25"/>
    <p:sldId id="319" r:id="rId26"/>
    <p:sldId id="320" r:id="rId27"/>
    <p:sldId id="321" r:id="rId28"/>
    <p:sldId id="322" r:id="rId29"/>
    <p:sldId id="323" r:id="rId30"/>
    <p:sldId id="324" r:id="rId31"/>
    <p:sldId id="325" r:id="rId32"/>
    <p:sldId id="303" r:id="rId33"/>
    <p:sldId id="341" r:id="rId34"/>
    <p:sldId id="332" r:id="rId35"/>
    <p:sldId id="339" r:id="rId36"/>
    <p:sldId id="337" r:id="rId37"/>
    <p:sldId id="330" r:id="rId38"/>
    <p:sldId id="343" r:id="rId39"/>
    <p:sldId id="352" r:id="rId40"/>
    <p:sldId id="357" r:id="rId41"/>
    <p:sldId id="346" r:id="rId42"/>
    <p:sldId id="349" r:id="rId43"/>
    <p:sldId id="359" r:id="rId44"/>
    <p:sldId id="360" r:id="rId45"/>
  </p:sldIdLst>
  <p:sldSz cx="15119350"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ED8DAF-01F1-6ED6-E9E6-352ADA62A3F5}" name="Nicole" initials="NO" userId="Nicol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cole" initials="NO" lastIdx="96" clrIdx="0">
    <p:extLst>
      <p:ext uri="{19B8F6BF-5375-455C-9EA6-DF929625EA0E}">
        <p15:presenceInfo xmlns:p15="http://schemas.microsoft.com/office/powerpoint/2012/main" userId="Nicol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EEBF7"/>
    <a:srgbClr val="9EC4E6"/>
    <a:srgbClr val="7395D3"/>
    <a:srgbClr val="1C75BC"/>
    <a:srgbClr val="FFFFFF"/>
    <a:srgbClr val="2F5597"/>
    <a:srgbClr val="8FAADC"/>
    <a:srgbClr val="CC0000"/>
    <a:srgbClr val="1F4FA1"/>
    <a:srgbClr val="1E5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19" autoAdjust="0"/>
    <p:restoredTop sz="95297" autoAdjust="0"/>
  </p:normalViewPr>
  <p:slideViewPr>
    <p:cSldViewPr snapToGrid="0">
      <p:cViewPr varScale="1">
        <p:scale>
          <a:sx n="53" d="100"/>
          <a:sy n="53" d="100"/>
        </p:scale>
        <p:origin x="1243" y="82"/>
      </p:cViewPr>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3" Type="http://schemas.openxmlformats.org/officeDocument/2006/relationships/slide" Target="slides/slide16.xml"/><Relationship Id="rId18" Type="http://schemas.openxmlformats.org/officeDocument/2006/relationships/slide" Target="slides/slide21.xml"/><Relationship Id="rId26" Type="http://schemas.openxmlformats.org/officeDocument/2006/relationships/slide" Target="slides/slide29.xml"/><Relationship Id="rId3" Type="http://schemas.openxmlformats.org/officeDocument/2006/relationships/slide" Target="slides/slide6.xml"/><Relationship Id="rId21" Type="http://schemas.openxmlformats.org/officeDocument/2006/relationships/slide" Target="slides/slide24.xml"/><Relationship Id="rId7" Type="http://schemas.openxmlformats.org/officeDocument/2006/relationships/slide" Target="slides/slide10.xml"/><Relationship Id="rId12" Type="http://schemas.openxmlformats.org/officeDocument/2006/relationships/slide" Target="slides/slide15.xml"/><Relationship Id="rId17" Type="http://schemas.openxmlformats.org/officeDocument/2006/relationships/slide" Target="slides/slide20.xml"/><Relationship Id="rId25" Type="http://schemas.openxmlformats.org/officeDocument/2006/relationships/slide" Target="slides/slide28.xml"/><Relationship Id="rId33" Type="http://schemas.openxmlformats.org/officeDocument/2006/relationships/slide" Target="slides/slide44.xml"/><Relationship Id="rId2" Type="http://schemas.openxmlformats.org/officeDocument/2006/relationships/slide" Target="slides/slide4.xml"/><Relationship Id="rId16" Type="http://schemas.openxmlformats.org/officeDocument/2006/relationships/slide" Target="slides/slide19.xml"/><Relationship Id="rId20" Type="http://schemas.openxmlformats.org/officeDocument/2006/relationships/slide" Target="slides/slide23.xml"/><Relationship Id="rId29" Type="http://schemas.openxmlformats.org/officeDocument/2006/relationships/slide" Target="slides/slide32.xml"/><Relationship Id="rId1" Type="http://schemas.openxmlformats.org/officeDocument/2006/relationships/slide" Target="slides/slide2.xml"/><Relationship Id="rId6" Type="http://schemas.openxmlformats.org/officeDocument/2006/relationships/slide" Target="slides/slide9.xml"/><Relationship Id="rId11" Type="http://schemas.openxmlformats.org/officeDocument/2006/relationships/slide" Target="slides/slide14.xml"/><Relationship Id="rId24" Type="http://schemas.openxmlformats.org/officeDocument/2006/relationships/slide" Target="slides/slide27.xml"/><Relationship Id="rId32" Type="http://schemas.openxmlformats.org/officeDocument/2006/relationships/slide" Target="slides/slide43.xml"/><Relationship Id="rId5" Type="http://schemas.openxmlformats.org/officeDocument/2006/relationships/slide" Target="slides/slide8.xml"/><Relationship Id="rId15" Type="http://schemas.openxmlformats.org/officeDocument/2006/relationships/slide" Target="slides/slide18.xml"/><Relationship Id="rId23" Type="http://schemas.openxmlformats.org/officeDocument/2006/relationships/slide" Target="slides/slide26.xml"/><Relationship Id="rId28" Type="http://schemas.openxmlformats.org/officeDocument/2006/relationships/slide" Target="slides/slide31.xml"/><Relationship Id="rId10" Type="http://schemas.openxmlformats.org/officeDocument/2006/relationships/slide" Target="slides/slide13.xml"/><Relationship Id="rId19" Type="http://schemas.openxmlformats.org/officeDocument/2006/relationships/slide" Target="slides/slide22.xml"/><Relationship Id="rId31" Type="http://schemas.openxmlformats.org/officeDocument/2006/relationships/slide" Target="slides/slide42.xml"/><Relationship Id="rId4" Type="http://schemas.openxmlformats.org/officeDocument/2006/relationships/slide" Target="slides/slide7.xml"/><Relationship Id="rId9" Type="http://schemas.openxmlformats.org/officeDocument/2006/relationships/slide" Target="slides/slide12.xml"/><Relationship Id="rId14" Type="http://schemas.openxmlformats.org/officeDocument/2006/relationships/slide" Target="slides/slide17.xml"/><Relationship Id="rId22" Type="http://schemas.openxmlformats.org/officeDocument/2006/relationships/slide" Target="slides/slide25.xml"/><Relationship Id="rId27" Type="http://schemas.openxmlformats.org/officeDocument/2006/relationships/slide" Target="slides/slide30.xml"/><Relationship Id="rId30" Type="http://schemas.openxmlformats.org/officeDocument/2006/relationships/slide" Target="slides/slide41.xml"/><Relationship Id="rId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E54FBB-7F76-4A72-81DF-7C73B630C4AE}" type="datetimeFigureOut">
              <a:rPr lang="de-DE" smtClean="0"/>
              <a:t>24.03.2023</a:t>
            </a:fld>
            <a:endParaRPr lang="de-DE"/>
          </a:p>
        </p:txBody>
      </p:sp>
      <p:sp>
        <p:nvSpPr>
          <p:cNvPr id="4" name="Folienbildplatzhalter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20DB41-DA16-4EE5-9849-E90917EACA19}" type="slidenum">
              <a:rPr lang="de-DE" smtClean="0"/>
              <a:t>‹Nr.›</a:t>
            </a:fld>
            <a:endParaRPr lang="de-DE"/>
          </a:p>
        </p:txBody>
      </p:sp>
    </p:spTree>
    <p:extLst>
      <p:ext uri="{BB962C8B-B14F-4D97-AF65-F5344CB8AC3E}">
        <p14:creationId xmlns:p14="http://schemas.microsoft.com/office/powerpoint/2010/main" val="2992003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Herzlich willkommen zur Präsentation „Ein digital-barrierefreies Dokument erstellen“. Zuerst möchte ich euch einige wichtige Informationen und Gedanken vorab mitgeben, bevor wir mit dem inhaltlichen Teil dieser Präsentation beginnen.</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Generell ist ein barrierefreier Zugang zu digitalen Medien im heutigen Zeitalter besonders wichtig. Ein Zugang allein zum Web bringt nicht direkt Barrierefreiheit mit sich. Inhalte sind nicht für sich per se barrierefrei. Der/ die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Ersteller:in</a:t>
            </a:r>
            <a:r>
              <a:rPr lang="de-DE" sz="1800" dirty="0">
                <a:effectLst/>
                <a:latin typeface="Calibri" panose="020F0502020204030204" pitchFamily="34" charset="0"/>
                <a:ea typeface="Calibri" panose="020F0502020204030204" pitchFamily="34" charset="0"/>
                <a:cs typeface="Times New Roman" panose="02020603050405020304" pitchFamily="18" charset="0"/>
              </a:rPr>
              <a:t> eines Dokuments und/ oder einer Webseite kann seine/ ihre Inhalte mit wenig Mehraufwand einer größeren Breite von Menschen zugänglich machen. </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Zwei Drittel aller Beeinträchtigungen sind sogenannte nicht-sichtbare-Behinderungen. Digitale Barrieren können aus Sehbeeinträchtigungen, Hör-/ Sprach- oder Sprechbeeinträchtigungen, motorischen Beeinträchtigungen, Mobilitätseinschränkungen, Legasthenie, Dyskalkulie, Aufmerksamkeits- und Konzentrationsstörungen, chronisch-somatischen Beeinträchtigungen und psychischen Erkrankungen resultieren. </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Darüber hinaus ist auch beispielsweise funktionaler Analphabetismus  im Kontext von digitaler Barrierefreiheit ein relevantes Thema. Betroffene können zwar lesen, jedoch sich nur sehr schwierig den Inhalt eines Textes erschließen. In Deutschland ist etwa jede siebte erwachse Person davon betroffen.</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1</a:t>
            </a:fld>
            <a:endParaRPr lang="de-DE"/>
          </a:p>
        </p:txBody>
      </p:sp>
    </p:spTree>
    <p:extLst>
      <p:ext uri="{BB962C8B-B14F-4D97-AF65-F5344CB8AC3E}">
        <p14:creationId xmlns:p14="http://schemas.microsoft.com/office/powerpoint/2010/main" val="3598119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Besonders förderlich ist es, wenn die Texteinheiten, die wir im vorherigen Schritt unterteilt haben, Überschriften bekommen, die zu dem jeweiligen Inhalt der Texteinheit passen. Wie bereits zu Anfang erwähnt,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is</a:t>
            </a:r>
            <a:r>
              <a:rPr lang="de-DE" sz="1800" dirty="0">
                <a:effectLst/>
                <a:latin typeface="Calibri" panose="020F0502020204030204" pitchFamily="34" charset="0"/>
                <a:ea typeface="Calibri" panose="020F0502020204030204" pitchFamily="34" charset="0"/>
                <a:cs typeface="Times New Roman" panose="02020603050405020304" pitchFamily="18" charset="0"/>
              </a:rPr>
              <a:t> etwa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jede:r</a:t>
            </a:r>
            <a:r>
              <a:rPr lang="de-DE" sz="1800" dirty="0">
                <a:effectLst/>
                <a:latin typeface="Calibri" panose="020F0502020204030204" pitchFamily="34" charset="0"/>
                <a:ea typeface="Calibri" panose="020F0502020204030204" pitchFamily="34" charset="0"/>
                <a:cs typeface="Times New Roman" panose="02020603050405020304" pitchFamily="18" charset="0"/>
              </a:rPr>
              <a:t> siebte Erwachsene in Deutschland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funktionale:r</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Analphabet:in</a:t>
            </a:r>
            <a:r>
              <a:rPr lang="de-DE" sz="1800" dirty="0">
                <a:effectLst/>
                <a:latin typeface="Calibri" panose="020F0502020204030204" pitchFamily="34" charset="0"/>
                <a:ea typeface="Calibri" panose="020F0502020204030204" pitchFamily="34" charset="0"/>
                <a:cs typeface="Times New Roman" panose="02020603050405020304" pitchFamily="18" charset="0"/>
              </a:rPr>
              <a:t> und hat Schwierigkeiten, zusammenhängende Texte zu verstehen. Eine Einteilung von Texten in Sinnabschnitte kann diesen Menschen, Menschen mit kognitiven Beeinträchtigungen und auch Menschen mit einem geringen Konzentrationsvermögen das Verstehen eines Textes erleichtern. </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12</a:t>
            </a:fld>
            <a:endParaRPr lang="de-DE"/>
          </a:p>
        </p:txBody>
      </p:sp>
    </p:spTree>
    <p:extLst>
      <p:ext uri="{BB962C8B-B14F-4D97-AF65-F5344CB8AC3E}">
        <p14:creationId xmlns:p14="http://schemas.microsoft.com/office/powerpoint/2010/main" val="3631749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Strukturgebende Formatierungen sollen und können im Verbund mit dem Text den Inhalt strukturieren. Dabei können Bilder, Piktogramme, farbliche Hinterlegungen oder andere Elemente eine Orientierung im Text, beziehungsweise im Web-Inhalt bieten. Da das Gehirn gerne Abstraktes mit Visuellen verbindet, dienen strukturgebende Element als zusätzliche Gedankenstützen beim Verstehen der jeweiligen Informationen. </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13</a:t>
            </a:fld>
            <a:endParaRPr lang="de-DE"/>
          </a:p>
        </p:txBody>
      </p:sp>
    </p:spTree>
    <p:extLst>
      <p:ext uri="{BB962C8B-B14F-4D97-AF65-F5344CB8AC3E}">
        <p14:creationId xmlns:p14="http://schemas.microsoft.com/office/powerpoint/2010/main" val="106184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Selbsterklärende Linktexte sind besonders für Menschen, die einen Screenreader oder Menschen mit motorischen Beeinträchtigungen relevant, da diese bestimmte Tastenkombinationen benutzen, um sich über digitale Oberflächen zu navigieren. Auf vielen Webseiten begegnet man dem Wortlaut „Für weitere Informationen klicken Sie hier“. Dabei ist „hier“ dann oft der Linktext für einen weiterführenden Link. Wenn mehrere Links auf einer Seite angegeben werden und ein Screenreader einer nicht sehenden Person immer wieder „hier“ als Linktext vorliest, weiß die jeweilige Person nicht genau, welche Informationen hinter den entsprechenden Link zu finden sind. Darüber hinaus sollte nicht nur ein aussagekräftiger Linktext verwendet werden, sondern auch eine Information bei einem Abweichenden Format. In unserem Beispiel sieht man, dass als Information mit im Linktext der Verweis auf ein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pdf</a:t>
            </a:r>
            <a:r>
              <a:rPr lang="de-DE" sz="1800" dirty="0">
                <a:effectLst/>
                <a:latin typeface="Calibri" panose="020F0502020204030204" pitchFamily="34" charset="0"/>
                <a:ea typeface="Calibri" panose="020F0502020204030204" pitchFamily="34" charset="0"/>
                <a:cs typeface="Times New Roman" panose="02020603050405020304" pitchFamily="18" charset="0"/>
              </a:rPr>
              <a:t> im ersten Fall und im zweiten Fall der Verweis darauf, dass es sich bei dem Link um eine Webseite handelt. Einige Screenreader teilen dem/ der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Benutzer:in</a:t>
            </a:r>
            <a:r>
              <a:rPr lang="de-DE" sz="1800" dirty="0">
                <a:effectLst/>
                <a:latin typeface="Calibri" panose="020F0502020204030204" pitchFamily="34" charset="0"/>
                <a:ea typeface="Calibri" panose="020F0502020204030204" pitchFamily="34" charset="0"/>
                <a:cs typeface="Times New Roman" panose="02020603050405020304" pitchFamily="18" charset="0"/>
              </a:rPr>
              <a:t> beim Klicken auf einen Link nicht mit, dass auf ein abweichendes Format gewechselt wird. Dies kann bei Betroffenen zur Verwirrung führen. </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14</a:t>
            </a:fld>
            <a:endParaRPr lang="de-DE"/>
          </a:p>
        </p:txBody>
      </p:sp>
    </p:spTree>
    <p:extLst>
      <p:ext uri="{BB962C8B-B14F-4D97-AF65-F5344CB8AC3E}">
        <p14:creationId xmlns:p14="http://schemas.microsoft.com/office/powerpoint/2010/main" val="3294360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Kommen wir nun zum zweiten Kapitel „Barrierefreies Layout“. </a:t>
            </a:r>
            <a:br>
              <a:rPr lang="de-DE" sz="1800" dirty="0">
                <a:effectLst/>
                <a:latin typeface="Calibri" panose="020F0502020204030204" pitchFamily="34" charset="0"/>
                <a:ea typeface="Calibri" panose="020F0502020204030204" pitchFamily="34" charset="0"/>
                <a:cs typeface="Times New Roman" panose="02020603050405020304" pitchFamily="18" charset="0"/>
              </a:rPr>
            </a:br>
            <a:r>
              <a:rPr lang="de-DE" sz="1800" dirty="0">
                <a:effectLst/>
                <a:latin typeface="Calibri" panose="020F0502020204030204" pitchFamily="34" charset="0"/>
                <a:ea typeface="Calibri" panose="020F0502020204030204" pitchFamily="34" charset="0"/>
                <a:cs typeface="Times New Roman" panose="02020603050405020304" pitchFamily="18" charset="0"/>
              </a:rPr>
              <a:t>Von einem barrierefreien Layout profitieren besonders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Leseanfänder:innen</a:t>
            </a:r>
            <a:r>
              <a:rPr lang="de-DE" sz="1800" dirty="0">
                <a:effectLst/>
                <a:latin typeface="Calibri" panose="020F0502020204030204" pitchFamily="34" charset="0"/>
                <a:ea typeface="Calibri" panose="020F0502020204030204" pitchFamily="34" charset="0"/>
                <a:cs typeface="Times New Roman" panose="02020603050405020304" pitchFamily="18" charset="0"/>
              </a:rPr>
              <a:t>, Menschen mit kognitiven Beeinträchtigungen, Menschen mit einem geringen Konzentrationsvermögen und Menschen mit Sehbeeinträchtigungen.</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15</a:t>
            </a:fld>
            <a:endParaRPr lang="de-DE"/>
          </a:p>
        </p:txBody>
      </p:sp>
    </p:spTree>
    <p:extLst>
      <p:ext uri="{BB962C8B-B14F-4D97-AF65-F5344CB8AC3E}">
        <p14:creationId xmlns:p14="http://schemas.microsoft.com/office/powerpoint/2010/main" val="1728230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Hier sehen wir nochmal unseren Inhalt, der bereits ein der vier Kapitel durchlaufen ist. </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16</a:t>
            </a:fld>
            <a:endParaRPr lang="de-DE"/>
          </a:p>
        </p:txBody>
      </p:sp>
    </p:spTree>
    <p:extLst>
      <p:ext uri="{BB962C8B-B14F-4D97-AF65-F5344CB8AC3E}">
        <p14:creationId xmlns:p14="http://schemas.microsoft.com/office/powerpoint/2010/main" val="3277423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Das Wortbild gibt einen ersten, visuellen Hinweis auf das zu erlesende Wort. Vielleicht kennt ihr es, dass Buchstaben eines Wortes an einer Stelle beispielsweise vertauscht sind, man das Wort aber trotzdem mit Leichtigkeit erliest. Das liegt daran, dass das Gehirn, wie schon mal vorher angemerkt, automatisch Informationen mit visuellen Reizen verbindet. Silben trennen ein Wort, weshalb das Wortbild für die Lesenden nicht als ein Hinweis und als eine Unterstützung beim Erlesen von Worten verwendet werden kann. Generell kann dies allen Menschen mit dem einfachen Ausschalten der Silbentrennung ermöglicht werden. Besonders für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Leseanfänger:innen</a:t>
            </a:r>
            <a:r>
              <a:rPr lang="de-DE" sz="1800" dirty="0">
                <a:effectLst/>
                <a:latin typeface="Calibri" panose="020F0502020204030204" pitchFamily="34" charset="0"/>
                <a:ea typeface="Calibri" panose="020F0502020204030204" pitchFamily="34" charset="0"/>
                <a:cs typeface="Times New Roman" panose="02020603050405020304" pitchFamily="18" charset="0"/>
              </a:rPr>
              <a:t> und Menschen mit kognitiven Beeinträchtigungen profitieren davon.</a:t>
            </a:r>
            <a:br>
              <a:rPr lang="de-DE" sz="1800" dirty="0">
                <a:effectLst/>
                <a:latin typeface="Calibri" panose="020F0502020204030204" pitchFamily="34" charset="0"/>
                <a:ea typeface="Calibri" panose="020F0502020204030204" pitchFamily="34" charset="0"/>
                <a:cs typeface="Times New Roman" panose="02020603050405020304" pitchFamily="18" charset="0"/>
              </a:rPr>
            </a:br>
            <a:r>
              <a:rPr lang="de-DE" sz="1800" dirty="0">
                <a:effectLst/>
                <a:latin typeface="Calibri" panose="020F0502020204030204" pitchFamily="34" charset="0"/>
                <a:ea typeface="Calibri" panose="020F0502020204030204" pitchFamily="34" charset="0"/>
                <a:cs typeface="Times New Roman" panose="02020603050405020304" pitchFamily="18" charset="0"/>
              </a:rPr>
              <a:t>Darüber hinaus ist das Ausstellen der Silbentrennung auch für Menschen, die einen Screenreader benutzen, förderlich, da manche Screenreader die Silbentrennung mit Bindestrich vorlesen, was den Vorlesefluss und auch das Verständnis behindern. </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17</a:t>
            </a:fld>
            <a:endParaRPr lang="de-DE"/>
          </a:p>
        </p:txBody>
      </p:sp>
    </p:spTree>
    <p:extLst>
      <p:ext uri="{BB962C8B-B14F-4D97-AF65-F5344CB8AC3E}">
        <p14:creationId xmlns:p14="http://schemas.microsoft.com/office/powerpoint/2010/main" val="1248484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Im Vergleich zur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Vorfolie</a:t>
            </a:r>
            <a:r>
              <a:rPr lang="de-DE" sz="1800" dirty="0">
                <a:effectLst/>
                <a:latin typeface="Calibri" panose="020F0502020204030204" pitchFamily="34" charset="0"/>
                <a:ea typeface="Calibri" panose="020F0502020204030204" pitchFamily="34" charset="0"/>
                <a:cs typeface="Times New Roman" panose="02020603050405020304" pitchFamily="18" charset="0"/>
              </a:rPr>
              <a:t> lässt sich hier erkennen, dass die Leserlichkeit durch den vergrößerten Zeilenabstand zugenommen hat.  Ein Zeilenabstand von mindestens 120 % der Schriftgröße ist besonders geeignet. Darüber hinaus sollte der Zeilenabstand größer ausfallen je länger die Zeilen sind, damit das Auge beim Rücksprung den Zeilenanfang leichter findet. Bei kurzen Zeilen reicht auch ein etwas geringerer Zeilenabstand aus. Darüber hinaus können die Augen einer lesenden Person das zu erlesende Wort besser fokussieren, wenn ein ausreichen großer Zeilenabstand verwendet wird. Besonders Personen mit einem geringen Konzentrationsvermögen und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Leseanfänger:innen</a:t>
            </a:r>
            <a:r>
              <a:rPr lang="de-DE" sz="1800" dirty="0">
                <a:effectLst/>
                <a:latin typeface="Calibri" panose="020F0502020204030204" pitchFamily="34" charset="0"/>
                <a:ea typeface="Calibri" panose="020F0502020204030204" pitchFamily="34" charset="0"/>
                <a:cs typeface="Times New Roman" panose="02020603050405020304" pitchFamily="18" charset="0"/>
              </a:rPr>
              <a:t> profitieren davon.</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18</a:t>
            </a:fld>
            <a:endParaRPr lang="de-DE"/>
          </a:p>
        </p:txBody>
      </p:sp>
    </p:spTree>
    <p:extLst>
      <p:ext uri="{BB962C8B-B14F-4D97-AF65-F5344CB8AC3E}">
        <p14:creationId xmlns:p14="http://schemas.microsoft.com/office/powerpoint/2010/main" val="2726729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Serifenlose Schriftarten ermöglichen es, einzelne Zeichen leichter zu erfassen und zu unterscheiden. Die Form von Buchstaben unterliegt festgelegten Konventionen. Besonders für ungeübte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Leser:innen</a:t>
            </a:r>
            <a:r>
              <a:rPr lang="de-DE" sz="1800" dirty="0">
                <a:effectLst/>
                <a:latin typeface="Calibri" panose="020F0502020204030204" pitchFamily="34" charset="0"/>
                <a:ea typeface="Calibri" panose="020F0502020204030204" pitchFamily="34" charset="0"/>
                <a:cs typeface="Times New Roman" panose="02020603050405020304" pitchFamily="18" charset="0"/>
              </a:rPr>
              <a:t> oder für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Leser:innen</a:t>
            </a:r>
            <a:r>
              <a:rPr lang="de-DE" sz="1800" dirty="0">
                <a:effectLst/>
                <a:latin typeface="Calibri" panose="020F0502020204030204" pitchFamily="34" charset="0"/>
                <a:ea typeface="Calibri" panose="020F0502020204030204" pitchFamily="34" charset="0"/>
                <a:cs typeface="Times New Roman" panose="02020603050405020304" pitchFamily="18" charset="0"/>
              </a:rPr>
              <a:t> mit kognitiven Einschränkungen ist das Entziffern von Buchstaben während des Leseprozesses eine Leistung, die viel Konzentration erfordert und schnell ermüdet. Darüber hinaus erleichtert das Kennen von Buchstaben das Erfassen dieser. Schriftarten mit Serifen sind oft formal nicht nachvollziehbar und nur für kundige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Leser:innen</a:t>
            </a:r>
            <a:r>
              <a:rPr lang="de-DE" sz="1800" dirty="0">
                <a:effectLst/>
                <a:latin typeface="Calibri" panose="020F0502020204030204" pitchFamily="34" charset="0"/>
                <a:ea typeface="Calibri" panose="020F0502020204030204" pitchFamily="34" charset="0"/>
                <a:cs typeface="Times New Roman" panose="02020603050405020304" pitchFamily="18" charset="0"/>
              </a:rPr>
              <a:t> erkennbar. </a:t>
            </a:r>
            <a:br>
              <a:rPr lang="de-DE" sz="1800" dirty="0">
                <a:effectLst/>
                <a:latin typeface="Calibri" panose="020F0502020204030204" pitchFamily="34" charset="0"/>
                <a:ea typeface="Calibri" panose="020F0502020204030204" pitchFamily="34" charset="0"/>
                <a:cs typeface="Times New Roman" panose="02020603050405020304" pitchFamily="18" charset="0"/>
              </a:rPr>
            </a:br>
            <a:r>
              <a:rPr lang="de-DE" sz="1800" dirty="0">
                <a:effectLst/>
                <a:latin typeface="Calibri" panose="020F0502020204030204" pitchFamily="34" charset="0"/>
                <a:ea typeface="Calibri" panose="020F0502020204030204" pitchFamily="34" charset="0"/>
                <a:cs typeface="Times New Roman" panose="02020603050405020304" pitchFamily="18" charset="0"/>
              </a:rPr>
              <a:t>In unserem Beispiel wechselt hier die Schriftart von Times New Roman zur serifenlosen Schriftart Calibri.</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19</a:t>
            </a:fld>
            <a:endParaRPr lang="de-DE"/>
          </a:p>
        </p:txBody>
      </p:sp>
    </p:spTree>
    <p:extLst>
      <p:ext uri="{BB962C8B-B14F-4D97-AF65-F5344CB8AC3E}">
        <p14:creationId xmlns:p14="http://schemas.microsoft.com/office/powerpoint/2010/main" val="1787397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Ein Text soll grundsätzlich in Leserichtung und waagerecht angeordnet werden. Da Blocksatz insbesondere bei schmalen Spalten unregelmäßig große Wortzwischenräume und häufigere Worttrennungen verursacht, ist linksbündiger Flattersatz vorzuziehen.  Im Web, zum Beispiel, soll grundsätzlich kein Blocksatz genutzt werden. Viele Menschen verwirren unterschiedlich große Abstände zwischen Wörtern, deswegen sollte man linksbündig und im Flattersatz schreiben. Darüber hinaus stolpern manche Menschen über Wörter, die zum Nachbarwort links und rechts einen relativ großen Abstand haben. Beim Rücksprung vom rechten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Leserand</a:t>
            </a:r>
            <a:r>
              <a:rPr lang="de-DE" sz="1800" dirty="0">
                <a:effectLst/>
                <a:latin typeface="Calibri" panose="020F0502020204030204" pitchFamily="34" charset="0"/>
                <a:ea typeface="Calibri" panose="020F0502020204030204" pitchFamily="34" charset="0"/>
                <a:cs typeface="Times New Roman" panose="02020603050405020304" pitchFamily="18" charset="0"/>
              </a:rPr>
              <a:t> zurück zum linken fokussiert das Auge oft das herausstechende Wort, anstatt dem ersten Wort in der neuen Lesereihe. Menschen mit einem geringen Konzentrationsvermögen profitieren besonders von der Verwendung des linksbündigen Flattersatzes. </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20</a:t>
            </a:fld>
            <a:endParaRPr lang="de-DE"/>
          </a:p>
        </p:txBody>
      </p:sp>
    </p:spTree>
    <p:extLst>
      <p:ext uri="{BB962C8B-B14F-4D97-AF65-F5344CB8AC3E}">
        <p14:creationId xmlns:p14="http://schemas.microsoft.com/office/powerpoint/2010/main" val="2203477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Menschen mit einer Sehbeeinträchtigung und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Leseanfänger:innen</a:t>
            </a:r>
            <a:r>
              <a:rPr lang="de-DE" sz="1800" dirty="0">
                <a:effectLst/>
                <a:latin typeface="Calibri" panose="020F0502020204030204" pitchFamily="34" charset="0"/>
                <a:ea typeface="Calibri" panose="020F0502020204030204" pitchFamily="34" charset="0"/>
                <a:cs typeface="Times New Roman" panose="02020603050405020304" pitchFamily="18" charset="0"/>
              </a:rPr>
              <a:t> benötigen eine größere Schrift, um die Buchstaben eines Wortes leichter zu entziffern. Für unterschiedliche Programme gibt es unterschiedliche Empfehlungen einer Mindestschriftgröße. Für PowerPoint zum Beispiel wird eine Schriftgröße von mindestens 16 empfohlen. </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21</a:t>
            </a:fld>
            <a:endParaRPr lang="de-DE"/>
          </a:p>
        </p:txBody>
      </p:sp>
    </p:spTree>
    <p:extLst>
      <p:ext uri="{BB962C8B-B14F-4D97-AF65-F5344CB8AC3E}">
        <p14:creationId xmlns:p14="http://schemas.microsoft.com/office/powerpoint/2010/main" val="362004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Mithilfe dieser Präsentation schauen wir uns heute an, wie eine mögliche Erstellung eines digital-barrierefreien Dokuments aussehen kann. Helfen wird uns eine kapitel-weise sortierte Checkliste. Die jeweiligen Kapitel, die wir uns heute anschauen werden, sind „barrierefreie Struktur“, „Barrierefreies Layout“, „Barrierefreie Sprache“ und „Barrierefrei für Screenreader“. Generell handelt es sich hier um ein Beispiel und nicht um ein allgemein geltendes Verfahren. </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2</a:t>
            </a:fld>
            <a:endParaRPr lang="de-DE"/>
          </a:p>
        </p:txBody>
      </p:sp>
    </p:spTree>
    <p:extLst>
      <p:ext uri="{BB962C8B-B14F-4D97-AF65-F5344CB8AC3E}">
        <p14:creationId xmlns:p14="http://schemas.microsoft.com/office/powerpoint/2010/main" val="1655822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Ein zu geringer Kontrast zwischen Hintergrund und Schrift ermüdet Augen beim Lesen, was besonders für Menschen mit einer Sehbeeinträchtigung eine Barriere darstellen kann. Bei einem hellen Hintergrund und einer dunkleren Schriftfarbe sollte ein Kontrastverhältnis von mindestens 4,5:1 herrschen. Bei einem dunklen Hintergrund und einer hellen Schriftfarbe sollte der Kontrast höher sein. Im Internet findet man durch eine einfache Suche in einer Suchmaschine viele kostenfreie Kontrastrechner. Oft fragen die nach den entsprechenden Rot-Grün-Blau Werten einer entsprechenden Farbe. Bei PowerPoint lassen sich diese Werte über das entsprechende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Farbmenü</a:t>
            </a:r>
            <a:r>
              <a:rPr lang="de-DE" sz="1800" dirty="0">
                <a:effectLst/>
                <a:latin typeface="Calibri" panose="020F0502020204030204" pitchFamily="34" charset="0"/>
                <a:ea typeface="Calibri" panose="020F0502020204030204" pitchFamily="34" charset="0"/>
                <a:cs typeface="Times New Roman" panose="02020603050405020304" pitchFamily="18" charset="0"/>
              </a:rPr>
              <a:t> über die Option „Weitere Farben“ finden. Schließlich verstecken sich die genauen Werte hinter der weiteren Option „Benutzerdefiniert“.</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22</a:t>
            </a:fld>
            <a:endParaRPr lang="de-DE"/>
          </a:p>
        </p:txBody>
      </p:sp>
    </p:spTree>
    <p:extLst>
      <p:ext uri="{BB962C8B-B14F-4D97-AF65-F5344CB8AC3E}">
        <p14:creationId xmlns:p14="http://schemas.microsoft.com/office/powerpoint/2010/main" val="3231318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Im dritten Kapitel der Dokumentenerstellung befassen wir uns mit „Barrierefreier Sprache“. Dieses Kapitel dient besonders Menschen mit geringen Sprachkenntnissen und Menschen mit kognitiven Beeinträchtigungen. </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23</a:t>
            </a:fld>
            <a:endParaRPr lang="de-DE"/>
          </a:p>
        </p:txBody>
      </p:sp>
    </p:spTree>
    <p:extLst>
      <p:ext uri="{BB962C8B-B14F-4D97-AF65-F5344CB8AC3E}">
        <p14:creationId xmlns:p14="http://schemas.microsoft.com/office/powerpoint/2010/main" val="1277812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Entzerrt man Sätze vertikal, werden besonders lange, verschachtelte Sätze für den/ die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Lesende:n</a:t>
            </a:r>
            <a:r>
              <a:rPr lang="de-DE" sz="1800" dirty="0">
                <a:effectLst/>
                <a:latin typeface="Calibri" panose="020F0502020204030204" pitchFamily="34" charset="0"/>
                <a:ea typeface="Calibri" panose="020F0502020204030204" pitchFamily="34" charset="0"/>
                <a:cs typeface="Times New Roman" panose="02020603050405020304" pitchFamily="18" charset="0"/>
              </a:rPr>
              <a:t> besser verständlich. </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25</a:t>
            </a:fld>
            <a:endParaRPr lang="de-DE"/>
          </a:p>
        </p:txBody>
      </p:sp>
    </p:spTree>
    <p:extLst>
      <p:ext uri="{BB962C8B-B14F-4D97-AF65-F5344CB8AC3E}">
        <p14:creationId xmlns:p14="http://schemas.microsoft.com/office/powerpoint/2010/main" val="3844817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Besonders Menschen mit einem begrenzten Wortschatz und Menschen mit geringen Sprachkenntnissen haben Schwierigkeiten dabei, sich Abkürzungen im Text herzuleiten. Die Bedeutungen von Abkürzungen zu erkennen erfordert dann teilweise so viel Konzentrationsvermögen, dass darunter das Textverständet leidet. Diese Barriere lässt sich durch einfaches Ausschreiben von Wörtern vermeiden. Generell sollten alle Wörter ausgeschrieben werden. Einige wenige Ausnahmen bilden die Wörter, die ausgeschrieben eher zu einer Barriere werden. Bekannte Abkürzungen, die nichtsdestotrotz verwendet werden dürfen sind WC, CD, DVD,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pdf</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Dr</a:t>
            </a:r>
            <a:r>
              <a:rPr lang="de-DE" sz="1800" dirty="0">
                <a:effectLst/>
                <a:latin typeface="Calibri" panose="020F0502020204030204" pitchFamily="34" charset="0"/>
                <a:ea typeface="Calibri" panose="020F0502020204030204" pitchFamily="34" charset="0"/>
                <a:cs typeface="Times New Roman" panose="02020603050405020304" pitchFamily="18" charset="0"/>
              </a:rPr>
              <a:t>, ICE und andere bekannte Abkürzungen. Z.B. für zum Beispiel,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usw</a:t>
            </a:r>
            <a:r>
              <a:rPr lang="de-DE" sz="1800" dirty="0">
                <a:effectLst/>
                <a:latin typeface="Calibri" panose="020F0502020204030204" pitchFamily="34" charset="0"/>
                <a:ea typeface="Calibri" panose="020F0502020204030204" pitchFamily="34" charset="0"/>
                <a:cs typeface="Times New Roman" panose="02020603050405020304" pitchFamily="18" charset="0"/>
              </a:rPr>
              <a:t> für und so weiter,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ggf</a:t>
            </a:r>
            <a:r>
              <a:rPr lang="de-DE" sz="1800" dirty="0">
                <a:effectLst/>
                <a:latin typeface="Calibri" panose="020F0502020204030204" pitchFamily="34" charset="0"/>
                <a:ea typeface="Calibri" panose="020F0502020204030204" pitchFamily="34" charset="0"/>
                <a:cs typeface="Times New Roman" panose="02020603050405020304" pitchFamily="18" charset="0"/>
              </a:rPr>
              <a:t> für gegebenenfalls oder h r s g für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Herausgeber:innen</a:t>
            </a:r>
            <a:r>
              <a:rPr lang="de-DE" sz="1800" dirty="0">
                <a:effectLst/>
                <a:latin typeface="Calibri" panose="020F0502020204030204" pitchFamily="34" charset="0"/>
                <a:ea typeface="Calibri" panose="020F0502020204030204" pitchFamily="34" charset="0"/>
                <a:cs typeface="Times New Roman" panose="02020603050405020304" pitchFamily="18" charset="0"/>
              </a:rPr>
              <a:t> zum Beispiel sollten ausgeschrieben werden. </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26</a:t>
            </a:fld>
            <a:endParaRPr lang="de-DE"/>
          </a:p>
        </p:txBody>
      </p:sp>
    </p:spTree>
    <p:extLst>
      <p:ext uri="{BB962C8B-B14F-4D97-AF65-F5344CB8AC3E}">
        <p14:creationId xmlns:p14="http://schemas.microsoft.com/office/powerpoint/2010/main" val="3411250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An dieser Stelle ändert sich Vieles am Text auf der linken Seite. </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Es werden die Regeln für Leichte Sprache angewandt. Beispielsweise wird ein einfacher Satzbau verwendet. Außerdem werden zusammengesetzte Nomen mit einem Bindestrich für ein erleichtertes Lesen getrennt. Darüber hinaus wurden komplexe Begriffe durch leichtere ersetzt. </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Das Netzwerk Leichte Sprache bietet Regeln für das Umformulieren von Texten in Leichte Sprache an. Über eine gewöhnliche Suchmaschine lassen sich die Regeln schnell finden. Ansonsten wird am Ende dieser Präsentation ein entsprechender Link zur Verfügung gestellt. </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27</a:t>
            </a:fld>
            <a:endParaRPr lang="de-DE"/>
          </a:p>
        </p:txBody>
      </p:sp>
    </p:spTree>
    <p:extLst>
      <p:ext uri="{BB962C8B-B14F-4D97-AF65-F5344CB8AC3E}">
        <p14:creationId xmlns:p14="http://schemas.microsoft.com/office/powerpoint/2010/main" val="1623428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Nicht allen Menschen sind Fremdwörter, wie sie gerne in der Bildungssprache verwendet werden, bekannt. Oft schränken Fremdwörter, dessen Bedeutung nicht gekannt wird, das Verständnis und den Lesefluss ein. Sollte ein Fremdwort verwendet werden müssen, weil kein besseres oder einfacheres Wort an dessen Stelle verwendet werden kann, sollte das Fremdwort über beispielsweise eine Fußnote erklärt werden. Ist die Erläuterung zum Fremdwort nicht all zu lang, darf diese auch gerne in Klammern hinter das entsprechende Fremdwort angeführt werden. Auf eine Einheitlichkeit sollte in diesem Fall geachtet werden.</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28</a:t>
            </a:fld>
            <a:endParaRPr lang="de-DE"/>
          </a:p>
        </p:txBody>
      </p:sp>
    </p:spTree>
    <p:extLst>
      <p:ext uri="{BB962C8B-B14F-4D97-AF65-F5344CB8AC3E}">
        <p14:creationId xmlns:p14="http://schemas.microsoft.com/office/powerpoint/2010/main" val="1916836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Das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Textverständnis</a:t>
            </a:r>
            <a:r>
              <a:rPr lang="de-DE" sz="1800" dirty="0">
                <a:effectLst/>
                <a:latin typeface="Calibri" panose="020F0502020204030204" pitchFamily="34" charset="0"/>
                <a:ea typeface="Calibri" panose="020F0502020204030204" pitchFamily="34" charset="0"/>
                <a:cs typeface="Times New Roman" panose="02020603050405020304" pitchFamily="18" charset="0"/>
              </a:rPr>
              <a:t> lässt sich durch eine übersichtliche Gliederung des Layouts steigern. Dazu eignen sich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Hervorhebungen durch fette Schriften</a:t>
            </a:r>
            <a:r>
              <a:rPr lang="de-DE" sz="1800" dirty="0">
                <a:effectLst/>
                <a:latin typeface="Calibri" panose="020F0502020204030204" pitchFamily="34" charset="0"/>
                <a:ea typeface="Calibri" panose="020F0502020204030204" pitchFamily="34" charset="0"/>
                <a:cs typeface="Times New Roman" panose="02020603050405020304" pitchFamily="18" charset="0"/>
              </a:rPr>
              <a:t>. Versalschreibungen, Kursivschreibungen, Unterstreichungen und </a:t>
            </a:r>
            <a:r>
              <a:rPr lang="de-D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vergrößerter Zeichenabstand </a:t>
            </a:r>
            <a:r>
              <a:rPr lang="de-DE" sz="1800" dirty="0">
                <a:effectLst/>
                <a:latin typeface="Calibri" panose="020F0502020204030204" pitchFamily="34" charset="0"/>
                <a:ea typeface="Calibri" panose="020F0502020204030204" pitchFamily="34" charset="0"/>
                <a:cs typeface="Times New Roman" panose="02020603050405020304" pitchFamily="18" charset="0"/>
              </a:rPr>
              <a:t>verringern die Erkennbarkeit der Zeichen.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Fettmarkierungen</a:t>
            </a:r>
            <a:r>
              <a:rPr lang="de-DE" sz="1800" dirty="0">
                <a:effectLst/>
                <a:latin typeface="Calibri" panose="020F0502020204030204" pitchFamily="34" charset="0"/>
                <a:ea typeface="Calibri" panose="020F0502020204030204" pitchFamily="34" charset="0"/>
                <a:cs typeface="Times New Roman" panose="02020603050405020304" pitchFamily="18" charset="0"/>
              </a:rPr>
              <a:t> eignen sich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am besten</a:t>
            </a:r>
            <a:r>
              <a:rPr lang="de-DE" sz="1800" dirty="0">
                <a:effectLst/>
                <a:latin typeface="Calibri" panose="020F0502020204030204" pitchFamily="34" charset="0"/>
                <a:ea typeface="Calibri" panose="020F0502020204030204" pitchFamily="34" charset="0"/>
                <a:cs typeface="Times New Roman" panose="02020603050405020304" pitchFamily="18" charset="0"/>
              </a:rPr>
              <a:t> zum Hervorheben von relevanten Informationen im Text. Eine andere </a:t>
            </a:r>
            <a:r>
              <a:rPr lang="de-D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Schriftfarbe</a:t>
            </a:r>
            <a:r>
              <a:rPr lang="de-DE" sz="1800" dirty="0">
                <a:effectLst/>
                <a:latin typeface="Calibri" panose="020F0502020204030204" pitchFamily="34" charset="0"/>
                <a:ea typeface="Calibri" panose="020F0502020204030204" pitchFamily="34" charset="0"/>
                <a:cs typeface="Times New Roman" panose="02020603050405020304" pitchFamily="18" charset="0"/>
              </a:rPr>
              <a:t> oder das Hinterlegen in einer hellen Farbe sind ebenfalls mögliche Optionen, jedoch nicht ebenso empfohlen wie das Fettmarkieren. Zu viele Fettmarkierungen führen zu einem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Verklecksen</a:t>
            </a:r>
            <a:r>
              <a:rPr lang="de-DE" sz="1800" dirty="0">
                <a:effectLst/>
                <a:latin typeface="Calibri" panose="020F0502020204030204" pitchFamily="34" charset="0"/>
                <a:ea typeface="Calibri" panose="020F0502020204030204" pitchFamily="34" charset="0"/>
                <a:cs typeface="Times New Roman" panose="02020603050405020304" pitchFamily="18" charset="0"/>
              </a:rPr>
              <a:t>“ des Textes und stiften mehr Irritation als Orientierung, daher sind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Hervorhebungen sparsam einzusetzen</a:t>
            </a:r>
            <a:r>
              <a:rPr lang="de-DE"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29</a:t>
            </a:fld>
            <a:endParaRPr lang="de-DE"/>
          </a:p>
        </p:txBody>
      </p:sp>
    </p:spTree>
    <p:extLst>
      <p:ext uri="{BB962C8B-B14F-4D97-AF65-F5344CB8AC3E}">
        <p14:creationId xmlns:p14="http://schemas.microsoft.com/office/powerpoint/2010/main" val="2337686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Das Aufzählen von relevanten Informationen ist für viele Menschen besonders in langen Sätzen hilfreich, beispielsweise für Menschen mit Lernschwierigkeiten, der Krankheit Demenz, eingeschränkten Sprachkenntnissen und -fähigkeiten oder Leseschwierigkeiten.</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30</a:t>
            </a:fld>
            <a:endParaRPr lang="de-DE"/>
          </a:p>
        </p:txBody>
      </p:sp>
    </p:spTree>
    <p:extLst>
      <p:ext uri="{BB962C8B-B14F-4D97-AF65-F5344CB8AC3E}">
        <p14:creationId xmlns:p14="http://schemas.microsoft.com/office/powerpoint/2010/main" val="949305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In diesem Kapitel werden Möglichkeiten der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Barrierevermeidung</a:t>
            </a:r>
            <a:r>
              <a:rPr lang="de-DE" sz="1800" dirty="0">
                <a:effectLst/>
                <a:latin typeface="Calibri" panose="020F0502020204030204" pitchFamily="34" charset="0"/>
                <a:ea typeface="Calibri" panose="020F0502020204030204" pitchFamily="34" charset="0"/>
                <a:cs typeface="Times New Roman" panose="02020603050405020304" pitchFamily="18" charset="0"/>
              </a:rPr>
              <a:t> besonders für Menschen, die einen Screenreader oder ihren Bildschirm mit Tastenkombinationen anstatt einer gewöhnlichen Computermaus benutzen, aufgeführt. </a:t>
            </a:r>
          </a:p>
        </p:txBody>
      </p:sp>
      <p:sp>
        <p:nvSpPr>
          <p:cNvPr id="4" name="Foliennummernplatzhalter 3"/>
          <p:cNvSpPr>
            <a:spLocks noGrp="1"/>
          </p:cNvSpPr>
          <p:nvPr>
            <p:ph type="sldNum" sz="quarter" idx="5"/>
          </p:nvPr>
        </p:nvSpPr>
        <p:spPr/>
        <p:txBody>
          <a:bodyPr/>
          <a:lstStyle/>
          <a:p>
            <a:fld id="{7020DB41-DA16-4EE5-9849-E90917EACA19}" type="slidenum">
              <a:rPr lang="de-DE" smtClean="0"/>
              <a:t>31</a:t>
            </a:fld>
            <a:endParaRPr lang="de-DE"/>
          </a:p>
        </p:txBody>
      </p:sp>
    </p:spTree>
    <p:extLst>
      <p:ext uri="{BB962C8B-B14F-4D97-AF65-F5344CB8AC3E}">
        <p14:creationId xmlns:p14="http://schemas.microsoft.com/office/powerpoint/2010/main" val="2972735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Im Vergleich zur Überschrift auf der Folie hiervor sieht man, dass die Überschrift nun größer ist. Im Hintergrund wurde jedoch auch der Titel als solcher markiert. In PowerPoint kennt man das automatisch generierte Textfeld „Titel einfügen“. Diese Felder sollten als solche benutzt werden. Auch andere Überschriften, wie beispielsweise auf der rechten Seite die Überschrift „Checkliste digitale Barrierefreiheit“ ist als solche markiert. </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33</a:t>
            </a:fld>
            <a:endParaRPr lang="de-DE"/>
          </a:p>
        </p:txBody>
      </p:sp>
    </p:spTree>
    <p:extLst>
      <p:ext uri="{BB962C8B-B14F-4D97-AF65-F5344CB8AC3E}">
        <p14:creationId xmlns:p14="http://schemas.microsoft.com/office/powerpoint/2010/main" val="3430724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effectLst/>
                <a:latin typeface="Calibri" panose="020F0502020204030204" pitchFamily="34" charset="0"/>
                <a:ea typeface="Calibri" panose="020F0502020204030204" pitchFamily="34" charset="0"/>
                <a:cs typeface="Times New Roman" panose="02020603050405020304" pitchFamily="18" charset="0"/>
              </a:rPr>
              <a:t>Bevor wir uns dem ersten Kapitel und der digital-barrierefreien Dokumentenerstellen widmen, möchte ich an dieser Stelle darauf hinweisen, dass digital-barrierefrei aufbereitete Inhalte als wesentliche Grundlase das Zwei-Sinne-Prinzip beinhalten. Diesem Prinzip folgend sollen erstellte Inhalte mindestens über zwei der drei Sinne Sehen, Hören und Tasten erfassbar sein. Dies steht auch in den Web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Accessibility</a:t>
            </a:r>
            <a:r>
              <a:rPr lang="de-DE" sz="1800" dirty="0">
                <a:effectLst/>
                <a:latin typeface="Calibri" panose="020F0502020204030204" pitchFamily="34" charset="0"/>
                <a:ea typeface="Calibri" panose="020F0502020204030204" pitchFamily="34" charset="0"/>
                <a:cs typeface="Times New Roman" panose="02020603050405020304" pitchFamily="18" charset="0"/>
              </a:rPr>
              <a:t> Guidelines (WACG). Die WCAG sind internationale Richtlinien für barrierefreie Webinhalte.</a:t>
            </a:r>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3</a:t>
            </a:fld>
            <a:endParaRPr lang="de-DE"/>
          </a:p>
        </p:txBody>
      </p:sp>
    </p:spTree>
    <p:extLst>
      <p:ext uri="{BB962C8B-B14F-4D97-AF65-F5344CB8AC3E}">
        <p14:creationId xmlns:p14="http://schemas.microsoft.com/office/powerpoint/2010/main" val="2209248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Werden Listen über die programmeigenen Funktionen generiert, werden diese von einem Screenreader auch als solche vorgelesen. Oft benutzt man Spiegelstriche für Aufzählungen innerhalb eines Textes. Viele Screenreader lesen diese dann als „Bindestrich“ vor. </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34</a:t>
            </a:fld>
            <a:endParaRPr lang="de-DE"/>
          </a:p>
        </p:txBody>
      </p:sp>
    </p:spTree>
    <p:extLst>
      <p:ext uri="{BB962C8B-B14F-4D97-AF65-F5344CB8AC3E}">
        <p14:creationId xmlns:p14="http://schemas.microsoft.com/office/powerpoint/2010/main" val="42495881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Nicht sehende Menschen sind darauf angewiesen, dass Alternativtexte für relevante Bildinhalte angegeben werden, da ihnen diese Informationen vorenthalten werden. Schriften auf Bildern werden von Screenreadern nicht als Textinformationen erkannt. In solchen Fällen sollte der Alternativtext eines Bildes diesen aufgreifen. </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Ein Alternativtext lässt sich über einen Rechtsklick auf das entsprechende Bild über die Option „Alternativtext bearbeiten“ einfügen. </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Nicht relevante oder dekorative Bilder sollten als solche über die gleiche Anwendung markiert werden, damit sie nicht von Screenreadern vorgelesen werden.</a:t>
            </a:r>
          </a:p>
        </p:txBody>
      </p:sp>
      <p:sp>
        <p:nvSpPr>
          <p:cNvPr id="4" name="Foliennummernplatzhalter 3"/>
          <p:cNvSpPr>
            <a:spLocks noGrp="1"/>
          </p:cNvSpPr>
          <p:nvPr>
            <p:ph type="sldNum" sz="quarter" idx="5"/>
          </p:nvPr>
        </p:nvSpPr>
        <p:spPr/>
        <p:txBody>
          <a:bodyPr/>
          <a:lstStyle/>
          <a:p>
            <a:fld id="{7020DB41-DA16-4EE5-9849-E90917EACA19}" type="slidenum">
              <a:rPr lang="de-DE" smtClean="0"/>
              <a:t>35</a:t>
            </a:fld>
            <a:endParaRPr lang="de-DE"/>
          </a:p>
        </p:txBody>
      </p:sp>
    </p:spTree>
    <p:extLst>
      <p:ext uri="{BB962C8B-B14F-4D97-AF65-F5344CB8AC3E}">
        <p14:creationId xmlns:p14="http://schemas.microsoft.com/office/powerpoint/2010/main" val="1097559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Nicht sehende Menschen oder Menschen mit motorischen Einschränkungen navigieren sich mithilfe von Tastenkombinationen über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Benutzer:innenoberflächen</a:t>
            </a:r>
            <a:r>
              <a:rPr lang="de-DE" sz="1800" dirty="0">
                <a:effectLst/>
                <a:latin typeface="Calibri" panose="020F0502020204030204" pitchFamily="34" charset="0"/>
                <a:ea typeface="Calibri" panose="020F0502020204030204" pitchFamily="34" charset="0"/>
                <a:cs typeface="Times New Roman" panose="02020603050405020304" pitchFamily="18" charset="0"/>
              </a:rPr>
              <a:t>. Eine sinnvolle Reihenfolge der Ansteuerung sollte daher vorhanden sein. In PowerPoint lässt sich die Lesereihenfolge über den Reiter „Überprüfen“ und später über die Option „Barrierefreiheit prüfen“ und „Lesereihenfolgenbereich“ bearbeiten. </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36</a:t>
            </a:fld>
            <a:endParaRPr lang="de-DE"/>
          </a:p>
        </p:txBody>
      </p:sp>
    </p:spTree>
    <p:extLst>
      <p:ext uri="{BB962C8B-B14F-4D97-AF65-F5344CB8AC3E}">
        <p14:creationId xmlns:p14="http://schemas.microsoft.com/office/powerpoint/2010/main" val="36330500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Etwa neun Prozent aller Männer und etwa 0,7 Prozent aller Frauen sind farbenblind oder haben eine andere Farbfehlsichtigkeit. Besonders eine Rot-Grün-Schwäche ist weit verbreitet. Farben sollten nicht als alleiniger Informationsträger eingesetzt werden, weil von Farbenblindheit betroffene Menschen den unterschied zwischen Farben nicht erkennen können. </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Oft begegnet man Diagrammen, auf welchen Graphen in verschiedenen Farben zu sehen sind und mit einer dazugehörigen Legende, welche Farbe was genau darstellt. Betroffene Menschen können diese Legenden nicht lesen. Die Benutzung von verschiedenen Farben stellt für betroffene Menschen eine Barriere dar. </a:t>
            </a:r>
          </a:p>
        </p:txBody>
      </p:sp>
      <p:sp>
        <p:nvSpPr>
          <p:cNvPr id="4" name="Foliennummernplatzhalter 3"/>
          <p:cNvSpPr>
            <a:spLocks noGrp="1"/>
          </p:cNvSpPr>
          <p:nvPr>
            <p:ph type="sldNum" sz="quarter" idx="5"/>
          </p:nvPr>
        </p:nvSpPr>
        <p:spPr/>
        <p:txBody>
          <a:bodyPr/>
          <a:lstStyle/>
          <a:p>
            <a:fld id="{7020DB41-DA16-4EE5-9849-E90917EACA19}" type="slidenum">
              <a:rPr lang="de-DE" smtClean="0"/>
              <a:t>37</a:t>
            </a:fld>
            <a:endParaRPr lang="de-DE"/>
          </a:p>
        </p:txBody>
      </p:sp>
    </p:spTree>
    <p:extLst>
      <p:ext uri="{BB962C8B-B14F-4D97-AF65-F5344CB8AC3E}">
        <p14:creationId xmlns:p14="http://schemas.microsoft.com/office/powerpoint/2010/main" val="11340508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Hauptsprache lässt sich über den Reiter „Datei“ und später „Optionen“ und später „Sprache“ einstellen.</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Oft erkennen Screenreader Begriffe aus anderen Sprachen und lesen diese richtig vor. Bei kompletten Sätzen in fremden Sprachen, kann das Vorgelesene vom Screenreader für nicht sehende Menschen schwierig zu verstehen sein. Solche Passagen können als fremdsprachlich markiert werden. </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38</a:t>
            </a:fld>
            <a:endParaRPr lang="de-DE"/>
          </a:p>
        </p:txBody>
      </p:sp>
    </p:spTree>
    <p:extLst>
      <p:ext uri="{BB962C8B-B14F-4D97-AF65-F5344CB8AC3E}">
        <p14:creationId xmlns:p14="http://schemas.microsoft.com/office/powerpoint/2010/main" val="16355134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Hier sieht man auf der linken Seite das barrierearme Dokument, welches wir gemein erstellt haben. Auf der rechten Seite sieht man das Dokument es hervorgekommen ist im Vergleich. </a:t>
            </a:r>
          </a:p>
        </p:txBody>
      </p:sp>
      <p:sp>
        <p:nvSpPr>
          <p:cNvPr id="4" name="Foliennummernplatzhalter 3"/>
          <p:cNvSpPr>
            <a:spLocks noGrp="1"/>
          </p:cNvSpPr>
          <p:nvPr>
            <p:ph type="sldNum" sz="quarter" idx="5"/>
          </p:nvPr>
        </p:nvSpPr>
        <p:spPr/>
        <p:txBody>
          <a:bodyPr/>
          <a:lstStyle/>
          <a:p>
            <a:fld id="{7020DB41-DA16-4EE5-9849-E90917EACA19}" type="slidenum">
              <a:rPr lang="de-DE" smtClean="0"/>
              <a:t>41</a:t>
            </a:fld>
            <a:endParaRPr lang="de-DE"/>
          </a:p>
        </p:txBody>
      </p:sp>
    </p:spTree>
    <p:extLst>
      <p:ext uri="{BB962C8B-B14F-4D97-AF65-F5344CB8AC3E}">
        <p14:creationId xmlns:p14="http://schemas.microsoft.com/office/powerpoint/2010/main" val="4129352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Viele Programme bieten eine Barrierefreiheitsprüfung an, die grobe Hürden für Betroffene herausfiltert. Wie genau diese funktionieren, wird auf vielen Internetseiten detailliert erklärt. Exemplarische Links wurden auf dieser Folie eingefügt. </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42</a:t>
            </a:fld>
            <a:endParaRPr lang="de-DE"/>
          </a:p>
        </p:txBody>
      </p:sp>
    </p:spTree>
    <p:extLst>
      <p:ext uri="{BB962C8B-B14F-4D97-AF65-F5344CB8AC3E}">
        <p14:creationId xmlns:p14="http://schemas.microsoft.com/office/powerpoint/2010/main" val="2580870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Hier sieht man noch mal alle Kapitel mit den jeweiligen Unterschritten. Die Reihenfolge wie sie hier angeordnet ist ergibt Sinn, muss jedoch nicht immer eingehalten werden. </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5</a:t>
            </a:fld>
            <a:endParaRPr lang="de-DE"/>
          </a:p>
        </p:txBody>
      </p:sp>
    </p:spTree>
    <p:extLst>
      <p:ext uri="{BB962C8B-B14F-4D97-AF65-F5344CB8AC3E}">
        <p14:creationId xmlns:p14="http://schemas.microsoft.com/office/powerpoint/2010/main" val="1890461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Hier sieht man links unser Ursprungsdokument und rechts ein nahezu barrierefreies Dokument, welches aus dem Ursprungsdokument entlang der Checkliste dieser Präsentation entstanden ist. Schritt für Schritt werden wir im weiteren Verlauf dieser Präsentation sehen, wie unser Positivbeispiel auf der rechten Seite entstanden ist. </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6</a:t>
            </a:fld>
            <a:endParaRPr lang="de-DE"/>
          </a:p>
        </p:txBody>
      </p:sp>
    </p:spTree>
    <p:extLst>
      <p:ext uri="{BB962C8B-B14F-4D97-AF65-F5344CB8AC3E}">
        <p14:creationId xmlns:p14="http://schemas.microsoft.com/office/powerpoint/2010/main" val="3726617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Kommen wir nun zum ersten Kapitel „Barrierefreie Struktur“. </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Über einen gut strukturierten Text, beziehungsweise einen sinnvoll strukturierten Web-Inhalt lassen sich Informationen leichter erschließen. Eine barrierefreie Struktur beinhaltet die hier aufgelisteten Punkte. Eine barrierefreie Struktur hilft besonders Menschen, die Schwierigkeiten mit dem Verständnis von Inhalten haben, beispielsweise Menschen mit kognitiven Beeinträchtigungen, Menschen mit Konzentrationsschwäche, aber auch funktionalen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Analphabet:innen</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8</a:t>
            </a:fld>
            <a:endParaRPr lang="de-DE"/>
          </a:p>
        </p:txBody>
      </p:sp>
    </p:spTree>
    <p:extLst>
      <p:ext uri="{BB962C8B-B14F-4D97-AF65-F5344CB8AC3E}">
        <p14:creationId xmlns:p14="http://schemas.microsoft.com/office/powerpoint/2010/main" val="1570887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Hier sehen wir auf der linken Seite unseren Ursprungstext, den wir nun Schritt für Schritt hin zu einem digital-barrierefreien Dokument bearbeiten und verbessern werden. Rechts sehen wir die Checkliste, die wir nach und nach abarbeiten werden. Ich lese euch zu Anfang den Ursprungstext einmal vor, damit ihr ein erstes Gefühl für den zu bearbeitenden Inhalt bekommt.  </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9</a:t>
            </a:fld>
            <a:endParaRPr lang="de-DE"/>
          </a:p>
        </p:txBody>
      </p:sp>
    </p:spTree>
    <p:extLst>
      <p:ext uri="{BB962C8B-B14F-4D97-AF65-F5344CB8AC3E}">
        <p14:creationId xmlns:p14="http://schemas.microsoft.com/office/powerpoint/2010/main" val="134580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Unserem Text haben wir die Überschrift „Erstellung eines digital-barrierefreien Dokuments“ gegeben. Ein eindeutiger Titel gibt dem/ der Lesenden erste Informationen über den Inhalt des Textes und erleichtert so das Verständnis. Ohne die klare Benennung des Themas im Titel muss sich der/ die Lesende dies selbst erschließen, was viel Konzentration und einer gewissen kognitiven Leistungsfähigkeit bedarf.</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10</a:t>
            </a:fld>
            <a:endParaRPr lang="de-DE"/>
          </a:p>
        </p:txBody>
      </p:sp>
    </p:spTree>
    <p:extLst>
      <p:ext uri="{BB962C8B-B14F-4D97-AF65-F5344CB8AC3E}">
        <p14:creationId xmlns:p14="http://schemas.microsoft.com/office/powerpoint/2010/main" val="679095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In diesem Schritt haben unseren Text in Sinnabschnitt unterteilt. Einen langen Text in kleine Einheiten zu unterteilen strukturiert den Text und erleichtert das inhaltliche Verstehen, sofern die Einheiten des Textes sinnvoll eingeteilt sind. </a:t>
            </a:r>
          </a:p>
          <a:p>
            <a:endParaRPr lang="de-DE" dirty="0"/>
          </a:p>
        </p:txBody>
      </p:sp>
      <p:sp>
        <p:nvSpPr>
          <p:cNvPr id="4" name="Foliennummernplatzhalter 3"/>
          <p:cNvSpPr>
            <a:spLocks noGrp="1"/>
          </p:cNvSpPr>
          <p:nvPr>
            <p:ph type="sldNum" sz="quarter" idx="5"/>
          </p:nvPr>
        </p:nvSpPr>
        <p:spPr/>
        <p:txBody>
          <a:bodyPr/>
          <a:lstStyle/>
          <a:p>
            <a:fld id="{7020DB41-DA16-4EE5-9849-E90917EACA19}" type="slidenum">
              <a:rPr lang="de-DE" smtClean="0"/>
              <a:t>11</a:t>
            </a:fld>
            <a:endParaRPr lang="de-DE"/>
          </a:p>
        </p:txBody>
      </p:sp>
    </p:spTree>
    <p:extLst>
      <p:ext uri="{BB962C8B-B14F-4D97-AF65-F5344CB8AC3E}">
        <p14:creationId xmlns:p14="http://schemas.microsoft.com/office/powerpoint/2010/main" val="667936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de-DE"/>
              <a:t>Mastertitelformat bearbeiten</a:t>
            </a:r>
            <a:endParaRPr lang="en-US" dirty="0"/>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1EFB6803-C4D4-487D-A468-5ECCD23388A0}" type="datetimeFigureOut">
              <a:rPr lang="de-DE" smtClean="0"/>
              <a:t>24.03.2023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4DE8A4B-1E3F-42F9-A3B1-DF3542588DC8}" type="slidenum">
              <a:rPr lang="de-DE" smtClean="0"/>
              <a:t>‹Nr.›</a:t>
            </a:fld>
            <a:endParaRPr lang="de-DE"/>
          </a:p>
        </p:txBody>
      </p:sp>
    </p:spTree>
    <p:extLst>
      <p:ext uri="{BB962C8B-B14F-4D97-AF65-F5344CB8AC3E}">
        <p14:creationId xmlns:p14="http://schemas.microsoft.com/office/powerpoint/2010/main" val="2640178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EFB6803-C4D4-487D-A468-5ECCD23388A0}" type="datetimeFigureOut">
              <a:rPr lang="de-DE" smtClean="0"/>
              <a:t>24.03.2023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4DE8A4B-1E3F-42F9-A3B1-DF3542588DC8}" type="slidenum">
              <a:rPr lang="de-DE" smtClean="0"/>
              <a:t>‹Nr.›</a:t>
            </a:fld>
            <a:endParaRPr lang="de-DE"/>
          </a:p>
        </p:txBody>
      </p:sp>
    </p:spTree>
    <p:extLst>
      <p:ext uri="{BB962C8B-B14F-4D97-AF65-F5344CB8AC3E}">
        <p14:creationId xmlns:p14="http://schemas.microsoft.com/office/powerpoint/2010/main" val="3271955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EFB6803-C4D4-487D-A468-5ECCD23388A0}" type="datetimeFigureOut">
              <a:rPr lang="de-DE" smtClean="0"/>
              <a:t>24.03.2023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4DE8A4B-1E3F-42F9-A3B1-DF3542588DC8}" type="slidenum">
              <a:rPr lang="de-DE" smtClean="0"/>
              <a:t>‹Nr.›</a:t>
            </a:fld>
            <a:endParaRPr lang="de-DE"/>
          </a:p>
        </p:txBody>
      </p:sp>
    </p:spTree>
    <p:extLst>
      <p:ext uri="{BB962C8B-B14F-4D97-AF65-F5344CB8AC3E}">
        <p14:creationId xmlns:p14="http://schemas.microsoft.com/office/powerpoint/2010/main" val="259894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EFB6803-C4D4-487D-A468-5ECCD23388A0}" type="datetimeFigureOut">
              <a:rPr lang="de-DE" smtClean="0"/>
              <a:t>24.03.2023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4DE8A4B-1E3F-42F9-A3B1-DF3542588DC8}" type="slidenum">
              <a:rPr lang="de-DE" smtClean="0"/>
              <a:t>‹Nr.›</a:t>
            </a:fld>
            <a:endParaRPr lang="de-DE"/>
          </a:p>
        </p:txBody>
      </p:sp>
    </p:spTree>
    <p:extLst>
      <p:ext uri="{BB962C8B-B14F-4D97-AF65-F5344CB8AC3E}">
        <p14:creationId xmlns:p14="http://schemas.microsoft.com/office/powerpoint/2010/main" val="3657337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de-DE"/>
              <a:t>Mastertitelformat bearbeiten</a:t>
            </a:r>
            <a:endParaRPr lang="en-US" dirty="0"/>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solidFill>
              </a:defRPr>
            </a:lvl1pPr>
            <a:lvl2pPr marL="712775" indent="0">
              <a:buNone/>
              <a:defRPr sz="3118">
                <a:solidFill>
                  <a:schemeClr val="tx1">
                    <a:tint val="75000"/>
                  </a:schemeClr>
                </a:solidFill>
              </a:defRPr>
            </a:lvl2pPr>
            <a:lvl3pPr marL="1425550" indent="0">
              <a:buNone/>
              <a:defRPr sz="2806">
                <a:solidFill>
                  <a:schemeClr val="tx1">
                    <a:tint val="75000"/>
                  </a:schemeClr>
                </a:solidFill>
              </a:defRPr>
            </a:lvl3pPr>
            <a:lvl4pPr marL="2138324" indent="0">
              <a:buNone/>
              <a:defRPr sz="2494">
                <a:solidFill>
                  <a:schemeClr val="tx1">
                    <a:tint val="75000"/>
                  </a:schemeClr>
                </a:solidFill>
              </a:defRPr>
            </a:lvl4pPr>
            <a:lvl5pPr marL="2851099" indent="0">
              <a:buNone/>
              <a:defRPr sz="2494">
                <a:solidFill>
                  <a:schemeClr val="tx1">
                    <a:tint val="75000"/>
                  </a:schemeClr>
                </a:solidFill>
              </a:defRPr>
            </a:lvl5pPr>
            <a:lvl6pPr marL="3563874" indent="0">
              <a:buNone/>
              <a:defRPr sz="2494">
                <a:solidFill>
                  <a:schemeClr val="tx1">
                    <a:tint val="75000"/>
                  </a:schemeClr>
                </a:solidFill>
              </a:defRPr>
            </a:lvl6pPr>
            <a:lvl7pPr marL="4276649" indent="0">
              <a:buNone/>
              <a:defRPr sz="2494">
                <a:solidFill>
                  <a:schemeClr val="tx1">
                    <a:tint val="75000"/>
                  </a:schemeClr>
                </a:solidFill>
              </a:defRPr>
            </a:lvl7pPr>
            <a:lvl8pPr marL="4989424" indent="0">
              <a:buNone/>
              <a:defRPr sz="2494">
                <a:solidFill>
                  <a:schemeClr val="tx1">
                    <a:tint val="75000"/>
                  </a:schemeClr>
                </a:solidFill>
              </a:defRPr>
            </a:lvl8pPr>
            <a:lvl9pPr marL="5702198" indent="0">
              <a:buNone/>
              <a:defRPr sz="2494">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1EFB6803-C4D4-487D-A468-5ECCD23388A0}" type="datetimeFigureOut">
              <a:rPr lang="de-DE" smtClean="0"/>
              <a:t>24.03.2023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4DE8A4B-1E3F-42F9-A3B1-DF3542588DC8}" type="slidenum">
              <a:rPr lang="de-DE" smtClean="0"/>
              <a:t>‹Nr.›</a:t>
            </a:fld>
            <a:endParaRPr lang="de-DE"/>
          </a:p>
        </p:txBody>
      </p:sp>
    </p:spTree>
    <p:extLst>
      <p:ext uri="{BB962C8B-B14F-4D97-AF65-F5344CB8AC3E}">
        <p14:creationId xmlns:p14="http://schemas.microsoft.com/office/powerpoint/2010/main" val="1973233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039455" y="2846200"/>
            <a:ext cx="6425724" cy="678385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7654171" y="2846200"/>
            <a:ext cx="6425724" cy="678385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1EFB6803-C4D4-487D-A468-5ECCD23388A0}" type="datetimeFigureOut">
              <a:rPr lang="de-DE" smtClean="0"/>
              <a:t>24.03.2023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54DE8A4B-1E3F-42F9-A3B1-DF3542588DC8}" type="slidenum">
              <a:rPr lang="de-DE" smtClean="0"/>
              <a:t>‹Nr.›</a:t>
            </a:fld>
            <a:endParaRPr lang="de-DE"/>
          </a:p>
        </p:txBody>
      </p:sp>
    </p:spTree>
    <p:extLst>
      <p:ext uri="{BB962C8B-B14F-4D97-AF65-F5344CB8AC3E}">
        <p14:creationId xmlns:p14="http://schemas.microsoft.com/office/powerpoint/2010/main" val="2899927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de-DE"/>
              <a:t>Mastertitelformat bearbeiten</a:t>
            </a:r>
            <a:endParaRPr lang="en-US" dirty="0"/>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de-DE"/>
              <a:t>Mastertextformat bearbeiten</a:t>
            </a:r>
          </a:p>
        </p:txBody>
      </p:sp>
      <p:sp>
        <p:nvSpPr>
          <p:cNvPr id="4" name="Content Placeholder 3"/>
          <p:cNvSpPr>
            <a:spLocks noGrp="1"/>
          </p:cNvSpPr>
          <p:nvPr>
            <p:ph sz="half" idx="2"/>
          </p:nvPr>
        </p:nvSpPr>
        <p:spPr>
          <a:xfrm>
            <a:off x="1041426" y="3905482"/>
            <a:ext cx="6396193" cy="57443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de-DE"/>
              <a:t>Mastertextformat bearbeiten</a:t>
            </a:r>
          </a:p>
        </p:txBody>
      </p:sp>
      <p:sp>
        <p:nvSpPr>
          <p:cNvPr id="6" name="Content Placeholder 5"/>
          <p:cNvSpPr>
            <a:spLocks noGrp="1"/>
          </p:cNvSpPr>
          <p:nvPr>
            <p:ph sz="quarter" idx="4"/>
          </p:nvPr>
        </p:nvSpPr>
        <p:spPr>
          <a:xfrm>
            <a:off x="7654172" y="3905482"/>
            <a:ext cx="6427693" cy="57443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1EFB6803-C4D4-487D-A468-5ECCD23388A0}" type="datetimeFigureOut">
              <a:rPr lang="de-DE" smtClean="0"/>
              <a:t>24.03.2023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54DE8A4B-1E3F-42F9-A3B1-DF3542588DC8}" type="slidenum">
              <a:rPr lang="de-DE" smtClean="0"/>
              <a:t>‹Nr.›</a:t>
            </a:fld>
            <a:endParaRPr lang="de-DE"/>
          </a:p>
        </p:txBody>
      </p:sp>
    </p:spTree>
    <p:extLst>
      <p:ext uri="{BB962C8B-B14F-4D97-AF65-F5344CB8AC3E}">
        <p14:creationId xmlns:p14="http://schemas.microsoft.com/office/powerpoint/2010/main" val="2128105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1EFB6803-C4D4-487D-A468-5ECCD23388A0}" type="datetimeFigureOut">
              <a:rPr lang="de-DE" smtClean="0"/>
              <a:t>24.03.2023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54DE8A4B-1E3F-42F9-A3B1-DF3542588DC8}" type="slidenum">
              <a:rPr lang="de-DE" smtClean="0"/>
              <a:t>‹Nr.›</a:t>
            </a:fld>
            <a:endParaRPr lang="de-DE"/>
          </a:p>
        </p:txBody>
      </p:sp>
    </p:spTree>
    <p:extLst>
      <p:ext uri="{BB962C8B-B14F-4D97-AF65-F5344CB8AC3E}">
        <p14:creationId xmlns:p14="http://schemas.microsoft.com/office/powerpoint/2010/main" val="2583373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B6803-C4D4-487D-A468-5ECCD23388A0}" type="datetimeFigureOut">
              <a:rPr lang="de-DE" smtClean="0"/>
              <a:t>24.03.2023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54DE8A4B-1E3F-42F9-A3B1-DF3542588DC8}" type="slidenum">
              <a:rPr lang="de-DE" smtClean="0"/>
              <a:t>‹Nr.›</a:t>
            </a:fld>
            <a:endParaRPr lang="de-DE"/>
          </a:p>
        </p:txBody>
      </p:sp>
    </p:spTree>
    <p:extLst>
      <p:ext uri="{BB962C8B-B14F-4D97-AF65-F5344CB8AC3E}">
        <p14:creationId xmlns:p14="http://schemas.microsoft.com/office/powerpoint/2010/main" val="1762063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de-DE"/>
              <a:t>Mastertitelformat bearbeiten</a:t>
            </a:r>
            <a:endParaRPr lang="en-US" dirty="0"/>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de-DE"/>
              <a:t>Mastertextformat bearbeiten</a:t>
            </a:r>
          </a:p>
        </p:txBody>
      </p:sp>
      <p:sp>
        <p:nvSpPr>
          <p:cNvPr id="5" name="Date Placeholder 4"/>
          <p:cNvSpPr>
            <a:spLocks noGrp="1"/>
          </p:cNvSpPr>
          <p:nvPr>
            <p:ph type="dt" sz="half" idx="10"/>
          </p:nvPr>
        </p:nvSpPr>
        <p:spPr/>
        <p:txBody>
          <a:bodyPr/>
          <a:lstStyle/>
          <a:p>
            <a:fld id="{1EFB6803-C4D4-487D-A468-5ECCD23388A0}" type="datetimeFigureOut">
              <a:rPr lang="de-DE" smtClean="0"/>
              <a:t>24.03.2023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54DE8A4B-1E3F-42F9-A3B1-DF3542588DC8}" type="slidenum">
              <a:rPr lang="de-DE" smtClean="0"/>
              <a:t>‹Nr.›</a:t>
            </a:fld>
            <a:endParaRPr lang="de-DE"/>
          </a:p>
        </p:txBody>
      </p:sp>
    </p:spTree>
    <p:extLst>
      <p:ext uri="{BB962C8B-B14F-4D97-AF65-F5344CB8AC3E}">
        <p14:creationId xmlns:p14="http://schemas.microsoft.com/office/powerpoint/2010/main" val="4229192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de-DE"/>
              <a:t>Mastertitelformat bearbeiten</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de-DE"/>
              <a:t>Bild durch Klicken auf Symbol hinzufügen</a:t>
            </a:r>
            <a:endParaRPr lang="en-US"/>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de-DE"/>
              <a:t>Mastertextformat bearbeiten</a:t>
            </a:r>
          </a:p>
        </p:txBody>
      </p:sp>
      <p:sp>
        <p:nvSpPr>
          <p:cNvPr id="5" name="Date Placeholder 4"/>
          <p:cNvSpPr>
            <a:spLocks noGrp="1"/>
          </p:cNvSpPr>
          <p:nvPr>
            <p:ph type="dt" sz="half" idx="10"/>
          </p:nvPr>
        </p:nvSpPr>
        <p:spPr/>
        <p:txBody>
          <a:bodyPr/>
          <a:lstStyle/>
          <a:p>
            <a:fld id="{1EFB6803-C4D4-487D-A468-5ECCD23388A0}" type="datetimeFigureOut">
              <a:rPr lang="de-DE" smtClean="0"/>
              <a:t>24.03.2023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54DE8A4B-1E3F-42F9-A3B1-DF3542588DC8}" type="slidenum">
              <a:rPr lang="de-DE" smtClean="0"/>
              <a:t>‹Nr.›</a:t>
            </a:fld>
            <a:endParaRPr lang="de-DE"/>
          </a:p>
        </p:txBody>
      </p:sp>
    </p:spTree>
    <p:extLst>
      <p:ext uri="{BB962C8B-B14F-4D97-AF65-F5344CB8AC3E}">
        <p14:creationId xmlns:p14="http://schemas.microsoft.com/office/powerpoint/2010/main" val="3774194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75000"/>
                  </a:schemeClr>
                </a:solidFill>
              </a:defRPr>
            </a:lvl1pPr>
          </a:lstStyle>
          <a:p>
            <a:fld id="{1EFB6803-C4D4-487D-A468-5ECCD23388A0}" type="datetimeFigureOut">
              <a:rPr lang="de-DE" smtClean="0"/>
              <a:t>24.03.2023</a:t>
            </a:fld>
            <a:endParaRPr lang="de-DE"/>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1">
                <a:solidFill>
                  <a:schemeClr val="tx1">
                    <a:tint val="75000"/>
                  </a:schemeClr>
                </a:solidFill>
              </a:defRPr>
            </a:lvl1pPr>
          </a:lstStyle>
          <a:p>
            <a:fld id="{54DE8A4B-1E3F-42F9-A3B1-DF3542588DC8}" type="slidenum">
              <a:rPr lang="de-DE" smtClean="0"/>
              <a:t>‹Nr.›</a:t>
            </a:fld>
            <a:endParaRPr lang="de-DE"/>
          </a:p>
        </p:txBody>
      </p:sp>
    </p:spTree>
    <p:extLst>
      <p:ext uri="{BB962C8B-B14F-4D97-AF65-F5344CB8AC3E}">
        <p14:creationId xmlns:p14="http://schemas.microsoft.com/office/powerpoint/2010/main" val="8370914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l" defTabSz="1425550" rtl="0" eaLnBrk="1" latinLnBrk="0" hangingPunct="1">
        <a:defRPr sz="2806" kern="1200">
          <a:solidFill>
            <a:schemeClr val="tx1"/>
          </a:solidFill>
          <a:latin typeface="+mn-lt"/>
          <a:ea typeface="+mn-ea"/>
          <a:cs typeface="+mn-cs"/>
        </a:defRPr>
      </a:lvl1pPr>
      <a:lvl2pPr marL="712775" algn="l" defTabSz="1425550" rtl="0" eaLnBrk="1" latinLnBrk="0" hangingPunct="1">
        <a:defRPr sz="2806" kern="1200">
          <a:solidFill>
            <a:schemeClr val="tx1"/>
          </a:solidFill>
          <a:latin typeface="+mn-lt"/>
          <a:ea typeface="+mn-ea"/>
          <a:cs typeface="+mn-cs"/>
        </a:defRPr>
      </a:lvl2pPr>
      <a:lvl3pPr marL="1425550" algn="l" defTabSz="1425550" rtl="0" eaLnBrk="1" latinLnBrk="0" hangingPunct="1">
        <a:defRPr sz="2806" kern="1200">
          <a:solidFill>
            <a:schemeClr val="tx1"/>
          </a:solidFill>
          <a:latin typeface="+mn-lt"/>
          <a:ea typeface="+mn-ea"/>
          <a:cs typeface="+mn-cs"/>
        </a:defRPr>
      </a:lvl3pPr>
      <a:lvl4pPr marL="2138324" algn="l" defTabSz="1425550" rtl="0" eaLnBrk="1" latinLnBrk="0" hangingPunct="1">
        <a:defRPr sz="2806" kern="1200">
          <a:solidFill>
            <a:schemeClr val="tx1"/>
          </a:solidFill>
          <a:latin typeface="+mn-lt"/>
          <a:ea typeface="+mn-ea"/>
          <a:cs typeface="+mn-cs"/>
        </a:defRPr>
      </a:lvl4pPr>
      <a:lvl5pPr marL="2851099" algn="l" defTabSz="1425550" rtl="0" eaLnBrk="1" latinLnBrk="0" hangingPunct="1">
        <a:defRPr sz="2806" kern="1200">
          <a:solidFill>
            <a:schemeClr val="tx1"/>
          </a:solidFill>
          <a:latin typeface="+mn-lt"/>
          <a:ea typeface="+mn-ea"/>
          <a:cs typeface="+mn-cs"/>
        </a:defRPr>
      </a:lvl5pPr>
      <a:lvl6pPr marL="3563874" algn="l" defTabSz="1425550" rtl="0" eaLnBrk="1" latinLnBrk="0" hangingPunct="1">
        <a:defRPr sz="2806" kern="1200">
          <a:solidFill>
            <a:schemeClr val="tx1"/>
          </a:solidFill>
          <a:latin typeface="+mn-lt"/>
          <a:ea typeface="+mn-ea"/>
          <a:cs typeface="+mn-cs"/>
        </a:defRPr>
      </a:lvl6pPr>
      <a:lvl7pPr marL="4276649" algn="l" defTabSz="1425550" rtl="0" eaLnBrk="1" latinLnBrk="0" hangingPunct="1">
        <a:defRPr sz="2806" kern="1200">
          <a:solidFill>
            <a:schemeClr val="tx1"/>
          </a:solidFill>
          <a:latin typeface="+mn-lt"/>
          <a:ea typeface="+mn-ea"/>
          <a:cs typeface="+mn-cs"/>
        </a:defRPr>
      </a:lvl7pPr>
      <a:lvl8pPr marL="4989424" algn="l" defTabSz="1425550" rtl="0" eaLnBrk="1" latinLnBrk="0" hangingPunct="1">
        <a:defRPr sz="2806" kern="1200">
          <a:solidFill>
            <a:schemeClr val="tx1"/>
          </a:solidFill>
          <a:latin typeface="+mn-lt"/>
          <a:ea typeface="+mn-ea"/>
          <a:cs typeface="+mn-cs"/>
        </a:defRPr>
      </a:lvl8pPr>
      <a:lvl9pPr marL="5702198" algn="l" defTabSz="1425550" rtl="0" eaLnBrk="1" latinLnBrk="0" hangingPunct="1">
        <a:defRPr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www.uni-bielefeld.de/einrichtungen/zab/" TargetMode="External"/><Relationship Id="rId12"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image" Target="../media/image1.PNG"/><Relationship Id="rId10" Type="http://schemas.openxmlformats.org/officeDocument/2006/relationships/hyperlink" Target="https://creativecommons.org/licenses/by-sa/4.0/deed.de" TargetMode="External"/><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slideLayout" Target="../slideLayouts/slideLayout2.xml"/><Relationship Id="rId7" Type="http://schemas.openxmlformats.org/officeDocument/2006/relationships/image" Target="../media/image22.svg"/><Relationship Id="rId12" Type="http://schemas.openxmlformats.org/officeDocument/2006/relationships/image" Target="../media/image1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notesSlide" Target="../notesSlides/notesSlide8.xml"/><Relationship Id="rId9" Type="http://schemas.openxmlformats.org/officeDocument/2006/relationships/image" Target="../media/image11.svg"/><Relationship Id="rId1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slideLayout" Target="../slideLayouts/slideLayout2.xml"/><Relationship Id="rId7" Type="http://schemas.openxmlformats.org/officeDocument/2006/relationships/image" Target="../media/image22.svg"/><Relationship Id="rId12" Type="http://schemas.openxmlformats.org/officeDocument/2006/relationships/image" Target="../media/image1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notesSlide" Target="../notesSlides/notesSlide9.xml"/><Relationship Id="rId9" Type="http://schemas.openxmlformats.org/officeDocument/2006/relationships/image" Target="../media/image11.svg"/><Relationship Id="rId1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slideLayout" Target="../slideLayouts/slideLayout2.xml"/><Relationship Id="rId7" Type="http://schemas.openxmlformats.org/officeDocument/2006/relationships/image" Target="../media/image22.svg"/><Relationship Id="rId12" Type="http://schemas.openxmlformats.org/officeDocument/2006/relationships/image" Target="../media/image1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notesSlide" Target="../notesSlides/notesSlide10.xml"/><Relationship Id="rId9" Type="http://schemas.openxmlformats.org/officeDocument/2006/relationships/image" Target="../media/image11.svg"/><Relationship Id="rId1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svg"/><Relationship Id="rId1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7.svg"/><Relationship Id="rId12" Type="http://schemas.openxmlformats.org/officeDocument/2006/relationships/image" Target="../media/image8.png"/><Relationship Id="rId17" Type="http://schemas.openxmlformats.org/officeDocument/2006/relationships/image" Target="../media/image13.svg"/><Relationship Id="rId2" Type="http://schemas.openxmlformats.org/officeDocument/2006/relationships/audio" Target="../media/media11.m4a"/><Relationship Id="rId16" Type="http://schemas.openxmlformats.org/officeDocument/2006/relationships/image" Target="../media/image12.png"/><Relationship Id="rId20" Type="http://schemas.openxmlformats.org/officeDocument/2006/relationships/image" Target="../media/image6.png"/><Relationship Id="rId1" Type="http://schemas.microsoft.com/office/2007/relationships/media" Target="../media/media11.m4a"/><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3.png"/><Relationship Id="rId15" Type="http://schemas.openxmlformats.org/officeDocument/2006/relationships/image" Target="../media/image11.svg"/><Relationship Id="rId10" Type="http://schemas.openxmlformats.org/officeDocument/2006/relationships/image" Target="../media/image20.png"/><Relationship Id="rId19" Type="http://schemas.openxmlformats.org/officeDocument/2006/relationships/image" Target="../media/image15.svg"/><Relationship Id="rId4" Type="http://schemas.openxmlformats.org/officeDocument/2006/relationships/notesSlide" Target="../notesSlides/notesSlide11.xml"/><Relationship Id="rId9" Type="http://schemas.openxmlformats.org/officeDocument/2006/relationships/image" Target="../media/image19.svg"/><Relationship Id="rId1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slideLayout" Target="../slideLayouts/slideLayout2.xml"/><Relationship Id="rId21" Type="http://schemas.openxmlformats.org/officeDocument/2006/relationships/image" Target="../media/image15.svg"/><Relationship Id="rId7" Type="http://schemas.openxmlformats.org/officeDocument/2006/relationships/hyperlink" Target="https://www.frank-timme.de/verlag/verlagsprogramm/buch/verlagsprogramm/bd-3-christiane-maassisabel-rink-hg-handbuch-barrierefreie-kommunikation-1/backPID/kommunikation-partizipation-inklusion-1.html" TargetMode="External"/><Relationship Id="rId12" Type="http://schemas.openxmlformats.org/officeDocument/2006/relationships/image" Target="../media/image20.png"/><Relationship Id="rId17" Type="http://schemas.openxmlformats.org/officeDocument/2006/relationships/image" Target="../media/image11.svg"/><Relationship Id="rId2" Type="http://schemas.openxmlformats.org/officeDocument/2006/relationships/audio" Target="../media/media12.m4a"/><Relationship Id="rId16" Type="http://schemas.openxmlformats.org/officeDocument/2006/relationships/image" Target="../media/image10.png"/><Relationship Id="rId20" Type="http://schemas.openxmlformats.org/officeDocument/2006/relationships/image" Target="../media/image14.png"/><Relationship Id="rId1" Type="http://schemas.microsoft.com/office/2007/relationships/media" Target="../media/media12.m4a"/><Relationship Id="rId6" Type="http://schemas.openxmlformats.org/officeDocument/2006/relationships/hyperlink" Target="../../../Aktion%20Mensch_Studie_Web%202.0.pdf" TargetMode="External"/><Relationship Id="rId11" Type="http://schemas.openxmlformats.org/officeDocument/2006/relationships/image" Target="../media/image19.svg"/><Relationship Id="rId5" Type="http://schemas.openxmlformats.org/officeDocument/2006/relationships/image" Target="../media/image3.png"/><Relationship Id="rId15" Type="http://schemas.openxmlformats.org/officeDocument/2006/relationships/image" Target="../media/image22.svg"/><Relationship Id="rId10" Type="http://schemas.openxmlformats.org/officeDocument/2006/relationships/image" Target="../media/image18.png"/><Relationship Id="rId19" Type="http://schemas.openxmlformats.org/officeDocument/2006/relationships/image" Target="../media/image13.svg"/><Relationship Id="rId4" Type="http://schemas.openxmlformats.org/officeDocument/2006/relationships/notesSlide" Target="../notesSlides/notesSlide12.xml"/><Relationship Id="rId9" Type="http://schemas.openxmlformats.org/officeDocument/2006/relationships/image" Target="../media/image17.svg"/><Relationship Id="rId14" Type="http://schemas.openxmlformats.org/officeDocument/2006/relationships/image" Target="../media/image8.png"/><Relationship Id="rId22"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3.xml"/><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svg"/><Relationship Id="rId1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7.svg"/><Relationship Id="rId12" Type="http://schemas.openxmlformats.org/officeDocument/2006/relationships/image" Target="../media/image8.png"/><Relationship Id="rId17" Type="http://schemas.openxmlformats.org/officeDocument/2006/relationships/image" Target="../media/image13.svg"/><Relationship Id="rId2" Type="http://schemas.openxmlformats.org/officeDocument/2006/relationships/notesSlide" Target="../notesSlides/notesSlide14.xml"/><Relationship Id="rId16"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hyperlink" Target="https://www.frank-timme.de/verlag/verlagsprogramm/buch/verlagsprogramm/bd-3-christiane-maassisabel-rink-hg-handbuch-barrierefreie-kommunikation-1/backPID/kommunikation-partizipation-inklusion-1.html" TargetMode="External"/><Relationship Id="rId15" Type="http://schemas.openxmlformats.org/officeDocument/2006/relationships/image" Target="../media/image11.svg"/><Relationship Id="rId10" Type="http://schemas.openxmlformats.org/officeDocument/2006/relationships/image" Target="../media/image20.png"/><Relationship Id="rId19" Type="http://schemas.openxmlformats.org/officeDocument/2006/relationships/image" Target="../media/image15.svg"/><Relationship Id="rId4" Type="http://schemas.openxmlformats.org/officeDocument/2006/relationships/hyperlink" Target="../../../Aktion%20Mensch_Studie_Web%202.0.pdf" TargetMode="External"/><Relationship Id="rId9" Type="http://schemas.openxmlformats.org/officeDocument/2006/relationships/image" Target="../media/image19.svg"/><Relationship Id="rId1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slideLayout" Target="../slideLayouts/slideLayout2.xml"/><Relationship Id="rId21" Type="http://schemas.openxmlformats.org/officeDocument/2006/relationships/image" Target="../media/image15.svg"/><Relationship Id="rId7" Type="http://schemas.openxmlformats.org/officeDocument/2006/relationships/hyperlink" Target="https://www.frank-timme.de/verlag/verlagsprogramm/buch/verlagsprogramm/bd-3-christiane-maassisabel-rink-hg-handbuch-barrierefreie-kommunikation-1/backPID/kommunikation-partizipation-inklusion-1.html" TargetMode="External"/><Relationship Id="rId12" Type="http://schemas.openxmlformats.org/officeDocument/2006/relationships/image" Target="../media/image20.png"/><Relationship Id="rId17" Type="http://schemas.openxmlformats.org/officeDocument/2006/relationships/image" Target="../media/image11.svg"/><Relationship Id="rId2" Type="http://schemas.openxmlformats.org/officeDocument/2006/relationships/audio" Target="../media/media14.m4a"/><Relationship Id="rId16" Type="http://schemas.openxmlformats.org/officeDocument/2006/relationships/image" Target="../media/image10.png"/><Relationship Id="rId20" Type="http://schemas.openxmlformats.org/officeDocument/2006/relationships/image" Target="../media/image14.png"/><Relationship Id="rId1" Type="http://schemas.microsoft.com/office/2007/relationships/media" Target="../media/media14.m4a"/><Relationship Id="rId6" Type="http://schemas.openxmlformats.org/officeDocument/2006/relationships/hyperlink" Target="../../../Aktion%20Mensch_Studie_Web%202.0.pdf" TargetMode="External"/><Relationship Id="rId11" Type="http://schemas.openxmlformats.org/officeDocument/2006/relationships/image" Target="../media/image19.svg"/><Relationship Id="rId5" Type="http://schemas.openxmlformats.org/officeDocument/2006/relationships/image" Target="../media/image3.png"/><Relationship Id="rId15" Type="http://schemas.openxmlformats.org/officeDocument/2006/relationships/image" Target="../media/image22.svg"/><Relationship Id="rId10" Type="http://schemas.openxmlformats.org/officeDocument/2006/relationships/image" Target="../media/image18.png"/><Relationship Id="rId19" Type="http://schemas.openxmlformats.org/officeDocument/2006/relationships/image" Target="../media/image13.svg"/><Relationship Id="rId4" Type="http://schemas.openxmlformats.org/officeDocument/2006/relationships/notesSlide" Target="../notesSlides/notesSlide15.xml"/><Relationship Id="rId9" Type="http://schemas.openxmlformats.org/officeDocument/2006/relationships/image" Target="../media/image17.svg"/><Relationship Id="rId14" Type="http://schemas.openxmlformats.org/officeDocument/2006/relationships/image" Target="../media/image8.png"/><Relationship Id="rId22"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slideLayout" Target="../slideLayouts/slideLayout2.xml"/><Relationship Id="rId21" Type="http://schemas.openxmlformats.org/officeDocument/2006/relationships/image" Target="../media/image15.svg"/><Relationship Id="rId7" Type="http://schemas.openxmlformats.org/officeDocument/2006/relationships/hyperlink" Target="https://www.frank-timme.de/verlag/verlagsprogramm/buch/verlagsprogramm/bd-3-christiane-maassisabel-rink-hg-handbuch-barrierefreie-kommunikation-1/backPID/kommunikation-partizipation-inklusion-1.html" TargetMode="External"/><Relationship Id="rId12" Type="http://schemas.openxmlformats.org/officeDocument/2006/relationships/image" Target="../media/image20.png"/><Relationship Id="rId17" Type="http://schemas.openxmlformats.org/officeDocument/2006/relationships/image" Target="../media/image11.svg"/><Relationship Id="rId2" Type="http://schemas.openxmlformats.org/officeDocument/2006/relationships/audio" Target="../media/media15.m4a"/><Relationship Id="rId16" Type="http://schemas.openxmlformats.org/officeDocument/2006/relationships/image" Target="../media/image10.png"/><Relationship Id="rId20" Type="http://schemas.openxmlformats.org/officeDocument/2006/relationships/image" Target="../media/image14.png"/><Relationship Id="rId1" Type="http://schemas.microsoft.com/office/2007/relationships/media" Target="../media/media15.m4a"/><Relationship Id="rId6" Type="http://schemas.openxmlformats.org/officeDocument/2006/relationships/hyperlink" Target="../../../Aktion%20Mensch_Studie_Web%202.0.pdf" TargetMode="External"/><Relationship Id="rId11" Type="http://schemas.openxmlformats.org/officeDocument/2006/relationships/image" Target="../media/image19.svg"/><Relationship Id="rId5" Type="http://schemas.openxmlformats.org/officeDocument/2006/relationships/image" Target="../media/image3.png"/><Relationship Id="rId15" Type="http://schemas.openxmlformats.org/officeDocument/2006/relationships/image" Target="../media/image22.svg"/><Relationship Id="rId10" Type="http://schemas.openxmlformats.org/officeDocument/2006/relationships/image" Target="../media/image18.png"/><Relationship Id="rId19" Type="http://schemas.openxmlformats.org/officeDocument/2006/relationships/image" Target="../media/image13.svg"/><Relationship Id="rId4" Type="http://schemas.openxmlformats.org/officeDocument/2006/relationships/notesSlide" Target="../notesSlides/notesSlide16.xml"/><Relationship Id="rId9" Type="http://schemas.openxmlformats.org/officeDocument/2006/relationships/image" Target="../media/image17.svg"/><Relationship Id="rId14" Type="http://schemas.openxmlformats.org/officeDocument/2006/relationships/image" Target="../media/image8.png"/><Relationship Id="rId22"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slideLayout" Target="../slideLayouts/slideLayout2.xml"/><Relationship Id="rId21" Type="http://schemas.openxmlformats.org/officeDocument/2006/relationships/image" Target="../media/image15.svg"/><Relationship Id="rId7" Type="http://schemas.openxmlformats.org/officeDocument/2006/relationships/hyperlink" Target="https://www.frank-timme.de/verlag/verlagsprogramm/buch/verlagsprogramm/bd-3-christiane-maassisabel-rink-hg-handbuch-barrierefreie-kommunikation-1/backPID/kommunikation-partizipation-inklusion-1.html" TargetMode="External"/><Relationship Id="rId12" Type="http://schemas.openxmlformats.org/officeDocument/2006/relationships/image" Target="../media/image20.png"/><Relationship Id="rId17" Type="http://schemas.openxmlformats.org/officeDocument/2006/relationships/image" Target="../media/image11.svg"/><Relationship Id="rId2" Type="http://schemas.openxmlformats.org/officeDocument/2006/relationships/audio" Target="../media/media16.m4a"/><Relationship Id="rId16" Type="http://schemas.openxmlformats.org/officeDocument/2006/relationships/image" Target="../media/image10.png"/><Relationship Id="rId20" Type="http://schemas.openxmlformats.org/officeDocument/2006/relationships/image" Target="../media/image14.png"/><Relationship Id="rId1" Type="http://schemas.microsoft.com/office/2007/relationships/media" Target="../media/media16.m4a"/><Relationship Id="rId6" Type="http://schemas.openxmlformats.org/officeDocument/2006/relationships/hyperlink" Target="../../../Aktion%20Mensch_Studie_Web%202.0.pdf" TargetMode="External"/><Relationship Id="rId11" Type="http://schemas.openxmlformats.org/officeDocument/2006/relationships/image" Target="../media/image19.svg"/><Relationship Id="rId5" Type="http://schemas.openxmlformats.org/officeDocument/2006/relationships/image" Target="../media/image3.png"/><Relationship Id="rId15" Type="http://schemas.openxmlformats.org/officeDocument/2006/relationships/image" Target="../media/image22.svg"/><Relationship Id="rId10" Type="http://schemas.openxmlformats.org/officeDocument/2006/relationships/image" Target="../media/image18.png"/><Relationship Id="rId19" Type="http://schemas.openxmlformats.org/officeDocument/2006/relationships/image" Target="../media/image13.svg"/><Relationship Id="rId4" Type="http://schemas.openxmlformats.org/officeDocument/2006/relationships/notesSlide" Target="../notesSlides/notesSlide17.xml"/><Relationship Id="rId9" Type="http://schemas.openxmlformats.org/officeDocument/2006/relationships/image" Target="../media/image17.svg"/><Relationship Id="rId14" Type="http://schemas.openxmlformats.org/officeDocument/2006/relationships/image" Target="../media/image8.png"/><Relationship Id="rId22"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slideLayout" Target="../slideLayouts/slideLayout2.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media2.m4a"/><Relationship Id="rId16" Type="http://schemas.openxmlformats.org/officeDocument/2006/relationships/image" Target="../media/image6.png"/><Relationship Id="rId1" Type="http://schemas.microsoft.com/office/2007/relationships/media" Target="../media/media2.m4a"/><Relationship Id="rId6" Type="http://schemas.openxmlformats.org/officeDocument/2006/relationships/image" Target="../media/image3.png"/><Relationship Id="rId11" Type="http://schemas.openxmlformats.org/officeDocument/2006/relationships/image" Target="../media/image11.svg"/><Relationship Id="rId5" Type="http://schemas.openxmlformats.org/officeDocument/2006/relationships/image" Target="../media/image1.PN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9.sv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slideLayout" Target="../slideLayouts/slideLayout2.xml"/><Relationship Id="rId21" Type="http://schemas.openxmlformats.org/officeDocument/2006/relationships/image" Target="../media/image15.svg"/><Relationship Id="rId7" Type="http://schemas.openxmlformats.org/officeDocument/2006/relationships/hyperlink" Target="https://www.frank-timme.de/verlag/verlagsprogramm/buch/verlagsprogramm/bd-3-christiane-maassisabel-rink-hg-handbuch-barrierefreie-kommunikation-1/backPID/kommunikation-partizipation-inklusion-1.html" TargetMode="External"/><Relationship Id="rId12" Type="http://schemas.openxmlformats.org/officeDocument/2006/relationships/image" Target="../media/image20.png"/><Relationship Id="rId17" Type="http://schemas.openxmlformats.org/officeDocument/2006/relationships/image" Target="../media/image11.svg"/><Relationship Id="rId2" Type="http://schemas.openxmlformats.org/officeDocument/2006/relationships/audio" Target="../media/media17.m4a"/><Relationship Id="rId16" Type="http://schemas.openxmlformats.org/officeDocument/2006/relationships/image" Target="../media/image10.png"/><Relationship Id="rId20" Type="http://schemas.openxmlformats.org/officeDocument/2006/relationships/image" Target="../media/image14.png"/><Relationship Id="rId1" Type="http://schemas.microsoft.com/office/2007/relationships/media" Target="../media/media17.m4a"/><Relationship Id="rId6" Type="http://schemas.openxmlformats.org/officeDocument/2006/relationships/hyperlink" Target="../../../Aktion%20Mensch_Studie_Web%202.0.pdf" TargetMode="External"/><Relationship Id="rId11" Type="http://schemas.openxmlformats.org/officeDocument/2006/relationships/image" Target="../media/image19.svg"/><Relationship Id="rId5" Type="http://schemas.openxmlformats.org/officeDocument/2006/relationships/image" Target="../media/image3.png"/><Relationship Id="rId15" Type="http://schemas.openxmlformats.org/officeDocument/2006/relationships/image" Target="../media/image22.svg"/><Relationship Id="rId10" Type="http://schemas.openxmlformats.org/officeDocument/2006/relationships/image" Target="../media/image18.png"/><Relationship Id="rId19" Type="http://schemas.openxmlformats.org/officeDocument/2006/relationships/image" Target="../media/image13.svg"/><Relationship Id="rId4" Type="http://schemas.openxmlformats.org/officeDocument/2006/relationships/notesSlide" Target="../notesSlides/notesSlide18.xml"/><Relationship Id="rId9" Type="http://schemas.openxmlformats.org/officeDocument/2006/relationships/image" Target="../media/image17.svg"/><Relationship Id="rId14" Type="http://schemas.openxmlformats.org/officeDocument/2006/relationships/image" Target="../media/image8.png"/><Relationship Id="rId22"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slideLayout" Target="../slideLayouts/slideLayout2.xml"/><Relationship Id="rId21" Type="http://schemas.openxmlformats.org/officeDocument/2006/relationships/image" Target="../media/image15.svg"/><Relationship Id="rId7" Type="http://schemas.openxmlformats.org/officeDocument/2006/relationships/hyperlink" Target="https://www.frank-timme.de/verlag/verlagsprogramm/buch/verlagsprogramm/bd-3-christiane-maassisabel-rink-hg-handbuch-barrierefreie-kommunikation-1/backPID/kommunikation-partizipation-inklusion-1.html" TargetMode="External"/><Relationship Id="rId12" Type="http://schemas.openxmlformats.org/officeDocument/2006/relationships/image" Target="../media/image20.png"/><Relationship Id="rId17" Type="http://schemas.openxmlformats.org/officeDocument/2006/relationships/image" Target="../media/image11.svg"/><Relationship Id="rId2" Type="http://schemas.openxmlformats.org/officeDocument/2006/relationships/audio" Target="../media/media18.m4a"/><Relationship Id="rId16" Type="http://schemas.openxmlformats.org/officeDocument/2006/relationships/image" Target="../media/image10.png"/><Relationship Id="rId20" Type="http://schemas.openxmlformats.org/officeDocument/2006/relationships/image" Target="../media/image14.png"/><Relationship Id="rId1" Type="http://schemas.microsoft.com/office/2007/relationships/media" Target="../media/media18.m4a"/><Relationship Id="rId6" Type="http://schemas.openxmlformats.org/officeDocument/2006/relationships/hyperlink" Target="../../../Aktion%20Mensch_Studie_Web%202.0.pdf" TargetMode="External"/><Relationship Id="rId11" Type="http://schemas.openxmlformats.org/officeDocument/2006/relationships/image" Target="../media/image19.svg"/><Relationship Id="rId5" Type="http://schemas.openxmlformats.org/officeDocument/2006/relationships/image" Target="../media/image3.png"/><Relationship Id="rId15" Type="http://schemas.openxmlformats.org/officeDocument/2006/relationships/image" Target="../media/image22.svg"/><Relationship Id="rId10" Type="http://schemas.openxmlformats.org/officeDocument/2006/relationships/image" Target="../media/image18.png"/><Relationship Id="rId19" Type="http://schemas.openxmlformats.org/officeDocument/2006/relationships/image" Target="../media/image13.svg"/><Relationship Id="rId4" Type="http://schemas.openxmlformats.org/officeDocument/2006/relationships/notesSlide" Target="../notesSlides/notesSlide19.xml"/><Relationship Id="rId9" Type="http://schemas.openxmlformats.org/officeDocument/2006/relationships/image" Target="../media/image17.svg"/><Relationship Id="rId14" Type="http://schemas.openxmlformats.org/officeDocument/2006/relationships/image" Target="../media/image8.png"/><Relationship Id="rId22"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slideLayout" Target="../slideLayouts/slideLayout2.xml"/><Relationship Id="rId21" Type="http://schemas.openxmlformats.org/officeDocument/2006/relationships/image" Target="../media/image15.svg"/><Relationship Id="rId7" Type="http://schemas.openxmlformats.org/officeDocument/2006/relationships/hyperlink" Target="https://www.frank-timme.de/verlag/verlagsprogramm/buch/verlagsprogramm/bd-3-christiane-maassisabel-rink-hg-handbuch-barrierefreie-kommunikation-1/backPID/kommunikation-partizipation-inklusion-1.html" TargetMode="External"/><Relationship Id="rId12" Type="http://schemas.openxmlformats.org/officeDocument/2006/relationships/image" Target="../media/image20.png"/><Relationship Id="rId17" Type="http://schemas.openxmlformats.org/officeDocument/2006/relationships/image" Target="../media/image11.svg"/><Relationship Id="rId2" Type="http://schemas.openxmlformats.org/officeDocument/2006/relationships/audio" Target="../media/media19.m4a"/><Relationship Id="rId16" Type="http://schemas.openxmlformats.org/officeDocument/2006/relationships/image" Target="../media/image10.png"/><Relationship Id="rId20" Type="http://schemas.openxmlformats.org/officeDocument/2006/relationships/image" Target="../media/image14.png"/><Relationship Id="rId1" Type="http://schemas.microsoft.com/office/2007/relationships/media" Target="../media/media19.m4a"/><Relationship Id="rId6" Type="http://schemas.openxmlformats.org/officeDocument/2006/relationships/hyperlink" Target="../../../Aktion%20Mensch_Studie_Web%202.0.pdf" TargetMode="External"/><Relationship Id="rId11" Type="http://schemas.openxmlformats.org/officeDocument/2006/relationships/image" Target="../media/image19.svg"/><Relationship Id="rId5" Type="http://schemas.openxmlformats.org/officeDocument/2006/relationships/image" Target="../media/image3.png"/><Relationship Id="rId15" Type="http://schemas.openxmlformats.org/officeDocument/2006/relationships/image" Target="../media/image22.svg"/><Relationship Id="rId10" Type="http://schemas.openxmlformats.org/officeDocument/2006/relationships/image" Target="../media/image18.png"/><Relationship Id="rId19" Type="http://schemas.openxmlformats.org/officeDocument/2006/relationships/image" Target="../media/image13.svg"/><Relationship Id="rId4" Type="http://schemas.openxmlformats.org/officeDocument/2006/relationships/notesSlide" Target="../notesSlides/notesSlide20.xml"/><Relationship Id="rId9" Type="http://schemas.openxmlformats.org/officeDocument/2006/relationships/image" Target="../media/image17.svg"/><Relationship Id="rId14" Type="http://schemas.openxmlformats.org/officeDocument/2006/relationships/image" Target="../media/image8.png"/><Relationship Id="rId22"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1.xml"/><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0.png"/><Relationship Id="rId18" Type="http://schemas.openxmlformats.org/officeDocument/2006/relationships/image" Target="../media/image15.svg"/><Relationship Id="rId3" Type="http://schemas.openxmlformats.org/officeDocument/2006/relationships/hyperlink" Target="../../../Aktion%20Mensch_Studie_Web%202.0.pdf" TargetMode="External"/><Relationship Id="rId7" Type="http://schemas.openxmlformats.org/officeDocument/2006/relationships/image" Target="../media/image18.png"/><Relationship Id="rId12" Type="http://schemas.openxmlformats.org/officeDocument/2006/relationships/image" Target="../media/image22.svg"/><Relationship Id="rId17" Type="http://schemas.openxmlformats.org/officeDocument/2006/relationships/image" Target="../media/image14.png"/><Relationship Id="rId2" Type="http://schemas.openxmlformats.org/officeDocument/2006/relationships/image" Target="../media/image3.png"/><Relationship Id="rId16" Type="http://schemas.openxmlformats.org/officeDocument/2006/relationships/image" Target="../media/image13.svg"/><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8.png"/><Relationship Id="rId5" Type="http://schemas.openxmlformats.org/officeDocument/2006/relationships/image" Target="../media/image16.png"/><Relationship Id="rId15" Type="http://schemas.openxmlformats.org/officeDocument/2006/relationships/image" Target="../media/image12.png"/><Relationship Id="rId10" Type="http://schemas.openxmlformats.org/officeDocument/2006/relationships/image" Target="../media/image21.svg"/><Relationship Id="rId4" Type="http://schemas.openxmlformats.org/officeDocument/2006/relationships/hyperlink" Target="https://www.frank-timme.de/verlag/verlagsprogramm/buch/verlagsprogramm/bd-3-christiane-maassisabel-rink-hg-handbuch-barrierefreie-kommunikation-1/backPID/kommunikation-partizipation-inklusion-1.html" TargetMode="External"/><Relationship Id="rId9" Type="http://schemas.openxmlformats.org/officeDocument/2006/relationships/image" Target="../media/image20.png"/><Relationship Id="rId14" Type="http://schemas.openxmlformats.org/officeDocument/2006/relationships/image" Target="../media/image11.svg"/></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slideLayout" Target="../slideLayouts/slideLayout2.xml"/><Relationship Id="rId21" Type="http://schemas.openxmlformats.org/officeDocument/2006/relationships/image" Target="../media/image15.svg"/><Relationship Id="rId7" Type="http://schemas.openxmlformats.org/officeDocument/2006/relationships/hyperlink" Target="https://www.frank-timme.de/verlag/verlagsprogramm/buch/verlagsprogramm/bd-3-christiane-maassisabel-rink-hg-handbuch-barrierefreie-kommunikation-1/backPID/kommunikation-partizipation-inklusion-1.html" TargetMode="External"/><Relationship Id="rId12" Type="http://schemas.openxmlformats.org/officeDocument/2006/relationships/image" Target="../media/image20.png"/><Relationship Id="rId17" Type="http://schemas.openxmlformats.org/officeDocument/2006/relationships/image" Target="../media/image11.svg"/><Relationship Id="rId2" Type="http://schemas.openxmlformats.org/officeDocument/2006/relationships/audio" Target="../media/media21.m4a"/><Relationship Id="rId16" Type="http://schemas.openxmlformats.org/officeDocument/2006/relationships/image" Target="../media/image10.png"/><Relationship Id="rId20" Type="http://schemas.openxmlformats.org/officeDocument/2006/relationships/image" Target="../media/image14.png"/><Relationship Id="rId1" Type="http://schemas.microsoft.com/office/2007/relationships/media" Target="../media/media21.m4a"/><Relationship Id="rId6" Type="http://schemas.openxmlformats.org/officeDocument/2006/relationships/hyperlink" Target="../../../Aktion%20Mensch_Studie_Web%202.0.pdf" TargetMode="External"/><Relationship Id="rId11" Type="http://schemas.openxmlformats.org/officeDocument/2006/relationships/image" Target="../media/image19.svg"/><Relationship Id="rId5" Type="http://schemas.openxmlformats.org/officeDocument/2006/relationships/image" Target="../media/image3.png"/><Relationship Id="rId15" Type="http://schemas.openxmlformats.org/officeDocument/2006/relationships/image" Target="../media/image22.svg"/><Relationship Id="rId10" Type="http://schemas.openxmlformats.org/officeDocument/2006/relationships/image" Target="../media/image18.png"/><Relationship Id="rId19" Type="http://schemas.openxmlformats.org/officeDocument/2006/relationships/image" Target="../media/image13.svg"/><Relationship Id="rId4" Type="http://schemas.openxmlformats.org/officeDocument/2006/relationships/notesSlide" Target="../notesSlides/notesSlide22.xml"/><Relationship Id="rId9" Type="http://schemas.openxmlformats.org/officeDocument/2006/relationships/image" Target="../media/image17.svg"/><Relationship Id="rId14" Type="http://schemas.openxmlformats.org/officeDocument/2006/relationships/image" Target="../media/image8.png"/><Relationship Id="rId22"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slideLayout" Target="../slideLayouts/slideLayout2.xml"/><Relationship Id="rId21" Type="http://schemas.openxmlformats.org/officeDocument/2006/relationships/image" Target="../media/image15.svg"/><Relationship Id="rId7" Type="http://schemas.openxmlformats.org/officeDocument/2006/relationships/hyperlink" Target="https://www.frank-timme.de/verlag/verlagsprogramm/buch/verlagsprogramm/bd-3-christiane-maassisabel-rink-hg-handbuch-barrierefreie-kommunikation-1/backPID/kommunikation-partizipation-inklusion-1.html" TargetMode="External"/><Relationship Id="rId12" Type="http://schemas.openxmlformats.org/officeDocument/2006/relationships/image" Target="../media/image20.png"/><Relationship Id="rId17" Type="http://schemas.openxmlformats.org/officeDocument/2006/relationships/image" Target="../media/image11.svg"/><Relationship Id="rId2" Type="http://schemas.openxmlformats.org/officeDocument/2006/relationships/audio" Target="../media/media22.m4a"/><Relationship Id="rId16" Type="http://schemas.openxmlformats.org/officeDocument/2006/relationships/image" Target="../media/image10.png"/><Relationship Id="rId20" Type="http://schemas.openxmlformats.org/officeDocument/2006/relationships/image" Target="../media/image14.png"/><Relationship Id="rId1" Type="http://schemas.microsoft.com/office/2007/relationships/media" Target="../media/media22.m4a"/><Relationship Id="rId6" Type="http://schemas.openxmlformats.org/officeDocument/2006/relationships/hyperlink" Target="../../../Aktion%20Mensch_Studie_Web%202.0.pdf" TargetMode="External"/><Relationship Id="rId11" Type="http://schemas.openxmlformats.org/officeDocument/2006/relationships/image" Target="../media/image19.svg"/><Relationship Id="rId5" Type="http://schemas.openxmlformats.org/officeDocument/2006/relationships/image" Target="../media/image3.png"/><Relationship Id="rId15" Type="http://schemas.openxmlformats.org/officeDocument/2006/relationships/image" Target="../media/image22.svg"/><Relationship Id="rId10" Type="http://schemas.openxmlformats.org/officeDocument/2006/relationships/image" Target="../media/image18.png"/><Relationship Id="rId19" Type="http://schemas.openxmlformats.org/officeDocument/2006/relationships/image" Target="../media/image13.svg"/><Relationship Id="rId4" Type="http://schemas.openxmlformats.org/officeDocument/2006/relationships/notesSlide" Target="../notesSlides/notesSlide23.xml"/><Relationship Id="rId9" Type="http://schemas.openxmlformats.org/officeDocument/2006/relationships/image" Target="../media/image17.svg"/><Relationship Id="rId14" Type="http://schemas.openxmlformats.org/officeDocument/2006/relationships/image" Target="../media/image8.png"/><Relationship Id="rId22"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slideLayout" Target="../slideLayouts/slideLayout2.xml"/><Relationship Id="rId21" Type="http://schemas.openxmlformats.org/officeDocument/2006/relationships/image" Target="../media/image15.svg"/><Relationship Id="rId7" Type="http://schemas.openxmlformats.org/officeDocument/2006/relationships/hyperlink" Target="https://www.frank-timme.de/verlag/verlagsprogramm/buch/verlagsprogramm/bd-3-christiane-maassisabel-rink-hg-handbuch-barrierefreie-kommunikation-1/backPID/kommunikation-partizipation-inklusion-1.html" TargetMode="External"/><Relationship Id="rId12" Type="http://schemas.openxmlformats.org/officeDocument/2006/relationships/image" Target="../media/image20.png"/><Relationship Id="rId17" Type="http://schemas.openxmlformats.org/officeDocument/2006/relationships/image" Target="../media/image11.svg"/><Relationship Id="rId2" Type="http://schemas.openxmlformats.org/officeDocument/2006/relationships/audio" Target="../media/media23.m4a"/><Relationship Id="rId16" Type="http://schemas.openxmlformats.org/officeDocument/2006/relationships/image" Target="../media/image10.png"/><Relationship Id="rId20" Type="http://schemas.openxmlformats.org/officeDocument/2006/relationships/image" Target="../media/image14.png"/><Relationship Id="rId1" Type="http://schemas.microsoft.com/office/2007/relationships/media" Target="../media/media23.m4a"/><Relationship Id="rId6" Type="http://schemas.openxmlformats.org/officeDocument/2006/relationships/hyperlink" Target="../../../Aktion%20Mensch_Studie_Web%202.0.pdf" TargetMode="External"/><Relationship Id="rId11" Type="http://schemas.openxmlformats.org/officeDocument/2006/relationships/image" Target="../media/image19.svg"/><Relationship Id="rId5" Type="http://schemas.openxmlformats.org/officeDocument/2006/relationships/image" Target="../media/image3.png"/><Relationship Id="rId15" Type="http://schemas.openxmlformats.org/officeDocument/2006/relationships/image" Target="../media/image22.svg"/><Relationship Id="rId10" Type="http://schemas.openxmlformats.org/officeDocument/2006/relationships/image" Target="../media/image18.png"/><Relationship Id="rId19" Type="http://schemas.openxmlformats.org/officeDocument/2006/relationships/image" Target="../media/image13.svg"/><Relationship Id="rId4" Type="http://schemas.openxmlformats.org/officeDocument/2006/relationships/notesSlide" Target="../notesSlides/notesSlide24.xml"/><Relationship Id="rId9" Type="http://schemas.openxmlformats.org/officeDocument/2006/relationships/image" Target="../media/image17.svg"/><Relationship Id="rId14" Type="http://schemas.openxmlformats.org/officeDocument/2006/relationships/image" Target="../media/image8.png"/><Relationship Id="rId22"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slideLayout" Target="../slideLayouts/slideLayout2.xml"/><Relationship Id="rId21" Type="http://schemas.openxmlformats.org/officeDocument/2006/relationships/image" Target="../media/image15.svg"/><Relationship Id="rId7" Type="http://schemas.openxmlformats.org/officeDocument/2006/relationships/hyperlink" Target="https://www.frank-timme.de/verlag/verlagsprogramm/buch/verlagsprogramm/bd-3-christiane-maassisabel-rink-hg-handbuch-barrierefreie-kommunikation-1/backPID/kommunikation-partizipation-inklusion-1.html" TargetMode="External"/><Relationship Id="rId12" Type="http://schemas.openxmlformats.org/officeDocument/2006/relationships/image" Target="../media/image20.png"/><Relationship Id="rId17" Type="http://schemas.openxmlformats.org/officeDocument/2006/relationships/image" Target="../media/image11.svg"/><Relationship Id="rId2" Type="http://schemas.openxmlformats.org/officeDocument/2006/relationships/audio" Target="../media/media23.m4a"/><Relationship Id="rId16" Type="http://schemas.openxmlformats.org/officeDocument/2006/relationships/image" Target="../media/image10.png"/><Relationship Id="rId20" Type="http://schemas.openxmlformats.org/officeDocument/2006/relationships/image" Target="../media/image14.png"/><Relationship Id="rId1" Type="http://schemas.microsoft.com/office/2007/relationships/media" Target="../media/media23.m4a"/><Relationship Id="rId6" Type="http://schemas.openxmlformats.org/officeDocument/2006/relationships/hyperlink" Target="../../../Aktion%20Mensch_Studie_Web%202.0.pdf" TargetMode="External"/><Relationship Id="rId11" Type="http://schemas.openxmlformats.org/officeDocument/2006/relationships/image" Target="../media/image19.svg"/><Relationship Id="rId5" Type="http://schemas.openxmlformats.org/officeDocument/2006/relationships/image" Target="../media/image3.png"/><Relationship Id="rId15" Type="http://schemas.openxmlformats.org/officeDocument/2006/relationships/image" Target="../media/image22.svg"/><Relationship Id="rId10" Type="http://schemas.openxmlformats.org/officeDocument/2006/relationships/image" Target="../media/image18.png"/><Relationship Id="rId19" Type="http://schemas.openxmlformats.org/officeDocument/2006/relationships/image" Target="../media/image13.svg"/><Relationship Id="rId4" Type="http://schemas.openxmlformats.org/officeDocument/2006/relationships/notesSlide" Target="../notesSlides/notesSlide25.xml"/><Relationship Id="rId9" Type="http://schemas.openxmlformats.org/officeDocument/2006/relationships/image" Target="../media/image17.svg"/><Relationship Id="rId14" Type="http://schemas.openxmlformats.org/officeDocument/2006/relationships/image" Target="../media/image8.png"/><Relationship Id="rId22"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slideLayout" Target="../slideLayouts/slideLayout2.xml"/><Relationship Id="rId21" Type="http://schemas.openxmlformats.org/officeDocument/2006/relationships/image" Target="../media/image15.svg"/><Relationship Id="rId7" Type="http://schemas.openxmlformats.org/officeDocument/2006/relationships/hyperlink" Target="https://www.frank-timme.de/verlag/verlagsprogramm/buch/verlagsprogramm/bd-3-christiane-maassisabel-rink-hg-handbuch-barrierefreie-kommunikation-1/backPID/kommunikation-partizipation-inklusion-1.html" TargetMode="External"/><Relationship Id="rId12" Type="http://schemas.openxmlformats.org/officeDocument/2006/relationships/image" Target="../media/image20.png"/><Relationship Id="rId17" Type="http://schemas.openxmlformats.org/officeDocument/2006/relationships/image" Target="../media/image11.svg"/><Relationship Id="rId2" Type="http://schemas.openxmlformats.org/officeDocument/2006/relationships/audio" Target="../media/media24.m4a"/><Relationship Id="rId16" Type="http://schemas.openxmlformats.org/officeDocument/2006/relationships/image" Target="../media/image10.png"/><Relationship Id="rId20" Type="http://schemas.openxmlformats.org/officeDocument/2006/relationships/image" Target="../media/image14.png"/><Relationship Id="rId1" Type="http://schemas.microsoft.com/office/2007/relationships/media" Target="../media/media24.m4a"/><Relationship Id="rId6" Type="http://schemas.openxmlformats.org/officeDocument/2006/relationships/hyperlink" Target="../../../Aktion%20Mensch_Studie_Web%202.0.pdf" TargetMode="External"/><Relationship Id="rId11" Type="http://schemas.openxmlformats.org/officeDocument/2006/relationships/image" Target="../media/image19.svg"/><Relationship Id="rId5" Type="http://schemas.openxmlformats.org/officeDocument/2006/relationships/image" Target="../media/image3.png"/><Relationship Id="rId15" Type="http://schemas.openxmlformats.org/officeDocument/2006/relationships/image" Target="../media/image22.svg"/><Relationship Id="rId10" Type="http://schemas.openxmlformats.org/officeDocument/2006/relationships/image" Target="../media/image18.png"/><Relationship Id="rId19" Type="http://schemas.openxmlformats.org/officeDocument/2006/relationships/image" Target="../media/image13.svg"/><Relationship Id="rId4" Type="http://schemas.openxmlformats.org/officeDocument/2006/relationships/notesSlide" Target="../notesSlides/notesSlide26.xml"/><Relationship Id="rId9" Type="http://schemas.openxmlformats.org/officeDocument/2006/relationships/image" Target="../media/image17.svg"/><Relationship Id="rId14" Type="http://schemas.openxmlformats.org/officeDocument/2006/relationships/image" Target="../media/image8.png"/><Relationship Id="rId22"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slideLayout" Target="../slideLayouts/slideLayout2.xml"/><Relationship Id="rId21" Type="http://schemas.openxmlformats.org/officeDocument/2006/relationships/image" Target="../media/image15.svg"/><Relationship Id="rId7" Type="http://schemas.openxmlformats.org/officeDocument/2006/relationships/hyperlink" Target="https://www.frank-timme.de/verlag/verlagsprogramm/buch/verlagsprogramm/bd-3-christiane-maassisabel-rink-hg-handbuch-barrierefreie-kommunikation-1/backPID/kommunikation-partizipation-inklusion-1.html" TargetMode="External"/><Relationship Id="rId12" Type="http://schemas.openxmlformats.org/officeDocument/2006/relationships/image" Target="../media/image20.png"/><Relationship Id="rId17" Type="http://schemas.openxmlformats.org/officeDocument/2006/relationships/image" Target="../media/image11.svg"/><Relationship Id="rId2" Type="http://schemas.openxmlformats.org/officeDocument/2006/relationships/audio" Target="../media/media25.m4a"/><Relationship Id="rId16" Type="http://schemas.openxmlformats.org/officeDocument/2006/relationships/image" Target="../media/image10.png"/><Relationship Id="rId20" Type="http://schemas.openxmlformats.org/officeDocument/2006/relationships/image" Target="../media/image14.png"/><Relationship Id="rId1" Type="http://schemas.microsoft.com/office/2007/relationships/media" Target="../media/media25.m4a"/><Relationship Id="rId6" Type="http://schemas.openxmlformats.org/officeDocument/2006/relationships/hyperlink" Target="../../../Aktion%20Mensch_Studie_Web%202.0.pdf" TargetMode="External"/><Relationship Id="rId11" Type="http://schemas.openxmlformats.org/officeDocument/2006/relationships/image" Target="../media/image19.svg"/><Relationship Id="rId5" Type="http://schemas.openxmlformats.org/officeDocument/2006/relationships/image" Target="../media/image3.png"/><Relationship Id="rId15" Type="http://schemas.openxmlformats.org/officeDocument/2006/relationships/image" Target="../media/image22.svg"/><Relationship Id="rId10" Type="http://schemas.openxmlformats.org/officeDocument/2006/relationships/image" Target="../media/image18.png"/><Relationship Id="rId19" Type="http://schemas.openxmlformats.org/officeDocument/2006/relationships/image" Target="../media/image13.svg"/><Relationship Id="rId4" Type="http://schemas.openxmlformats.org/officeDocument/2006/relationships/notesSlide" Target="../notesSlides/notesSlide27.xml"/><Relationship Id="rId9" Type="http://schemas.openxmlformats.org/officeDocument/2006/relationships/image" Target="../media/image17.svg"/><Relationship Id="rId14" Type="http://schemas.openxmlformats.org/officeDocument/2006/relationships/image" Target="../media/image8.png"/><Relationship Id="rId22"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8.xml"/><Relationship Id="rId9"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0.png"/><Relationship Id="rId18" Type="http://schemas.openxmlformats.org/officeDocument/2006/relationships/image" Target="../media/image15.svg"/><Relationship Id="rId3" Type="http://schemas.openxmlformats.org/officeDocument/2006/relationships/hyperlink" Target="../../../Aktion%20Mensch_Studie_Web%202.0.pdf" TargetMode="External"/><Relationship Id="rId7" Type="http://schemas.openxmlformats.org/officeDocument/2006/relationships/image" Target="../media/image18.png"/><Relationship Id="rId12" Type="http://schemas.openxmlformats.org/officeDocument/2006/relationships/image" Target="../media/image22.svg"/><Relationship Id="rId17" Type="http://schemas.openxmlformats.org/officeDocument/2006/relationships/image" Target="../media/image14.png"/><Relationship Id="rId2" Type="http://schemas.openxmlformats.org/officeDocument/2006/relationships/image" Target="../media/image3.png"/><Relationship Id="rId16" Type="http://schemas.openxmlformats.org/officeDocument/2006/relationships/image" Target="../media/image13.svg"/><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8.png"/><Relationship Id="rId5" Type="http://schemas.openxmlformats.org/officeDocument/2006/relationships/image" Target="../media/image16.png"/><Relationship Id="rId15" Type="http://schemas.openxmlformats.org/officeDocument/2006/relationships/image" Target="../media/image12.png"/><Relationship Id="rId10" Type="http://schemas.openxmlformats.org/officeDocument/2006/relationships/image" Target="../media/image21.svg"/><Relationship Id="rId4" Type="http://schemas.openxmlformats.org/officeDocument/2006/relationships/hyperlink" Target="https://www.frank-timme.de/verlag/verlagsprogramm/buch/verlagsprogramm/bd-3-christiane-maassisabel-rink-hg-handbuch-barrierefreie-kommunikation-1/backPID/kommunikation-partizipation-inklusion-1.html" TargetMode="External"/><Relationship Id="rId9" Type="http://schemas.openxmlformats.org/officeDocument/2006/relationships/image" Target="../media/image20.png"/><Relationship Id="rId14" Type="http://schemas.openxmlformats.org/officeDocument/2006/relationships/image" Target="../media/image11.svg"/></Relationships>
</file>

<file path=ppt/slides/_rels/slide3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slideLayout" Target="../slideLayouts/slideLayout2.xml"/><Relationship Id="rId21" Type="http://schemas.openxmlformats.org/officeDocument/2006/relationships/image" Target="../media/image15.svg"/><Relationship Id="rId7" Type="http://schemas.openxmlformats.org/officeDocument/2006/relationships/hyperlink" Target="https://www.frank-timme.de/verlag/verlagsprogramm/buch/verlagsprogramm/bd-3-christiane-maassisabel-rink-hg-handbuch-barrierefreie-kommunikation-1/backPID/kommunikation-partizipation-inklusion-1.html" TargetMode="External"/><Relationship Id="rId12" Type="http://schemas.openxmlformats.org/officeDocument/2006/relationships/image" Target="../media/image20.png"/><Relationship Id="rId17" Type="http://schemas.openxmlformats.org/officeDocument/2006/relationships/image" Target="../media/image11.svg"/><Relationship Id="rId2" Type="http://schemas.openxmlformats.org/officeDocument/2006/relationships/audio" Target="../media/media27.m4a"/><Relationship Id="rId16" Type="http://schemas.openxmlformats.org/officeDocument/2006/relationships/image" Target="../media/image10.png"/><Relationship Id="rId20" Type="http://schemas.openxmlformats.org/officeDocument/2006/relationships/image" Target="../media/image14.png"/><Relationship Id="rId1" Type="http://schemas.microsoft.com/office/2007/relationships/media" Target="../media/media27.m4a"/><Relationship Id="rId6" Type="http://schemas.openxmlformats.org/officeDocument/2006/relationships/hyperlink" Target="../../../Aktion%20Mensch_Studie_Web%202.0.pdf" TargetMode="External"/><Relationship Id="rId11" Type="http://schemas.openxmlformats.org/officeDocument/2006/relationships/image" Target="../media/image19.svg"/><Relationship Id="rId5" Type="http://schemas.openxmlformats.org/officeDocument/2006/relationships/image" Target="../media/image3.png"/><Relationship Id="rId15" Type="http://schemas.openxmlformats.org/officeDocument/2006/relationships/image" Target="../media/image22.svg"/><Relationship Id="rId10" Type="http://schemas.openxmlformats.org/officeDocument/2006/relationships/image" Target="../media/image18.png"/><Relationship Id="rId19" Type="http://schemas.openxmlformats.org/officeDocument/2006/relationships/image" Target="../media/image13.svg"/><Relationship Id="rId4" Type="http://schemas.openxmlformats.org/officeDocument/2006/relationships/notesSlide" Target="../notesSlides/notesSlide29.xml"/><Relationship Id="rId9" Type="http://schemas.openxmlformats.org/officeDocument/2006/relationships/image" Target="../media/image17.svg"/><Relationship Id="rId14" Type="http://schemas.openxmlformats.org/officeDocument/2006/relationships/image" Target="../media/image8.png"/><Relationship Id="rId22" Type="http://schemas.openxmlformats.org/officeDocument/2006/relationships/image" Target="../media/image6.png"/></Relationships>
</file>

<file path=ppt/slides/_rels/slide3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slideLayout" Target="../slideLayouts/slideLayout2.xml"/><Relationship Id="rId21" Type="http://schemas.openxmlformats.org/officeDocument/2006/relationships/image" Target="../media/image15.svg"/><Relationship Id="rId7" Type="http://schemas.openxmlformats.org/officeDocument/2006/relationships/hyperlink" Target="https://www.frank-timme.de/verlag/verlagsprogramm/buch/verlagsprogramm/bd-3-christiane-maassisabel-rink-hg-handbuch-barrierefreie-kommunikation-1/backPID/kommunikation-partizipation-inklusion-1.html" TargetMode="External"/><Relationship Id="rId12" Type="http://schemas.openxmlformats.org/officeDocument/2006/relationships/image" Target="../media/image20.png"/><Relationship Id="rId17" Type="http://schemas.openxmlformats.org/officeDocument/2006/relationships/image" Target="../media/image11.svg"/><Relationship Id="rId2" Type="http://schemas.openxmlformats.org/officeDocument/2006/relationships/audio" Target="../media/media28.m4a"/><Relationship Id="rId16" Type="http://schemas.openxmlformats.org/officeDocument/2006/relationships/image" Target="../media/image10.png"/><Relationship Id="rId20" Type="http://schemas.openxmlformats.org/officeDocument/2006/relationships/image" Target="../media/image14.png"/><Relationship Id="rId1" Type="http://schemas.microsoft.com/office/2007/relationships/media" Target="../media/media28.m4a"/><Relationship Id="rId6" Type="http://schemas.openxmlformats.org/officeDocument/2006/relationships/hyperlink" Target="../../../Aktion%20Mensch_Studie_Web%202.0.pdf" TargetMode="External"/><Relationship Id="rId11" Type="http://schemas.openxmlformats.org/officeDocument/2006/relationships/image" Target="../media/image19.svg"/><Relationship Id="rId5" Type="http://schemas.openxmlformats.org/officeDocument/2006/relationships/image" Target="../media/image3.png"/><Relationship Id="rId15" Type="http://schemas.openxmlformats.org/officeDocument/2006/relationships/image" Target="../media/image22.svg"/><Relationship Id="rId10" Type="http://schemas.openxmlformats.org/officeDocument/2006/relationships/image" Target="../media/image18.png"/><Relationship Id="rId19" Type="http://schemas.openxmlformats.org/officeDocument/2006/relationships/image" Target="../media/image13.svg"/><Relationship Id="rId4" Type="http://schemas.openxmlformats.org/officeDocument/2006/relationships/notesSlide" Target="../notesSlides/notesSlide30.xml"/><Relationship Id="rId9" Type="http://schemas.openxmlformats.org/officeDocument/2006/relationships/image" Target="../media/image17.svg"/><Relationship Id="rId14" Type="http://schemas.openxmlformats.org/officeDocument/2006/relationships/image" Target="../media/image8.png"/><Relationship Id="rId22" Type="http://schemas.openxmlformats.org/officeDocument/2006/relationships/image" Target="../media/image6.png"/></Relationships>
</file>

<file path=ppt/slides/_rels/slide3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svg"/><Relationship Id="rId18" Type="http://schemas.openxmlformats.org/officeDocument/2006/relationships/image" Target="../media/image8.png"/><Relationship Id="rId3" Type="http://schemas.openxmlformats.org/officeDocument/2006/relationships/slideLayout" Target="../slideLayouts/slideLayout2.xml"/><Relationship Id="rId21" Type="http://schemas.openxmlformats.org/officeDocument/2006/relationships/image" Target="../media/image11.svg"/><Relationship Id="rId7" Type="http://schemas.openxmlformats.org/officeDocument/2006/relationships/image" Target="../media/image13.svg"/><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audio" Target="../media/media29.m4a"/><Relationship Id="rId16" Type="http://schemas.openxmlformats.org/officeDocument/2006/relationships/image" Target="../media/image20.png"/><Relationship Id="rId20" Type="http://schemas.openxmlformats.org/officeDocument/2006/relationships/image" Target="../media/image10.png"/><Relationship Id="rId1" Type="http://schemas.microsoft.com/office/2007/relationships/media" Target="../media/media29.m4a"/><Relationship Id="rId6" Type="http://schemas.openxmlformats.org/officeDocument/2006/relationships/image" Target="../media/image12.png"/><Relationship Id="rId11" Type="http://schemas.openxmlformats.org/officeDocument/2006/relationships/hyperlink" Target="https://www.frank-timme.de/verlag/verlagsprogramm/buch/verlagsprogramm/bd-3-christiane-maassisabel-rink-hg-handbuch-barrierefreie-kommunikation-1/backPID/kommunikation-partizipation-inklusion-1.html" TargetMode="External"/><Relationship Id="rId5" Type="http://schemas.openxmlformats.org/officeDocument/2006/relationships/image" Target="../media/image3.png"/><Relationship Id="rId15" Type="http://schemas.openxmlformats.org/officeDocument/2006/relationships/image" Target="../media/image19.svg"/><Relationship Id="rId10" Type="http://schemas.openxmlformats.org/officeDocument/2006/relationships/hyperlink" Target="../../../Aktion%20Mensch_Studie_Web%202.0.pdf" TargetMode="External"/><Relationship Id="rId19" Type="http://schemas.openxmlformats.org/officeDocument/2006/relationships/image" Target="../media/image22.svg"/><Relationship Id="rId4" Type="http://schemas.openxmlformats.org/officeDocument/2006/relationships/notesSlide" Target="../notesSlides/notesSlide31.xml"/><Relationship Id="rId9" Type="http://schemas.openxmlformats.org/officeDocument/2006/relationships/image" Target="../media/image15.svg"/><Relationship Id="rId14" Type="http://schemas.openxmlformats.org/officeDocument/2006/relationships/image" Target="../media/image18.png"/><Relationship Id="rId22" Type="http://schemas.openxmlformats.org/officeDocument/2006/relationships/image" Target="../media/image6.png"/></Relationships>
</file>

<file path=ppt/slides/_rels/slide3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slideLayout" Target="../slideLayouts/slideLayout2.xml"/><Relationship Id="rId21" Type="http://schemas.openxmlformats.org/officeDocument/2006/relationships/image" Target="../media/image15.svg"/><Relationship Id="rId7" Type="http://schemas.openxmlformats.org/officeDocument/2006/relationships/hyperlink" Target="https://www.frank-timme.de/verlag/verlagsprogramm/buch/verlagsprogramm/bd-3-christiane-maassisabel-rink-hg-handbuch-barrierefreie-kommunikation-1/backPID/kommunikation-partizipation-inklusion-1.html" TargetMode="External"/><Relationship Id="rId12" Type="http://schemas.openxmlformats.org/officeDocument/2006/relationships/image" Target="../media/image20.png"/><Relationship Id="rId17" Type="http://schemas.openxmlformats.org/officeDocument/2006/relationships/image" Target="../media/image11.svg"/><Relationship Id="rId2" Type="http://schemas.openxmlformats.org/officeDocument/2006/relationships/audio" Target="../media/media30.m4a"/><Relationship Id="rId16" Type="http://schemas.openxmlformats.org/officeDocument/2006/relationships/image" Target="../media/image10.png"/><Relationship Id="rId20" Type="http://schemas.openxmlformats.org/officeDocument/2006/relationships/image" Target="../media/image14.png"/><Relationship Id="rId1" Type="http://schemas.microsoft.com/office/2007/relationships/media" Target="../media/media30.m4a"/><Relationship Id="rId6" Type="http://schemas.openxmlformats.org/officeDocument/2006/relationships/hyperlink" Target="../../../Aktion%20Mensch_Studie_Web%202.0.pdf" TargetMode="External"/><Relationship Id="rId11" Type="http://schemas.openxmlformats.org/officeDocument/2006/relationships/image" Target="../media/image19.svg"/><Relationship Id="rId5" Type="http://schemas.openxmlformats.org/officeDocument/2006/relationships/image" Target="../media/image3.png"/><Relationship Id="rId15" Type="http://schemas.openxmlformats.org/officeDocument/2006/relationships/image" Target="../media/image22.svg"/><Relationship Id="rId10" Type="http://schemas.openxmlformats.org/officeDocument/2006/relationships/image" Target="../media/image18.png"/><Relationship Id="rId19" Type="http://schemas.openxmlformats.org/officeDocument/2006/relationships/image" Target="../media/image13.svg"/><Relationship Id="rId4" Type="http://schemas.openxmlformats.org/officeDocument/2006/relationships/notesSlide" Target="../notesSlides/notesSlide32.xml"/><Relationship Id="rId9" Type="http://schemas.openxmlformats.org/officeDocument/2006/relationships/image" Target="../media/image17.svg"/><Relationship Id="rId14" Type="http://schemas.openxmlformats.org/officeDocument/2006/relationships/image" Target="../media/image8.png"/><Relationship Id="rId22" Type="http://schemas.openxmlformats.org/officeDocument/2006/relationships/image" Target="../media/image6.png"/></Relationships>
</file>

<file path=ppt/slides/_rels/slide3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7.svg"/><Relationship Id="rId18" Type="http://schemas.openxmlformats.org/officeDocument/2006/relationships/image" Target="../media/image12.png"/><Relationship Id="rId3" Type="http://schemas.openxmlformats.org/officeDocument/2006/relationships/slideLayout" Target="../slideLayouts/slideLayout2.xml"/><Relationship Id="rId21" Type="http://schemas.openxmlformats.org/officeDocument/2006/relationships/image" Target="../media/image15.svg"/><Relationship Id="rId7" Type="http://schemas.openxmlformats.org/officeDocument/2006/relationships/hyperlink" Target="https://www.frank-timme.de/verlag/verlagsprogramm/buch/verlagsprogramm/bd-3-christiane-maassisabel-rink-hg-handbuch-barrierefreie-kommunikation-1/backPID/kommunikation-partizipation-inklusion-1.html" TargetMode="External"/><Relationship Id="rId12" Type="http://schemas.openxmlformats.org/officeDocument/2006/relationships/image" Target="../media/image16.png"/><Relationship Id="rId17" Type="http://schemas.openxmlformats.org/officeDocument/2006/relationships/image" Target="../media/image11.svg"/><Relationship Id="rId2" Type="http://schemas.openxmlformats.org/officeDocument/2006/relationships/audio" Target="../media/media31.m4a"/><Relationship Id="rId16" Type="http://schemas.openxmlformats.org/officeDocument/2006/relationships/image" Target="../media/image10.png"/><Relationship Id="rId20" Type="http://schemas.openxmlformats.org/officeDocument/2006/relationships/image" Target="../media/image14.png"/><Relationship Id="rId1" Type="http://schemas.microsoft.com/office/2007/relationships/media" Target="../media/media31.m4a"/><Relationship Id="rId6" Type="http://schemas.openxmlformats.org/officeDocument/2006/relationships/hyperlink" Target="../../../Aktion%20Mensch_Studie_Web%202.0.pdf" TargetMode="External"/><Relationship Id="rId11" Type="http://schemas.openxmlformats.org/officeDocument/2006/relationships/image" Target="../media/image21.svg"/><Relationship Id="rId5" Type="http://schemas.openxmlformats.org/officeDocument/2006/relationships/image" Target="../media/image3.png"/><Relationship Id="rId15" Type="http://schemas.openxmlformats.org/officeDocument/2006/relationships/image" Target="../media/image22.svg"/><Relationship Id="rId10" Type="http://schemas.openxmlformats.org/officeDocument/2006/relationships/image" Target="../media/image20.png"/><Relationship Id="rId19" Type="http://schemas.openxmlformats.org/officeDocument/2006/relationships/image" Target="../media/image13.svg"/><Relationship Id="rId4" Type="http://schemas.openxmlformats.org/officeDocument/2006/relationships/notesSlide" Target="../notesSlides/notesSlide33.xml"/><Relationship Id="rId9" Type="http://schemas.openxmlformats.org/officeDocument/2006/relationships/image" Target="../media/image19.svg"/><Relationship Id="rId14" Type="http://schemas.openxmlformats.org/officeDocument/2006/relationships/image" Target="../media/image8.png"/><Relationship Id="rId22" Type="http://schemas.openxmlformats.org/officeDocument/2006/relationships/image" Target="../media/image6.png"/></Relationships>
</file>

<file path=ppt/slides/_rels/slide3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12.png"/><Relationship Id="rId3" Type="http://schemas.openxmlformats.org/officeDocument/2006/relationships/slideLayout" Target="../slideLayouts/slideLayout2.xml"/><Relationship Id="rId21" Type="http://schemas.openxmlformats.org/officeDocument/2006/relationships/image" Target="../media/image15.svg"/><Relationship Id="rId7" Type="http://schemas.openxmlformats.org/officeDocument/2006/relationships/hyperlink" Target="https://www.frank-timme.de/verlag/verlagsprogramm/buch/verlagsprogramm/bd-3-christiane-maassisabel-rink-hg-handbuch-barrierefreie-kommunikation-1/backPID/kommunikation-partizipation-inklusion-1.html" TargetMode="External"/><Relationship Id="rId12" Type="http://schemas.openxmlformats.org/officeDocument/2006/relationships/image" Target="../media/image20.png"/><Relationship Id="rId17" Type="http://schemas.openxmlformats.org/officeDocument/2006/relationships/image" Target="../media/image11.svg"/><Relationship Id="rId2" Type="http://schemas.openxmlformats.org/officeDocument/2006/relationships/audio" Target="../media/media32.m4a"/><Relationship Id="rId16" Type="http://schemas.openxmlformats.org/officeDocument/2006/relationships/image" Target="../media/image10.png"/><Relationship Id="rId20" Type="http://schemas.openxmlformats.org/officeDocument/2006/relationships/image" Target="../media/image14.png"/><Relationship Id="rId1" Type="http://schemas.microsoft.com/office/2007/relationships/media" Target="../media/media32.m4a"/><Relationship Id="rId6" Type="http://schemas.openxmlformats.org/officeDocument/2006/relationships/hyperlink" Target="../../../Aktion%20Mensch_Studie_Web%202.0.pdf" TargetMode="External"/><Relationship Id="rId11" Type="http://schemas.openxmlformats.org/officeDocument/2006/relationships/image" Target="../media/image19.svg"/><Relationship Id="rId5" Type="http://schemas.openxmlformats.org/officeDocument/2006/relationships/image" Target="../media/image3.png"/><Relationship Id="rId15" Type="http://schemas.openxmlformats.org/officeDocument/2006/relationships/image" Target="../media/image22.svg"/><Relationship Id="rId10" Type="http://schemas.openxmlformats.org/officeDocument/2006/relationships/image" Target="../media/image18.png"/><Relationship Id="rId19" Type="http://schemas.openxmlformats.org/officeDocument/2006/relationships/image" Target="../media/image13.svg"/><Relationship Id="rId4" Type="http://schemas.openxmlformats.org/officeDocument/2006/relationships/notesSlide" Target="../notesSlides/notesSlide34.xml"/><Relationship Id="rId9" Type="http://schemas.openxmlformats.org/officeDocument/2006/relationships/image" Target="../media/image17.svg"/><Relationship Id="rId14" Type="http://schemas.openxmlformats.org/officeDocument/2006/relationships/image" Target="../media/image8.png"/><Relationship Id="rId22" Type="http://schemas.openxmlformats.org/officeDocument/2006/relationships/image" Target="../media/image6.png"/></Relationships>
</file>

<file path=ppt/slides/_rels/slide39.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0.png"/><Relationship Id="rId18" Type="http://schemas.openxmlformats.org/officeDocument/2006/relationships/image" Target="../media/image15.svg"/><Relationship Id="rId3" Type="http://schemas.openxmlformats.org/officeDocument/2006/relationships/hyperlink" Target="../../../Aktion%20Mensch_Studie_Web%202.0.pdf" TargetMode="External"/><Relationship Id="rId7" Type="http://schemas.openxmlformats.org/officeDocument/2006/relationships/image" Target="../media/image18.png"/><Relationship Id="rId12" Type="http://schemas.openxmlformats.org/officeDocument/2006/relationships/image" Target="../media/image22.svg"/><Relationship Id="rId17" Type="http://schemas.openxmlformats.org/officeDocument/2006/relationships/image" Target="../media/image14.png"/><Relationship Id="rId2" Type="http://schemas.openxmlformats.org/officeDocument/2006/relationships/image" Target="../media/image3.png"/><Relationship Id="rId16" Type="http://schemas.openxmlformats.org/officeDocument/2006/relationships/image" Target="../media/image13.svg"/><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8.png"/><Relationship Id="rId5" Type="http://schemas.openxmlformats.org/officeDocument/2006/relationships/image" Target="../media/image16.png"/><Relationship Id="rId15" Type="http://schemas.openxmlformats.org/officeDocument/2006/relationships/image" Target="../media/image12.png"/><Relationship Id="rId10" Type="http://schemas.openxmlformats.org/officeDocument/2006/relationships/image" Target="../media/image21.svg"/><Relationship Id="rId4" Type="http://schemas.openxmlformats.org/officeDocument/2006/relationships/hyperlink" Target="https://www.frank-timme.de/verlag/verlagsprogramm/buch/verlagsprogramm/bd-3-christiane-maassisabel-rink-hg-handbuch-barrierefreie-kommunikation-1/backPID/kommunikation-partizipation-inklusion-1.html" TargetMode="External"/><Relationship Id="rId9" Type="http://schemas.openxmlformats.org/officeDocument/2006/relationships/image" Target="../media/image20.png"/><Relationship Id="rId14" Type="http://schemas.openxmlformats.org/officeDocument/2006/relationships/image" Target="../media/image11.sv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4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4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slideLayout" Target="../slideLayouts/slideLayout2.xml"/><Relationship Id="rId7" Type="http://schemas.openxmlformats.org/officeDocument/2006/relationships/hyperlink" Target="https://www.frank-timme.de/verlag/verlagsprogramm/buch/verlagsprogramm/bd-3-christiane-maassisabel-rink-hg-handbuch-barrierefreie-kommunikation-1/backPID/kommunikation-partizipation-inklusion-1.html" TargetMode="External"/><Relationship Id="rId12" Type="http://schemas.openxmlformats.org/officeDocument/2006/relationships/image" Target="../media/image20.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Aktion%20Mensch_Studie_Web%202.0.pdf" TargetMode="External"/><Relationship Id="rId11" Type="http://schemas.openxmlformats.org/officeDocument/2006/relationships/image" Target="../media/image19.svg"/><Relationship Id="rId5" Type="http://schemas.openxmlformats.org/officeDocument/2006/relationships/image" Target="../media/image3.png"/><Relationship Id="rId10" Type="http://schemas.openxmlformats.org/officeDocument/2006/relationships/image" Target="../media/image18.png"/><Relationship Id="rId4" Type="http://schemas.openxmlformats.org/officeDocument/2006/relationships/notesSlide" Target="../notesSlides/notesSlide35.xml"/><Relationship Id="rId9" Type="http://schemas.openxmlformats.org/officeDocument/2006/relationships/image" Target="../media/image17.svg"/><Relationship Id="rId14" Type="http://schemas.openxmlformats.org/officeDocument/2006/relationships/image" Target="../media/image6.png"/></Relationships>
</file>

<file path=ppt/slides/_rels/slide42.xml.rels><?xml version="1.0" encoding="UTF-8" standalone="yes"?>
<Relationships xmlns="http://schemas.openxmlformats.org/package/2006/relationships"><Relationship Id="rId8" Type="http://schemas.openxmlformats.org/officeDocument/2006/relationships/hyperlink" Target="https://www.bundesfachstelle-barrierefreiheit.de/DE/Praxishilfen/Informationstechnik/Testen/testen_node.html" TargetMode="External"/><Relationship Id="rId3" Type="http://schemas.openxmlformats.org/officeDocument/2006/relationships/slideLayout" Target="../slideLayouts/slideLayout2.xml"/><Relationship Id="rId7" Type="http://schemas.openxmlformats.org/officeDocument/2006/relationships/hyperlink" Target="https://www.w3.org/WAI/standards-guidelines/wcag/" TargetMode="Externa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36.xml"/><Relationship Id="rId9" Type="http://schemas.openxmlformats.org/officeDocument/2006/relationships/image" Target="../media/image6.png"/></Relationships>
</file>

<file path=ppt/slides/_rels/slide43.xml.rels><?xml version="1.0" encoding="UTF-8" standalone="yes"?>
<Relationships xmlns="http://schemas.openxmlformats.org/package/2006/relationships"><Relationship Id="rId8" Type="http://schemas.openxmlformats.org/officeDocument/2006/relationships/hyperlink" Target="https://www.mags.nrw/ombudsstelle-barrierefreie-informationstechnik" TargetMode="External"/><Relationship Id="rId3" Type="http://schemas.openxmlformats.org/officeDocument/2006/relationships/image" Target="../media/image3.png"/><Relationship Id="rId7" Type="http://schemas.openxmlformats.org/officeDocument/2006/relationships/hyperlink" Target="https://uni-bielefeld.de/einrichtungen/zab/digitale-barrierefreiheit/testing/index.xml"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leitfaden-barrierefrei.dvbs-online.de/index.php?" TargetMode="External"/><Relationship Id="rId5" Type="http://schemas.openxmlformats.org/officeDocument/2006/relationships/hyperlink" Target="https://uni-bielefeld.de/einrichtungen/zab/digitale-barrierefreiheit/barrierefreie-dokumente/anleitungen/" TargetMode="External"/><Relationship Id="rId4" Type="http://schemas.openxmlformats.org/officeDocument/2006/relationships/hyperlink" Target="https://bik-fuer-alle.de/barrierefreies-e-learning.html"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aktion-mensch.de/inklusion/barrierefreiheit" TargetMode="External"/><Relationship Id="rId7" Type="http://schemas.openxmlformats.org/officeDocument/2006/relationships/hyperlink" Target="https://www.stiftung-barrierefrei-kommunizieren.de/unsere-arbeit/schnelltest/"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bundesfachstelle-barrierefreiheit.de/DE/Praxishilfen/Informationstechnik/Testen/testen_node.html" TargetMode="External"/><Relationship Id="rId5" Type="http://schemas.openxmlformats.org/officeDocument/2006/relationships/hyperlink" Target="https://www.leichte-sprache.org/die-regeln/" TargetMode="External"/><Relationship Id="rId4" Type="http://schemas.openxmlformats.org/officeDocument/2006/relationships/hyperlink" Target="https://www.leserlich.info/index.php"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11" Type="http://schemas.openxmlformats.org/officeDocument/2006/relationships/image" Target="../media/image12.png"/><Relationship Id="rId5" Type="http://schemas.openxmlformats.org/officeDocument/2006/relationships/image" Target="../media/image1.PNG"/><Relationship Id="rId1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notesSlide" Target="../notesSlides/notesSlide4.xml"/><Relationship Id="rId9" Type="http://schemas.openxmlformats.org/officeDocument/2006/relationships/image" Target="../media/image10.png"/><Relationship Id="rId14"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slideLayout" Target="../slideLayouts/slideLayout2.xml"/><Relationship Id="rId7" Type="http://schemas.openxmlformats.org/officeDocument/2006/relationships/hyperlink" Target="https://www.frank-timme.de/verlag/verlagsprogramm/buch/verlagsprogramm/bd-3-christiane-maassisabel-rink-hg-handbuch-barrierefreie-kommunikation-1/backPID/kommunikation-partizipation-inklusion-1.html" TargetMode="External"/><Relationship Id="rId12" Type="http://schemas.openxmlformats.org/officeDocument/2006/relationships/image" Target="../media/image2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Aktion%20Mensch_Studie_Web%202.0.pdf" TargetMode="External"/><Relationship Id="rId11" Type="http://schemas.openxmlformats.org/officeDocument/2006/relationships/image" Target="../media/image19.svg"/><Relationship Id="rId5" Type="http://schemas.openxmlformats.org/officeDocument/2006/relationships/image" Target="../media/image3.png"/><Relationship Id="rId10" Type="http://schemas.openxmlformats.org/officeDocument/2006/relationships/image" Target="../media/image18.png"/><Relationship Id="rId4" Type="http://schemas.openxmlformats.org/officeDocument/2006/relationships/notesSlide" Target="../notesSlides/notesSlide5.xml"/><Relationship Id="rId9" Type="http://schemas.openxmlformats.org/officeDocument/2006/relationships/image" Target="../media/image17.svg"/><Relationship Id="rId1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hyperlink" Target="../../../Aktion%20Mensch_Studie_Web%202.0.pdf" TargetMode="External"/><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hyperlink" Target="https://www.frank-timme.de/verlag/verlagsprogramm/buch/verlagsprogramm/bd-3-christiane-maassisabel-rink-hg-handbuch-barrierefreie-kommunikation-1/backPID/kommunikation-partizipation-inklusion-1.html" TargetMode="External"/><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6.xml"/><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2.svg"/><Relationship Id="rId3" Type="http://schemas.openxmlformats.org/officeDocument/2006/relationships/slideLayout" Target="../slideLayouts/slideLayout2.xml"/><Relationship Id="rId7" Type="http://schemas.openxmlformats.org/officeDocument/2006/relationships/image" Target="../media/image11.svg"/><Relationship Id="rId12"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3.png"/><Relationship Id="rId10" Type="http://schemas.openxmlformats.org/officeDocument/2006/relationships/image" Target="../media/image14.png"/><Relationship Id="rId4" Type="http://schemas.openxmlformats.org/officeDocument/2006/relationships/notesSlide" Target="../notesSlides/notesSlide7.xml"/><Relationship Id="rId9" Type="http://schemas.openxmlformats.org/officeDocument/2006/relationships/image" Target="../media/image13.svg"/><Relationship Id="rId1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C0869D8-6FE4-4EFF-A48B-62DFE0F41D51}"/>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t="747" r="557" b="1081"/>
          <a:stretch/>
        </p:blipFill>
        <p:spPr>
          <a:xfrm>
            <a:off x="-24845" y="0"/>
            <a:ext cx="15144195" cy="10691813"/>
          </a:xfrm>
          <a:prstGeom prst="rect">
            <a:avLst/>
          </a:prstGeom>
        </p:spPr>
      </p:pic>
      <p:grpSp>
        <p:nvGrpSpPr>
          <p:cNvPr id="10" name="Gruppieren 9">
            <a:extLst>
              <a:ext uri="{FF2B5EF4-FFF2-40B4-BE49-F238E27FC236}">
                <a16:creationId xmlns:a16="http://schemas.microsoft.com/office/drawing/2014/main" id="{32BDCADF-A3D6-B8B2-C094-9AAE8C053A25}"/>
              </a:ext>
            </a:extLst>
          </p:cNvPr>
          <p:cNvGrpSpPr/>
          <p:nvPr/>
        </p:nvGrpSpPr>
        <p:grpSpPr bwMode="auto">
          <a:xfrm>
            <a:off x="9187083" y="9988024"/>
            <a:ext cx="4895819" cy="755374"/>
            <a:chOff x="7383726" y="7021991"/>
            <a:chExt cx="3181287" cy="452565"/>
          </a:xfrm>
        </p:grpSpPr>
        <p:pic>
          <p:nvPicPr>
            <p:cNvPr id="11" name="Grafik 10">
              <a:extLst>
                <a:ext uri="{FF2B5EF4-FFF2-40B4-BE49-F238E27FC236}">
                  <a16:creationId xmlns:a16="http://schemas.microsoft.com/office/drawing/2014/main" id="{AFE68370-7DD1-FAC5-BCB1-470080FB3DF7}"/>
                </a:ext>
                <a:ext uri="{C183D7F6-B498-43B3-948B-1728B52AA6E4}">
                  <adec:decorative xmlns:adec="http://schemas.microsoft.com/office/drawing/2017/decorative" val="1"/>
                </a:ext>
              </a:extLst>
            </p:cNvPr>
            <p:cNvPicPr>
              <a:picLocks noChangeAspect="1"/>
            </p:cNvPicPr>
            <p:nvPr/>
          </p:nvPicPr>
          <p:blipFill>
            <a:blip r:embed="rId6"/>
            <a:stretch/>
          </p:blipFill>
          <p:spPr bwMode="auto">
            <a:xfrm>
              <a:off x="7383726" y="7021991"/>
              <a:ext cx="392554" cy="409802"/>
            </a:xfrm>
            <a:prstGeom prst="rect">
              <a:avLst/>
            </a:prstGeom>
          </p:spPr>
        </p:pic>
        <p:sp>
          <p:nvSpPr>
            <p:cNvPr id="12" name="Textfeld 11">
              <a:extLst>
                <a:ext uri="{FF2B5EF4-FFF2-40B4-BE49-F238E27FC236}">
                  <a16:creationId xmlns:a16="http://schemas.microsoft.com/office/drawing/2014/main" id="{41BEA637-3F6D-DF53-5AFE-8D57C675E3CC}"/>
                </a:ext>
              </a:extLst>
            </p:cNvPr>
            <p:cNvSpPr txBox="1"/>
            <p:nvPr/>
          </p:nvSpPr>
          <p:spPr bwMode="auto">
            <a:xfrm>
              <a:off x="7805201" y="7059663"/>
              <a:ext cx="2759812" cy="414893"/>
            </a:xfrm>
            <a:prstGeom prst="rect">
              <a:avLst/>
            </a:prstGeom>
            <a:noFill/>
            <a:ln>
              <a:noFill/>
            </a:ln>
          </p:spPr>
          <p:txBody>
            <a:bodyPr wrap="square" lIns="0" tIns="0" rIns="0" rtlCol="0">
              <a:spAutoFit/>
            </a:bodyPr>
            <a:lstStyle/>
            <a:p>
              <a:pPr defTabSz="430996">
                <a:defRPr/>
              </a:pPr>
              <a:r>
                <a:rPr lang="de-DE" sz="1400" dirty="0">
                  <a:solidFill>
                    <a:prstClr val="black"/>
                  </a:solidFill>
                  <a:ea typeface="MS Mincho"/>
                  <a:cs typeface="Times New Roman"/>
                </a:rPr>
                <a:t>Mit Unterstützung der </a:t>
              </a:r>
              <a:r>
                <a:rPr lang="de-DE" sz="1400" u="sng" dirty="0">
                  <a:solidFill>
                    <a:srgbClr val="1D509F"/>
                  </a:solidFill>
                  <a:ea typeface="MS Mincho"/>
                  <a:cs typeface="Times New Roman"/>
                  <a:hlinkClick r:id="rId7" tooltip="https://www.uni-bielefeld.de/einrichtungen/zab/"/>
                </a:rPr>
                <a:t>Zentralen Anlaufstelle Barrierefrei (Webseite)</a:t>
              </a:r>
              <a:r>
                <a:rPr lang="de-DE" sz="1400" dirty="0">
                  <a:solidFill>
                    <a:srgbClr val="1D509F"/>
                  </a:solidFill>
                  <a:ea typeface="MS Mincho"/>
                  <a:cs typeface="Times New Roman"/>
                </a:rPr>
                <a:t> </a:t>
              </a:r>
              <a:r>
                <a:rPr lang="de-DE" sz="1400" dirty="0">
                  <a:solidFill>
                    <a:prstClr val="black"/>
                  </a:solidFill>
                  <a:ea typeface="MS Mincho"/>
                  <a:cs typeface="Times New Roman"/>
                </a:rPr>
                <a:t>wurden bei der Erstellung dieser Präsentation Prinzipien der Barrierefreiheit beachtet.</a:t>
              </a:r>
              <a:endParaRPr sz="3200" dirty="0"/>
            </a:p>
          </p:txBody>
        </p:sp>
      </p:grpSp>
      <p:pic>
        <p:nvPicPr>
          <p:cNvPr id="8" name="Grafik 7" descr="inklud.nrw Logo">
            <a:extLst>
              <a:ext uri="{FF2B5EF4-FFF2-40B4-BE49-F238E27FC236}">
                <a16:creationId xmlns:a16="http://schemas.microsoft.com/office/drawing/2014/main" id="{E8CC0A14-D01D-4927-8C93-D3BB36181935}"/>
              </a:ext>
              <a:ext uri="{C183D7F6-B498-43B3-948B-1728B52AA6E4}">
                <adec:decorative xmlns:adec="http://schemas.microsoft.com/office/drawing/2017/decorative" val="0"/>
              </a:ext>
            </a:extLst>
          </p:cNvPr>
          <p:cNvPicPr>
            <a:picLocks noChangeAspect="1"/>
          </p:cNvPicPr>
          <p:nvPr/>
        </p:nvPicPr>
        <p:blipFill>
          <a:blip r:embed="rId8"/>
          <a:stretch>
            <a:fillRect/>
          </a:stretch>
        </p:blipFill>
        <p:spPr>
          <a:xfrm>
            <a:off x="12490865" y="125175"/>
            <a:ext cx="2503420" cy="856433"/>
          </a:xfrm>
          <a:prstGeom prst="rect">
            <a:avLst/>
          </a:prstGeom>
        </p:spPr>
      </p:pic>
      <p:sp>
        <p:nvSpPr>
          <p:cNvPr id="4" name="Titel 3">
            <a:extLst>
              <a:ext uri="{FF2B5EF4-FFF2-40B4-BE49-F238E27FC236}">
                <a16:creationId xmlns:a16="http://schemas.microsoft.com/office/drawing/2014/main" id="{FD3E7BFF-FC8B-493C-9170-BE419590C7FC}"/>
              </a:ext>
            </a:extLst>
          </p:cNvPr>
          <p:cNvSpPr>
            <a:spLocks noGrp="1"/>
          </p:cNvSpPr>
          <p:nvPr>
            <p:ph type="title"/>
          </p:nvPr>
        </p:nvSpPr>
        <p:spPr>
          <a:xfrm>
            <a:off x="1176030" y="-2163448"/>
            <a:ext cx="13040439" cy="2066590"/>
          </a:xfrm>
        </p:spPr>
        <p:txBody>
          <a:bodyPr/>
          <a:lstStyle/>
          <a:p>
            <a:r>
              <a:rPr lang="de-DE" dirty="0"/>
              <a:t>Präsentation</a:t>
            </a:r>
            <a:r>
              <a:rPr lang="de-DE" baseline="0" dirty="0"/>
              <a:t> ein digital-barrierefreies Dokument erstellen</a:t>
            </a:r>
            <a:endParaRPr lang="de-DE" dirty="0"/>
          </a:p>
        </p:txBody>
      </p:sp>
      <p:sp>
        <p:nvSpPr>
          <p:cNvPr id="7" name="Titel 1">
            <a:extLst>
              <a:ext uri="{FF2B5EF4-FFF2-40B4-BE49-F238E27FC236}">
                <a16:creationId xmlns:a16="http://schemas.microsoft.com/office/drawing/2014/main" id="{0FD85615-042D-408A-9123-3EDC1867C46F}"/>
              </a:ext>
            </a:extLst>
          </p:cNvPr>
          <p:cNvSpPr txBox="1">
            <a:spLocks/>
          </p:cNvSpPr>
          <p:nvPr/>
        </p:nvSpPr>
        <p:spPr>
          <a:xfrm>
            <a:off x="1039456" y="569242"/>
            <a:ext cx="13954828" cy="2066590"/>
          </a:xfrm>
          <a:prstGeom prst="rect">
            <a:avLst/>
          </a:prstGeom>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6000" b="1" dirty="0"/>
              <a:t>Ein digital-barrierefreies Dokument erstellen</a:t>
            </a:r>
          </a:p>
        </p:txBody>
      </p:sp>
      <p:pic>
        <p:nvPicPr>
          <p:cNvPr id="9" name="Grafik 8">
            <a:extLst>
              <a:ext uri="{FF2B5EF4-FFF2-40B4-BE49-F238E27FC236}">
                <a16:creationId xmlns:a16="http://schemas.microsoft.com/office/drawing/2014/main" id="{7D4776D6-2AEA-4CAC-A7F1-BBDE743D2D28}"/>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45" y="1863215"/>
            <a:ext cx="12515710" cy="8849415"/>
          </a:xfrm>
          <a:prstGeom prst="rect">
            <a:avLst/>
          </a:prstGeom>
        </p:spPr>
      </p:pic>
      <p:pic>
        <p:nvPicPr>
          <p:cNvPr id="13" name="Grafik 12" descr="CC-Lizenz:&#10;CC BY SA">
            <a:hlinkClick r:id="rId10"/>
            <a:extLst>
              <a:ext uri="{FF2B5EF4-FFF2-40B4-BE49-F238E27FC236}">
                <a16:creationId xmlns:a16="http://schemas.microsoft.com/office/drawing/2014/main" id="{FD9F7C09-49DE-7D71-D9CC-0B5B6B25447E}"/>
              </a:ext>
            </a:extLst>
          </p:cNvPr>
          <p:cNvPicPr>
            <a:picLocks noChangeAspect="1"/>
          </p:cNvPicPr>
          <p:nvPr/>
        </p:nvPicPr>
        <p:blipFill>
          <a:blip r:embed="rId11"/>
          <a:stretch/>
        </p:blipFill>
        <p:spPr bwMode="auto">
          <a:xfrm>
            <a:off x="7191312" y="9998069"/>
            <a:ext cx="1858499" cy="650246"/>
          </a:xfrm>
          <a:prstGeom prst="rect">
            <a:avLst/>
          </a:prstGeom>
        </p:spPr>
      </p:pic>
      <p:pic>
        <p:nvPicPr>
          <p:cNvPr id="2" name="Folie 1" descr="Erste Erläuterungen zur Präsentation">
            <a:hlinkClick r:id="" action="ppaction://media"/>
            <a:extLst>
              <a:ext uri="{FF2B5EF4-FFF2-40B4-BE49-F238E27FC236}">
                <a16:creationId xmlns:a16="http://schemas.microsoft.com/office/drawing/2014/main" id="{46EE8F84-BEA5-4C67-8B53-62C328C401B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357445" y="9969041"/>
            <a:ext cx="487363" cy="487363"/>
          </a:xfrm>
          <a:prstGeom prst="rect">
            <a:avLst/>
          </a:prstGeom>
        </p:spPr>
      </p:pic>
    </p:spTree>
    <p:extLst>
      <p:ext uri="{BB962C8B-B14F-4D97-AF65-F5344CB8AC3E}">
        <p14:creationId xmlns:p14="http://schemas.microsoft.com/office/powerpoint/2010/main" val="161373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A31740F-D198-41DF-9F88-CC77685245A3}"/>
              </a:ext>
            </a:extLst>
          </p:cNvPr>
          <p:cNvSpPr>
            <a:spLocks noGrp="1"/>
          </p:cNvSpPr>
          <p:nvPr>
            <p:ph type="title"/>
          </p:nvPr>
        </p:nvSpPr>
        <p:spPr>
          <a:xfrm>
            <a:off x="702136" y="-2205775"/>
            <a:ext cx="13040439" cy="2066590"/>
          </a:xfrm>
        </p:spPr>
        <p:txBody>
          <a:bodyPr/>
          <a:lstStyle/>
          <a:p>
            <a:r>
              <a:rPr lang="de-DE" dirty="0"/>
              <a:t>Eindeutiger Titel und klare Benennung der Seite</a:t>
            </a:r>
          </a:p>
        </p:txBody>
      </p:sp>
      <p:pic>
        <p:nvPicPr>
          <p:cNvPr id="18" name="Grafik 17">
            <a:extLst>
              <a:ext uri="{FF2B5EF4-FFF2-40B4-BE49-F238E27FC236}">
                <a16:creationId xmlns:a16="http://schemas.microsoft.com/office/drawing/2014/main" id="{7C214F07-5498-4F8F-9A8E-1A277D09BAB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490865" y="125175"/>
            <a:ext cx="2503420" cy="856433"/>
          </a:xfrm>
          <a:prstGeom prst="rect">
            <a:avLst/>
          </a:prstGeom>
        </p:spPr>
      </p:pic>
      <p:sp>
        <p:nvSpPr>
          <p:cNvPr id="8" name="Titel 1">
            <a:extLst>
              <a:ext uri="{FF2B5EF4-FFF2-40B4-BE49-F238E27FC236}">
                <a16:creationId xmlns:a16="http://schemas.microsoft.com/office/drawing/2014/main" id="{D1C84BF2-7EF0-4EBD-8532-47452913B094}"/>
              </a:ext>
            </a:extLst>
          </p:cNvPr>
          <p:cNvSpPr txBox="1">
            <a:spLocks/>
          </p:cNvSpPr>
          <p:nvPr/>
        </p:nvSpPr>
        <p:spPr>
          <a:xfrm>
            <a:off x="354847" y="134857"/>
            <a:ext cx="7011538" cy="929667"/>
          </a:xfrm>
          <a:prstGeom prst="rect">
            <a:avLst/>
          </a:prstGeom>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1600" dirty="0">
                <a:latin typeface="Times New Roman" panose="02020603050405020304" pitchFamily="18" charset="0"/>
                <a:cs typeface="Times New Roman" panose="02020603050405020304" pitchFamily="18" charset="0"/>
              </a:rPr>
              <a:t>Erstellung eines digital-barrierefreien Dokuments</a:t>
            </a:r>
          </a:p>
        </p:txBody>
      </p:sp>
      <p:sp>
        <p:nvSpPr>
          <p:cNvPr id="3" name="Inhaltsplatzhalter 2">
            <a:extLst>
              <a:ext uri="{FF2B5EF4-FFF2-40B4-BE49-F238E27FC236}">
                <a16:creationId xmlns:a16="http://schemas.microsoft.com/office/drawing/2014/main" id="{B55226B6-1B46-43F4-B4D2-4B667273BD5A}"/>
              </a:ext>
            </a:extLst>
          </p:cNvPr>
          <p:cNvSpPr>
            <a:spLocks noGrp="1"/>
          </p:cNvSpPr>
          <p:nvPr>
            <p:ph idx="1"/>
          </p:nvPr>
        </p:nvSpPr>
        <p:spPr>
          <a:xfrm>
            <a:off x="354847" y="1064524"/>
            <a:ext cx="7122942" cy="9344651"/>
          </a:xfrm>
        </p:spPr>
        <p:txBody>
          <a:bodyPr>
            <a:noAutofit/>
          </a:bodyPr>
          <a:lstStyle/>
          <a:p>
            <a:pPr marL="0" indent="0" algn="just">
              <a:lnSpc>
                <a:spcPct val="100000"/>
              </a:lnSpc>
              <a:spcBef>
                <a:spcPts val="0"/>
              </a:spcBef>
              <a:buNone/>
            </a:pPr>
            <a:r>
              <a:rPr lang="de-DE" sz="1600" dirty="0">
                <a:latin typeface="Times New Roman" panose="02020603050405020304" pitchFamily="18" charset="0"/>
                <a:cs typeface="Times New Roman" panose="02020603050405020304" pitchFamily="18" charset="0"/>
              </a:rPr>
              <a:t>30% aller Menschen, die das Internet nutzen, sind auf digitale Barrierefrei-</a:t>
            </a:r>
            <a:br>
              <a:rPr lang="de-DE" sz="1600" dirty="0">
                <a:latin typeface="Times New Roman" panose="02020603050405020304" pitchFamily="18" charset="0"/>
                <a:cs typeface="Times New Roman" panose="02020603050405020304" pitchFamily="18" charset="0"/>
              </a:rPr>
            </a:br>
            <a:r>
              <a:rPr lang="de-DE" sz="1600" dirty="0" err="1">
                <a:latin typeface="Times New Roman" panose="02020603050405020304" pitchFamily="18" charset="0"/>
                <a:cs typeface="Times New Roman" panose="02020603050405020304" pitchFamily="18" charset="0"/>
              </a:rPr>
              <a:t>heit</a:t>
            </a:r>
            <a:r>
              <a:rPr lang="de-DE" sz="1600" dirty="0">
                <a:latin typeface="Times New Roman" panose="02020603050405020304" pitchFamily="18" charset="0"/>
                <a:cs typeface="Times New Roman" panose="02020603050405020304" pitchFamily="18" charset="0"/>
              </a:rPr>
              <a:t> angewiesen. Nach einer Untersuchung der Aktion Mensch halten 77% der Bundesbürger digitale Barrierefreiheit für wichtig oder sehr wichtig. Im </a:t>
            </a:r>
            <a:r>
              <a:rPr lang="de-DE" sz="1600" dirty="0" err="1">
                <a:latin typeface="Times New Roman" panose="02020603050405020304" pitchFamily="18" charset="0"/>
                <a:cs typeface="Times New Roman" panose="02020603050405020304" pitchFamily="18" charset="0"/>
              </a:rPr>
              <a:t>öffentl-ichen</a:t>
            </a:r>
            <a:r>
              <a:rPr lang="de-DE" sz="1600" dirty="0">
                <a:latin typeface="Times New Roman" panose="02020603050405020304" pitchFamily="18" charset="0"/>
                <a:cs typeface="Times New Roman" panose="02020603050405020304" pitchFamily="18" charset="0"/>
              </a:rPr>
              <a:t> Sektor ist diese bereits verpflichtend. Anhand dieser Präsentation sollen die Schritte der Erstellung eines digital-barrierefreien Dokuments </a:t>
            </a:r>
            <a:r>
              <a:rPr lang="de-DE" sz="1600" dirty="0" err="1">
                <a:latin typeface="Times New Roman" panose="02020603050405020304" pitchFamily="18" charset="0"/>
                <a:cs typeface="Times New Roman" panose="02020603050405020304" pitchFamily="18" charset="0"/>
              </a:rPr>
              <a:t>veranschau</a:t>
            </a:r>
            <a:r>
              <a:rPr lang="de-DE" sz="1600" dirty="0">
                <a:latin typeface="Times New Roman" panose="02020603050405020304" pitchFamily="18" charset="0"/>
                <a:cs typeface="Times New Roman" panose="02020603050405020304" pitchFamily="18" charset="0"/>
              </a:rPr>
              <a:t>-</a:t>
            </a:r>
            <a:br>
              <a:rPr lang="de-DE" sz="1600" dirty="0">
                <a:latin typeface="Times New Roman" panose="02020603050405020304" pitchFamily="18" charset="0"/>
                <a:cs typeface="Times New Roman" panose="02020603050405020304" pitchFamily="18" charset="0"/>
              </a:rPr>
            </a:br>
            <a:r>
              <a:rPr lang="de-DE" sz="1600" dirty="0">
                <a:latin typeface="Times New Roman" panose="02020603050405020304" pitchFamily="18" charset="0"/>
                <a:cs typeface="Times New Roman" panose="02020603050405020304" pitchFamily="18" charset="0"/>
              </a:rPr>
              <a:t>licht werden. Ausgehend von einem Negativbeispiel und mithilfe einer Checkliste, die im weiteren Verlauf kapitelweise abgearbeitet wird, wird Schritt für Schritt vorgegangen. Am Schluss steht ein digital barrierefreies Dokument. Es handelt sich bei dieser Präsentation lediglich um ein Bsp. und nicht um ein generell gültiges Verfahren, das bei jedem Vorhaben, ein digital-barrierefreies Dokument zu erstellen, gilt!</a:t>
            </a:r>
          </a:p>
        </p:txBody>
      </p:sp>
      <p:sp>
        <p:nvSpPr>
          <p:cNvPr id="25" name="Textfeld 24">
            <a:extLst>
              <a:ext uri="{FF2B5EF4-FFF2-40B4-BE49-F238E27FC236}">
                <a16:creationId xmlns:a16="http://schemas.microsoft.com/office/drawing/2014/main" id="{3E75C2EB-E818-4139-AB89-8CDDA9BAB196}"/>
              </a:ext>
            </a:extLst>
          </p:cNvPr>
          <p:cNvSpPr txBox="1"/>
          <p:nvPr/>
        </p:nvSpPr>
        <p:spPr>
          <a:xfrm>
            <a:off x="354845" y="9335810"/>
            <a:ext cx="7122935" cy="1323439"/>
          </a:xfrm>
          <a:prstGeom prst="rect">
            <a:avLst/>
          </a:prstGeom>
          <a:noFill/>
        </p:spPr>
        <p:txBody>
          <a:bodyPr wrap="square" rtlCol="0">
            <a:spAutoFit/>
          </a:bodyPr>
          <a:lstStyle/>
          <a:p>
            <a:pPr marL="0" indent="0" algn="just">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AKTION MENSCH (Hrsg.) (2010): „Web 2.0/ barrierefrei. Eine Studie zur Nutzung von Web 2.0 Anwendungen durch Menschen mit Behinderung“. [Download: https://www.aktion-mensch.de/inklusion/barrierefreiheit/studie-digitale-teilhabe]</a:t>
            </a:r>
          </a:p>
          <a:p>
            <a:pPr marL="0" indent="0" algn="just">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Maaß., Chr. &amp; Rink, I. (Hrsg.) (2019): Handbuch Barrierefreie Kommunikation. Frank &amp; </a:t>
            </a:r>
            <a:r>
              <a:rPr lang="de-DE" sz="1600" dirty="0" err="1">
                <a:latin typeface="Times New Roman" panose="02020603050405020304" pitchFamily="18" charset="0"/>
                <a:cs typeface="Times New Roman" panose="02020603050405020304" pitchFamily="18" charset="0"/>
              </a:rPr>
              <a:t>Timme</a:t>
            </a:r>
            <a:r>
              <a:rPr lang="de-DE" sz="1600" dirty="0">
                <a:latin typeface="Times New Roman" panose="02020603050405020304" pitchFamily="18" charset="0"/>
                <a:cs typeface="Times New Roman" panose="02020603050405020304" pitchFamily="18" charset="0"/>
              </a:rPr>
              <a:t> GmbH Verlag für wissenschaftliche Literatur, Berlin.</a:t>
            </a:r>
            <a:endParaRPr lang="de-DE" dirty="0">
              <a:latin typeface="Times New Roman" panose="02020603050405020304" pitchFamily="18" charset="0"/>
              <a:cs typeface="Times New Roman" panose="02020603050405020304" pitchFamily="18" charset="0"/>
            </a:endParaRPr>
          </a:p>
        </p:txBody>
      </p:sp>
      <p:sp>
        <p:nvSpPr>
          <p:cNvPr id="17" name="Titel 1">
            <a:extLst>
              <a:ext uri="{FF2B5EF4-FFF2-40B4-BE49-F238E27FC236}">
                <a16:creationId xmlns:a16="http://schemas.microsoft.com/office/drawing/2014/main" id="{937A3D0D-1A1A-4A7A-8ABF-710AD67DCA26}"/>
              </a:ext>
              <a:ext uri="{C183D7F6-B498-43B3-948B-1728B52AA6E4}">
                <adec:decorative xmlns:adec="http://schemas.microsoft.com/office/drawing/2017/decorative" val="0"/>
              </a:ext>
            </a:extLst>
          </p:cNvPr>
          <p:cNvSpPr txBox="1">
            <a:spLocks/>
          </p:cNvSpPr>
          <p:nvPr/>
        </p:nvSpPr>
        <p:spPr>
          <a:xfrm>
            <a:off x="7832353" y="159892"/>
            <a:ext cx="4658512" cy="1020701"/>
          </a:xfrm>
          <a:prstGeom prst="rect">
            <a:avLst/>
          </a:prstGeom>
        </p:spPr>
        <p:txBody>
          <a:bodyPr vert="horz" lIns="91440" tIns="45720" rIns="91440" bIns="45720" rtlCol="0" anchor="ctr">
            <a:no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4400" b="1" dirty="0">
                <a:latin typeface="+mn-lt"/>
              </a:rPr>
              <a:t>Checkliste</a:t>
            </a:r>
            <a:r>
              <a:rPr lang="de-DE" sz="3600" b="1" dirty="0">
                <a:latin typeface="+mn-lt"/>
              </a:rPr>
              <a:t> </a:t>
            </a:r>
          </a:p>
          <a:p>
            <a:r>
              <a:rPr lang="de-DE" sz="3600" b="1" dirty="0">
                <a:latin typeface="+mn-lt"/>
              </a:rPr>
              <a:t>digitale Barrierefreiheit</a:t>
            </a:r>
          </a:p>
        </p:txBody>
      </p:sp>
      <p:sp>
        <p:nvSpPr>
          <p:cNvPr id="23" name="Untertitel 2">
            <a:extLst>
              <a:ext uri="{FF2B5EF4-FFF2-40B4-BE49-F238E27FC236}">
                <a16:creationId xmlns:a16="http://schemas.microsoft.com/office/drawing/2014/main" id="{55FA1E99-ED57-423E-AECE-2A776E64F33B}"/>
              </a:ext>
              <a:ext uri="{C183D7F6-B498-43B3-948B-1728B52AA6E4}">
                <adec:decorative xmlns:adec="http://schemas.microsoft.com/office/drawing/2017/decorative" val="0"/>
              </a:ext>
            </a:extLst>
          </p:cNvPr>
          <p:cNvSpPr txBox="1">
            <a:spLocks/>
          </p:cNvSpPr>
          <p:nvPr/>
        </p:nvSpPr>
        <p:spPr>
          <a:xfrm>
            <a:off x="7898144" y="1247461"/>
            <a:ext cx="5054599" cy="1020702"/>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70000"/>
              </a:lnSpc>
              <a:spcBef>
                <a:spcPts val="0"/>
              </a:spcBef>
              <a:buNone/>
              <a:tabLst>
                <a:tab pos="457200" algn="l"/>
              </a:tabLst>
            </a:pPr>
            <a:r>
              <a:rPr lang="de-DE"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C0000"/>
                </a:solidFill>
                <a:latin typeface="Calibri" panose="020F0502020204030204" pitchFamily="34" charset="0"/>
                <a:ea typeface="Calibri" panose="020F0502020204030204" pitchFamily="34" charset="0"/>
                <a:cs typeface="Times New Roman" panose="02020603050405020304" pitchFamily="18" charset="0"/>
              </a:rPr>
              <a:t>1. Barrierefreie Struktur</a:t>
            </a:r>
          </a:p>
        </p:txBody>
      </p:sp>
      <p:sp>
        <p:nvSpPr>
          <p:cNvPr id="16" name="Untertitel 2">
            <a:extLst>
              <a:ext uri="{FF2B5EF4-FFF2-40B4-BE49-F238E27FC236}">
                <a16:creationId xmlns:a16="http://schemas.microsoft.com/office/drawing/2014/main" id="{6ED286D4-4563-46C5-9183-FADA4A047722}"/>
              </a:ext>
              <a:ext uri="{C183D7F6-B498-43B3-948B-1728B52AA6E4}">
                <adec:decorative xmlns:adec="http://schemas.microsoft.com/office/drawing/2017/decorative" val="0"/>
              </a:ext>
            </a:extLst>
          </p:cNvPr>
          <p:cNvSpPr txBox="1">
            <a:spLocks/>
          </p:cNvSpPr>
          <p:nvPr/>
        </p:nvSpPr>
        <p:spPr>
          <a:xfrm>
            <a:off x="8416690" y="1949972"/>
            <a:ext cx="6347804" cy="1314084"/>
          </a:xfrm>
          <a:prstGeom prst="rect">
            <a:avLst/>
          </a:prstGeom>
        </p:spPr>
        <p:txBody>
          <a:bodyPr vert="horz" lIns="91440" tIns="45720" rIns="91440" bIns="45720" rtlCol="0">
            <a:normAutofit fontScale="92500" lnSpcReduction="20000"/>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a:lnSpc>
                <a:spcPct val="170000"/>
              </a:lnSpc>
              <a:spcBef>
                <a:spcPts val="0"/>
              </a:spcBef>
              <a:buFont typeface="Wingdings" panose="05000000000000000000" pitchFamily="2" charset="2"/>
              <a:buChar char="ü"/>
              <a:tabLst>
                <a:tab pos="457200" algn="l"/>
              </a:tabLst>
            </a:pPr>
            <a:r>
              <a:rPr lang="de-DE" sz="3000" dirty="0">
                <a:latin typeface="Calibri" panose="020F0502020204030204" pitchFamily="34" charset="0"/>
                <a:ea typeface="Calibri" panose="020F0502020204030204" pitchFamily="34" charset="0"/>
                <a:cs typeface="Times New Roman" panose="02020603050405020304" pitchFamily="18" charset="0"/>
              </a:rPr>
              <a:t>Eindeutiger Titel und klare Benennung der Seite</a:t>
            </a:r>
          </a:p>
        </p:txBody>
      </p:sp>
      <p:sp>
        <p:nvSpPr>
          <p:cNvPr id="14" name="Untertitel 2">
            <a:extLst>
              <a:ext uri="{FF2B5EF4-FFF2-40B4-BE49-F238E27FC236}">
                <a16:creationId xmlns:a16="http://schemas.microsoft.com/office/drawing/2014/main" id="{57A8F475-2302-4171-8600-9ED7F1FA7B5A}"/>
              </a:ext>
              <a:ext uri="{C183D7F6-B498-43B3-948B-1728B52AA6E4}">
                <adec:decorative xmlns:adec="http://schemas.microsoft.com/office/drawing/2017/decorative" val="0"/>
              </a:ext>
            </a:extLst>
          </p:cNvPr>
          <p:cNvSpPr txBox="1">
            <a:spLocks/>
          </p:cNvSpPr>
          <p:nvPr/>
        </p:nvSpPr>
        <p:spPr>
          <a:xfrm>
            <a:off x="8438141" y="3233576"/>
            <a:ext cx="6326353" cy="5016951"/>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Text in kleine Einheiten unterteilen</a:t>
            </a:r>
          </a:p>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Passende Überschriften für Textabschnitte</a:t>
            </a:r>
          </a:p>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Strukturgebende Formatierungen und/ oder Elemente </a:t>
            </a:r>
          </a:p>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Selbsterklärende Linktexte mit Hinweis bei abweichendem Dateiformat</a:t>
            </a:r>
          </a:p>
        </p:txBody>
      </p:sp>
      <p:sp>
        <p:nvSpPr>
          <p:cNvPr id="28" name="Textfeld 27">
            <a:extLst>
              <a:ext uri="{FF2B5EF4-FFF2-40B4-BE49-F238E27FC236}">
                <a16:creationId xmlns:a16="http://schemas.microsoft.com/office/drawing/2014/main" id="{EA2D84CD-727C-4DA5-A6A9-C5EF4D8C00DB}"/>
              </a:ext>
            </a:extLst>
          </p:cNvPr>
          <p:cNvSpPr txBox="1"/>
          <p:nvPr/>
        </p:nvSpPr>
        <p:spPr>
          <a:xfrm>
            <a:off x="7899396" y="8147854"/>
            <a:ext cx="7071299" cy="2232021"/>
          </a:xfrm>
          <a:prstGeom prst="rect">
            <a:avLst/>
          </a:prstGeom>
          <a:noFill/>
        </p:spPr>
        <p:txBody>
          <a:bodyPr wrap="square" rtlCol="0">
            <a:spAutoFit/>
          </a:bodyPr>
          <a:lstStyle/>
          <a:p>
            <a:pPr>
              <a:lnSpc>
                <a:spcPct val="150000"/>
              </a:lnSpc>
              <a:tabLst>
                <a:tab pos="457200" algn="l"/>
              </a:tabLst>
            </a:pPr>
            <a:r>
              <a:rPr lang="de-DE" sz="32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15811"/>
                </a:solidFill>
                <a:latin typeface="Calibri" panose="020F0502020204030204" pitchFamily="34" charset="0"/>
                <a:ea typeface="Calibri" panose="020F0502020204030204" pitchFamily="34" charset="0"/>
                <a:cs typeface="Times New Roman" panose="02020603050405020304" pitchFamily="18" charset="0"/>
              </a:rPr>
              <a:t>2. Barrierefreies Layout</a:t>
            </a:r>
          </a:p>
          <a:p>
            <a:pPr>
              <a:lnSpc>
                <a:spcPct val="150000"/>
              </a:lnSpc>
              <a:tabLst>
                <a:tab pos="457200" algn="l"/>
              </a:tabLst>
            </a:pPr>
            <a:r>
              <a:rPr lang="de-DE" sz="32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00863D"/>
                </a:solidFill>
                <a:latin typeface="Calibri" panose="020F0502020204030204" pitchFamily="34" charset="0"/>
                <a:ea typeface="Calibri" panose="020F0502020204030204" pitchFamily="34" charset="0"/>
                <a:cs typeface="Times New Roman" panose="02020603050405020304" pitchFamily="18" charset="0"/>
              </a:rPr>
              <a:t>3. Barrierefreie Sprache </a:t>
            </a:r>
          </a:p>
          <a:p>
            <a:pPr>
              <a:lnSpc>
                <a:spcPct val="150000"/>
              </a:lnSpc>
              <a:tabLst>
                <a:tab pos="457200" algn="l"/>
              </a:tabLst>
            </a:pPr>
            <a:r>
              <a:rPr lang="de-DE" sz="32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2F5597"/>
                </a:solidFill>
                <a:latin typeface="Calibri" panose="020F0502020204030204" pitchFamily="34" charset="0"/>
                <a:ea typeface="Calibri" panose="020F0502020204030204" pitchFamily="34" charset="0"/>
                <a:cs typeface="Times New Roman" panose="02020603050405020304" pitchFamily="18" charset="0"/>
              </a:rPr>
              <a:t>4. Barrierefrei für Screenreader</a:t>
            </a:r>
          </a:p>
        </p:txBody>
      </p:sp>
      <p:pic>
        <p:nvPicPr>
          <p:cNvPr id="26" name="Grafik 25">
            <a:extLst>
              <a:ext uri="{FF2B5EF4-FFF2-40B4-BE49-F238E27FC236}">
                <a16:creationId xmlns:a16="http://schemas.microsoft.com/office/drawing/2014/main" id="{997E9D86-64CC-4FD0-B3EA-9E88C9F0582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32353" y="1535912"/>
            <a:ext cx="540000" cy="540000"/>
          </a:xfrm>
          <a:prstGeom prst="rect">
            <a:avLst/>
          </a:prstGeom>
        </p:spPr>
      </p:pic>
      <p:pic>
        <p:nvPicPr>
          <p:cNvPr id="29" name="Grafik 28">
            <a:extLst>
              <a:ext uri="{FF2B5EF4-FFF2-40B4-BE49-F238E27FC236}">
                <a16:creationId xmlns:a16="http://schemas.microsoft.com/office/drawing/2014/main" id="{C7513202-03B2-4A7D-9591-0F6F2523DEE9}"/>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35518" y="8375578"/>
            <a:ext cx="468000" cy="468000"/>
          </a:xfrm>
          <a:prstGeom prst="rect">
            <a:avLst/>
          </a:prstGeom>
        </p:spPr>
      </p:pic>
      <p:pic>
        <p:nvPicPr>
          <p:cNvPr id="30" name="Grafik 29">
            <a:extLst>
              <a:ext uri="{FF2B5EF4-FFF2-40B4-BE49-F238E27FC236}">
                <a16:creationId xmlns:a16="http://schemas.microsoft.com/office/drawing/2014/main" id="{87119FBF-D085-4B5C-9BA0-F719E12B200C}"/>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08222" y="9059145"/>
            <a:ext cx="540000" cy="540000"/>
          </a:xfrm>
          <a:prstGeom prst="rect">
            <a:avLst/>
          </a:prstGeom>
        </p:spPr>
      </p:pic>
      <p:pic>
        <p:nvPicPr>
          <p:cNvPr id="31" name="Grafik 30">
            <a:extLst>
              <a:ext uri="{FF2B5EF4-FFF2-40B4-BE49-F238E27FC236}">
                <a16:creationId xmlns:a16="http://schemas.microsoft.com/office/drawing/2014/main" id="{6410F001-CFD5-4C14-B563-2F6E6665E581}"/>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808222" y="9808723"/>
            <a:ext cx="540000" cy="540000"/>
          </a:xfrm>
          <a:prstGeom prst="rect">
            <a:avLst/>
          </a:prstGeom>
        </p:spPr>
      </p:pic>
      <p:cxnSp>
        <p:nvCxnSpPr>
          <p:cNvPr id="6" name="Gerader Verbinder 5">
            <a:extLst>
              <a:ext uri="{FF2B5EF4-FFF2-40B4-BE49-F238E27FC236}">
                <a16:creationId xmlns:a16="http://schemas.microsoft.com/office/drawing/2014/main" id="{2DC8816B-4017-43F1-B375-F2F94D8A588B}"/>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10" descr="Erläuterung Folie 10: Das Ausgangsdokument mit einer Überschrift">
            <a:hlinkClick r:id="" action="ppaction://media"/>
            <a:extLst>
              <a:ext uri="{FF2B5EF4-FFF2-40B4-BE49-F238E27FC236}">
                <a16:creationId xmlns:a16="http://schemas.microsoft.com/office/drawing/2014/main" id="{02C14331-93A6-43E0-8588-23CE3F7F617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483332" y="10034456"/>
            <a:ext cx="487363" cy="487363"/>
          </a:xfrm>
          <a:prstGeom prst="rect">
            <a:avLst/>
          </a:prstGeom>
        </p:spPr>
      </p:pic>
    </p:spTree>
    <p:extLst>
      <p:ext uri="{BB962C8B-B14F-4D97-AF65-F5344CB8AC3E}">
        <p14:creationId xmlns:p14="http://schemas.microsoft.com/office/powerpoint/2010/main" val="350681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A186745-3E37-413E-8B11-D0CBE7CC3FD3}"/>
              </a:ext>
            </a:extLst>
          </p:cNvPr>
          <p:cNvSpPr>
            <a:spLocks noGrp="1"/>
          </p:cNvSpPr>
          <p:nvPr>
            <p:ph type="title"/>
          </p:nvPr>
        </p:nvSpPr>
        <p:spPr>
          <a:xfrm>
            <a:off x="574235" y="-2218515"/>
            <a:ext cx="13040439" cy="2066590"/>
          </a:xfrm>
        </p:spPr>
        <p:txBody>
          <a:bodyPr/>
          <a:lstStyle/>
          <a:p>
            <a:r>
              <a:rPr lang="de-DE" dirty="0"/>
              <a:t>Text in kleine Einheiten unterteilen</a:t>
            </a:r>
          </a:p>
        </p:txBody>
      </p:sp>
      <p:pic>
        <p:nvPicPr>
          <p:cNvPr id="17" name="Grafik 16">
            <a:extLst>
              <a:ext uri="{FF2B5EF4-FFF2-40B4-BE49-F238E27FC236}">
                <a16:creationId xmlns:a16="http://schemas.microsoft.com/office/drawing/2014/main" id="{DE7551C8-0996-4ADB-B0E7-91C92C8996D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490865" y="125175"/>
            <a:ext cx="2503420" cy="856433"/>
          </a:xfrm>
          <a:prstGeom prst="rect">
            <a:avLst/>
          </a:prstGeom>
        </p:spPr>
      </p:pic>
      <p:sp>
        <p:nvSpPr>
          <p:cNvPr id="8" name="Titel 1" descr="&#10;">
            <a:extLst>
              <a:ext uri="{FF2B5EF4-FFF2-40B4-BE49-F238E27FC236}">
                <a16:creationId xmlns:a16="http://schemas.microsoft.com/office/drawing/2014/main" id="{D1C84BF2-7EF0-4EBD-8532-47452913B094}"/>
              </a:ext>
            </a:extLst>
          </p:cNvPr>
          <p:cNvSpPr txBox="1">
            <a:spLocks/>
          </p:cNvSpPr>
          <p:nvPr/>
        </p:nvSpPr>
        <p:spPr>
          <a:xfrm>
            <a:off x="354847" y="134857"/>
            <a:ext cx="7011538" cy="929667"/>
          </a:xfrm>
          <a:prstGeom prst="rect">
            <a:avLst/>
          </a:prstGeom>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1600" dirty="0">
                <a:latin typeface="Times New Roman" panose="02020603050405020304" pitchFamily="18" charset="0"/>
                <a:cs typeface="Times New Roman" panose="02020603050405020304" pitchFamily="18" charset="0"/>
              </a:rPr>
              <a:t>Erstellung eines digital-barrierefreien Dokuments</a:t>
            </a:r>
          </a:p>
        </p:txBody>
      </p:sp>
      <p:sp>
        <p:nvSpPr>
          <p:cNvPr id="3" name="Inhaltsplatzhalter 2">
            <a:extLst>
              <a:ext uri="{FF2B5EF4-FFF2-40B4-BE49-F238E27FC236}">
                <a16:creationId xmlns:a16="http://schemas.microsoft.com/office/drawing/2014/main" id="{B55226B6-1B46-43F4-B4D2-4B667273BD5A}"/>
              </a:ext>
            </a:extLst>
          </p:cNvPr>
          <p:cNvSpPr>
            <a:spLocks noGrp="1"/>
          </p:cNvSpPr>
          <p:nvPr>
            <p:ph idx="1"/>
          </p:nvPr>
        </p:nvSpPr>
        <p:spPr>
          <a:xfrm>
            <a:off x="354847" y="1064524"/>
            <a:ext cx="7122942" cy="9344651"/>
          </a:xfrm>
        </p:spPr>
        <p:txBody>
          <a:bodyPr>
            <a:noAutofit/>
          </a:bodyPr>
          <a:lstStyle/>
          <a:p>
            <a:pPr marL="0" indent="0" algn="just">
              <a:lnSpc>
                <a:spcPct val="100000"/>
              </a:lnSpc>
              <a:spcBef>
                <a:spcPts val="0"/>
              </a:spcBef>
              <a:buNone/>
            </a:pPr>
            <a:r>
              <a:rPr lang="de-DE" sz="1600" dirty="0">
                <a:latin typeface="Times New Roman" panose="02020603050405020304" pitchFamily="18" charset="0"/>
                <a:cs typeface="Times New Roman" panose="02020603050405020304" pitchFamily="18" charset="0"/>
              </a:rPr>
              <a:t>30% aller Menschen, die das Internet nutzen, sind auf digitale Barrierefrei-</a:t>
            </a:r>
            <a:br>
              <a:rPr lang="de-DE" sz="1600" dirty="0">
                <a:latin typeface="Times New Roman" panose="02020603050405020304" pitchFamily="18" charset="0"/>
                <a:cs typeface="Times New Roman" panose="02020603050405020304" pitchFamily="18" charset="0"/>
              </a:rPr>
            </a:br>
            <a:r>
              <a:rPr lang="de-DE" sz="1600" dirty="0" err="1">
                <a:latin typeface="Times New Roman" panose="02020603050405020304" pitchFamily="18" charset="0"/>
                <a:cs typeface="Times New Roman" panose="02020603050405020304" pitchFamily="18" charset="0"/>
              </a:rPr>
              <a:t>heit</a:t>
            </a:r>
            <a:r>
              <a:rPr lang="de-DE" sz="1600" dirty="0">
                <a:latin typeface="Times New Roman" panose="02020603050405020304" pitchFamily="18" charset="0"/>
                <a:cs typeface="Times New Roman" panose="02020603050405020304" pitchFamily="18" charset="0"/>
              </a:rPr>
              <a:t> angewiesen. Nach einer Untersuchung der Aktion Mensch halten 77% der Bundesbürger digitale Barrierefreiheit für wichtig oder sehr wichtig. Im </a:t>
            </a:r>
            <a:r>
              <a:rPr lang="de-DE" sz="1600" dirty="0" err="1">
                <a:latin typeface="Times New Roman" panose="02020603050405020304" pitchFamily="18" charset="0"/>
                <a:cs typeface="Times New Roman" panose="02020603050405020304" pitchFamily="18" charset="0"/>
              </a:rPr>
              <a:t>öffent-lichen</a:t>
            </a:r>
            <a:r>
              <a:rPr lang="de-DE" sz="1600" dirty="0">
                <a:latin typeface="Times New Roman" panose="02020603050405020304" pitchFamily="18" charset="0"/>
                <a:cs typeface="Times New Roman" panose="02020603050405020304" pitchFamily="18" charset="0"/>
              </a:rPr>
              <a:t> Sektor ist diese bereits verpflichtend. </a:t>
            </a:r>
          </a:p>
          <a:p>
            <a:pPr marL="0" indent="0" algn="just">
              <a:lnSpc>
                <a:spcPct val="100000"/>
              </a:lnSpc>
              <a:spcBef>
                <a:spcPts val="0"/>
              </a:spcBef>
              <a:buNone/>
            </a:pPr>
            <a:r>
              <a:rPr lang="de-DE" sz="1600" dirty="0">
                <a:latin typeface="Times New Roman" panose="02020603050405020304" pitchFamily="18" charset="0"/>
                <a:cs typeface="Times New Roman" panose="02020603050405020304" pitchFamily="18" charset="0"/>
              </a:rPr>
              <a:t>Anhand dieser Präsentation sollen die Schritte der Erstellung eines digital-barrierefreien Dokuments veranschaulicht werden. Ausgehend von einem Negativbeispiel und mithilfe einer Checkliste, die im weiteren Verlauf kapitel-</a:t>
            </a:r>
            <a:br>
              <a:rPr lang="de-DE" sz="1600" dirty="0">
                <a:latin typeface="Times New Roman" panose="02020603050405020304" pitchFamily="18" charset="0"/>
                <a:cs typeface="Times New Roman" panose="02020603050405020304" pitchFamily="18" charset="0"/>
              </a:rPr>
            </a:br>
            <a:r>
              <a:rPr lang="de-DE" sz="1600" dirty="0">
                <a:latin typeface="Times New Roman" panose="02020603050405020304" pitchFamily="18" charset="0"/>
                <a:cs typeface="Times New Roman" panose="02020603050405020304" pitchFamily="18" charset="0"/>
              </a:rPr>
              <a:t>weise abgearbeitet wird, wird Schritt für Schritt vorgegangen. Am Schluss steht ein digital barrierefreies Dokument. Es handelt sich bei dieser Präsentation lediglich um ein Bsp. und nicht um ein generell gültiges Verfahren, das bei jedem Vorhaben, ein digital-barrierefreies Dokument zu erstellen, gilt!</a:t>
            </a:r>
          </a:p>
        </p:txBody>
      </p:sp>
      <p:sp>
        <p:nvSpPr>
          <p:cNvPr id="23" name="Textfeld 22">
            <a:extLst>
              <a:ext uri="{FF2B5EF4-FFF2-40B4-BE49-F238E27FC236}">
                <a16:creationId xmlns:a16="http://schemas.microsoft.com/office/drawing/2014/main" id="{CC002541-495D-4A81-85E0-1030D2E0FF24}"/>
              </a:ext>
            </a:extLst>
          </p:cNvPr>
          <p:cNvSpPr txBox="1"/>
          <p:nvPr/>
        </p:nvSpPr>
        <p:spPr>
          <a:xfrm>
            <a:off x="354845" y="9335810"/>
            <a:ext cx="7122935" cy="1323439"/>
          </a:xfrm>
          <a:prstGeom prst="rect">
            <a:avLst/>
          </a:prstGeom>
          <a:noFill/>
        </p:spPr>
        <p:txBody>
          <a:bodyPr wrap="square" rtlCol="0">
            <a:spAutoFit/>
          </a:bodyPr>
          <a:lstStyle/>
          <a:p>
            <a:pPr marL="0" indent="0" algn="just">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AKTION MENSCH (Hrsg.) (2010): „Web 2.0/ barrierefrei. Eine Studie zur Nutzung von Web 2.0 Anwendungen durch Menschen mit Behinderung“. [Download: https://www.aktion-mensch.de/inklusion/barrierefreiheit/studie-digitale-teilhabe]</a:t>
            </a:r>
          </a:p>
          <a:p>
            <a:pPr marL="0" indent="0" algn="just">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Maaß., Chr. &amp; Rink, I. (Hrsg.) (2019): Handbuch Barrierefreie Kommunikation. Frank &amp; </a:t>
            </a:r>
            <a:r>
              <a:rPr lang="de-DE" sz="1600" dirty="0" err="1">
                <a:latin typeface="Times New Roman" panose="02020603050405020304" pitchFamily="18" charset="0"/>
                <a:cs typeface="Times New Roman" panose="02020603050405020304" pitchFamily="18" charset="0"/>
              </a:rPr>
              <a:t>Timme</a:t>
            </a:r>
            <a:r>
              <a:rPr lang="de-DE" sz="1600" dirty="0">
                <a:latin typeface="Times New Roman" panose="02020603050405020304" pitchFamily="18" charset="0"/>
                <a:cs typeface="Times New Roman" panose="02020603050405020304" pitchFamily="18" charset="0"/>
              </a:rPr>
              <a:t> GmbH Verlag für wissenschaftliche Literatur, Berlin.</a:t>
            </a:r>
            <a:endParaRPr lang="de-DE" dirty="0">
              <a:latin typeface="Times New Roman" panose="02020603050405020304" pitchFamily="18" charset="0"/>
              <a:cs typeface="Times New Roman" panose="02020603050405020304" pitchFamily="18" charset="0"/>
            </a:endParaRPr>
          </a:p>
        </p:txBody>
      </p:sp>
      <p:sp>
        <p:nvSpPr>
          <p:cNvPr id="16" name="Titel 1">
            <a:extLst>
              <a:ext uri="{FF2B5EF4-FFF2-40B4-BE49-F238E27FC236}">
                <a16:creationId xmlns:a16="http://schemas.microsoft.com/office/drawing/2014/main" id="{5A206631-5138-4FFC-B17E-B9BCCA4592C0}"/>
              </a:ext>
              <a:ext uri="{C183D7F6-B498-43B3-948B-1728B52AA6E4}">
                <adec:decorative xmlns:adec="http://schemas.microsoft.com/office/drawing/2017/decorative" val="0"/>
              </a:ext>
            </a:extLst>
          </p:cNvPr>
          <p:cNvSpPr txBox="1">
            <a:spLocks/>
          </p:cNvSpPr>
          <p:nvPr/>
        </p:nvSpPr>
        <p:spPr>
          <a:xfrm>
            <a:off x="7832353" y="159892"/>
            <a:ext cx="4658512" cy="1020701"/>
          </a:xfrm>
          <a:prstGeom prst="rect">
            <a:avLst/>
          </a:prstGeom>
        </p:spPr>
        <p:txBody>
          <a:bodyPr vert="horz" lIns="91440" tIns="45720" rIns="91440" bIns="45720" rtlCol="0" anchor="ctr">
            <a:no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4400" b="1" dirty="0">
                <a:latin typeface="+mn-lt"/>
              </a:rPr>
              <a:t>Checkliste</a:t>
            </a:r>
            <a:r>
              <a:rPr lang="de-DE" sz="3600" b="1" dirty="0">
                <a:latin typeface="+mn-lt"/>
              </a:rPr>
              <a:t> </a:t>
            </a:r>
          </a:p>
          <a:p>
            <a:r>
              <a:rPr lang="de-DE" sz="3600" b="1" dirty="0">
                <a:latin typeface="+mn-lt"/>
              </a:rPr>
              <a:t>digitale Barrierefreiheit</a:t>
            </a:r>
          </a:p>
        </p:txBody>
      </p:sp>
      <p:sp>
        <p:nvSpPr>
          <p:cNvPr id="22" name="Untertitel 2">
            <a:extLst>
              <a:ext uri="{FF2B5EF4-FFF2-40B4-BE49-F238E27FC236}">
                <a16:creationId xmlns:a16="http://schemas.microsoft.com/office/drawing/2014/main" id="{8F95C2ED-1A25-4712-AE8E-18F96DB1B6ED}"/>
              </a:ext>
              <a:ext uri="{C183D7F6-B498-43B3-948B-1728B52AA6E4}">
                <adec:decorative xmlns:adec="http://schemas.microsoft.com/office/drawing/2017/decorative" val="0"/>
              </a:ext>
            </a:extLst>
          </p:cNvPr>
          <p:cNvSpPr txBox="1">
            <a:spLocks/>
          </p:cNvSpPr>
          <p:nvPr/>
        </p:nvSpPr>
        <p:spPr>
          <a:xfrm>
            <a:off x="7898144" y="1247461"/>
            <a:ext cx="5054599" cy="1020702"/>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70000"/>
              </a:lnSpc>
              <a:spcBef>
                <a:spcPts val="0"/>
              </a:spcBef>
              <a:buNone/>
              <a:tabLst>
                <a:tab pos="457200" algn="l"/>
              </a:tabLst>
            </a:pPr>
            <a:r>
              <a:rPr lang="de-DE"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C0000"/>
                </a:solidFill>
                <a:latin typeface="Calibri" panose="020F0502020204030204" pitchFamily="34" charset="0"/>
                <a:ea typeface="Calibri" panose="020F0502020204030204" pitchFamily="34" charset="0"/>
                <a:cs typeface="Times New Roman" panose="02020603050405020304" pitchFamily="18" charset="0"/>
              </a:rPr>
              <a:t>1. Barrierefreie Struktur</a:t>
            </a:r>
          </a:p>
        </p:txBody>
      </p:sp>
      <p:sp>
        <p:nvSpPr>
          <p:cNvPr id="24" name="Untertitel 2">
            <a:extLst>
              <a:ext uri="{FF2B5EF4-FFF2-40B4-BE49-F238E27FC236}">
                <a16:creationId xmlns:a16="http://schemas.microsoft.com/office/drawing/2014/main" id="{AB5E0905-1BED-4E81-A736-A358D3E8EABD}"/>
              </a:ext>
              <a:ext uri="{C183D7F6-B498-43B3-948B-1728B52AA6E4}">
                <adec:decorative xmlns:adec="http://schemas.microsoft.com/office/drawing/2017/decorative" val="0"/>
              </a:ext>
            </a:extLst>
          </p:cNvPr>
          <p:cNvSpPr txBox="1">
            <a:spLocks/>
          </p:cNvSpPr>
          <p:nvPr/>
        </p:nvSpPr>
        <p:spPr>
          <a:xfrm>
            <a:off x="8431930" y="1949972"/>
            <a:ext cx="6332574" cy="2091384"/>
          </a:xfrm>
          <a:prstGeom prst="rect">
            <a:avLst/>
          </a:prstGeom>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a:lnSpc>
                <a:spcPct val="15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Eindeutiger Titel und klare Benennung der Seite</a:t>
            </a:r>
          </a:p>
          <a:p>
            <a:pPr>
              <a:lnSpc>
                <a:spcPct val="15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Text in kleine Einheiten unterteilen</a:t>
            </a:r>
          </a:p>
        </p:txBody>
      </p:sp>
      <p:sp>
        <p:nvSpPr>
          <p:cNvPr id="14" name="Untertitel 2">
            <a:extLst>
              <a:ext uri="{FF2B5EF4-FFF2-40B4-BE49-F238E27FC236}">
                <a16:creationId xmlns:a16="http://schemas.microsoft.com/office/drawing/2014/main" id="{821C2342-2016-4A3B-85D4-9ECE289B4830}"/>
              </a:ext>
              <a:ext uri="{C183D7F6-B498-43B3-948B-1728B52AA6E4}">
                <adec:decorative xmlns:adec="http://schemas.microsoft.com/office/drawing/2017/decorative" val="0"/>
              </a:ext>
            </a:extLst>
          </p:cNvPr>
          <p:cNvSpPr txBox="1">
            <a:spLocks/>
          </p:cNvSpPr>
          <p:nvPr/>
        </p:nvSpPr>
        <p:spPr>
          <a:xfrm>
            <a:off x="8438956" y="3847044"/>
            <a:ext cx="6385126" cy="4283156"/>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Passende Überschriften für Textabschnitte </a:t>
            </a:r>
          </a:p>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Strukturgebende Formatierungen und/ oder Elemente </a:t>
            </a:r>
          </a:p>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Selbsterklärende Linktexte mit Hinweis bei abweichendem Dateiformat</a:t>
            </a:r>
          </a:p>
        </p:txBody>
      </p:sp>
      <p:sp>
        <p:nvSpPr>
          <p:cNvPr id="28" name="Textfeld 27">
            <a:extLst>
              <a:ext uri="{FF2B5EF4-FFF2-40B4-BE49-F238E27FC236}">
                <a16:creationId xmlns:a16="http://schemas.microsoft.com/office/drawing/2014/main" id="{4584ABCD-2CEC-4700-A985-8DD88FC76EB5}"/>
              </a:ext>
            </a:extLst>
          </p:cNvPr>
          <p:cNvSpPr txBox="1"/>
          <p:nvPr/>
        </p:nvSpPr>
        <p:spPr>
          <a:xfrm>
            <a:off x="7899396" y="8147854"/>
            <a:ext cx="7071299" cy="2232021"/>
          </a:xfrm>
          <a:prstGeom prst="rect">
            <a:avLst/>
          </a:prstGeom>
          <a:noFill/>
        </p:spPr>
        <p:txBody>
          <a:bodyPr wrap="square" rtlCol="0">
            <a:spAutoFit/>
          </a:bodyPr>
          <a:lstStyle/>
          <a:p>
            <a:pPr>
              <a:lnSpc>
                <a:spcPct val="150000"/>
              </a:lnSpc>
              <a:tabLst>
                <a:tab pos="457200" algn="l"/>
              </a:tabLst>
            </a:pPr>
            <a:r>
              <a:rPr lang="de-DE" sz="32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15811"/>
                </a:solidFill>
                <a:latin typeface="Calibri" panose="020F0502020204030204" pitchFamily="34" charset="0"/>
                <a:ea typeface="Calibri" panose="020F0502020204030204" pitchFamily="34" charset="0"/>
                <a:cs typeface="Times New Roman" panose="02020603050405020304" pitchFamily="18" charset="0"/>
              </a:rPr>
              <a:t>2. Barrierefreies Layout</a:t>
            </a:r>
          </a:p>
          <a:p>
            <a:pPr>
              <a:lnSpc>
                <a:spcPct val="150000"/>
              </a:lnSpc>
              <a:tabLst>
                <a:tab pos="457200" algn="l"/>
              </a:tabLst>
            </a:pPr>
            <a:r>
              <a:rPr lang="de-DE" sz="32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00863D"/>
                </a:solidFill>
                <a:latin typeface="Calibri" panose="020F0502020204030204" pitchFamily="34" charset="0"/>
                <a:ea typeface="Calibri" panose="020F0502020204030204" pitchFamily="34" charset="0"/>
                <a:cs typeface="Times New Roman" panose="02020603050405020304" pitchFamily="18" charset="0"/>
              </a:rPr>
              <a:t>3. Barrierefreie Sprache </a:t>
            </a:r>
          </a:p>
          <a:p>
            <a:pPr>
              <a:lnSpc>
                <a:spcPct val="150000"/>
              </a:lnSpc>
              <a:tabLst>
                <a:tab pos="457200" algn="l"/>
              </a:tabLst>
            </a:pPr>
            <a:r>
              <a:rPr lang="de-DE" sz="32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2F5597"/>
                </a:solidFill>
                <a:latin typeface="Calibri" panose="020F0502020204030204" pitchFamily="34" charset="0"/>
                <a:ea typeface="Calibri" panose="020F0502020204030204" pitchFamily="34" charset="0"/>
                <a:cs typeface="Times New Roman" panose="02020603050405020304" pitchFamily="18" charset="0"/>
              </a:rPr>
              <a:t>4. Barrierefrei für Screenreader</a:t>
            </a:r>
          </a:p>
        </p:txBody>
      </p:sp>
      <p:pic>
        <p:nvPicPr>
          <p:cNvPr id="27" name="Grafik 26">
            <a:extLst>
              <a:ext uri="{FF2B5EF4-FFF2-40B4-BE49-F238E27FC236}">
                <a16:creationId xmlns:a16="http://schemas.microsoft.com/office/drawing/2014/main" id="{FCD73BDB-816F-4345-9421-6D598B8D8EF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32353" y="1535912"/>
            <a:ext cx="540000" cy="540000"/>
          </a:xfrm>
          <a:prstGeom prst="rect">
            <a:avLst/>
          </a:prstGeom>
        </p:spPr>
      </p:pic>
      <p:pic>
        <p:nvPicPr>
          <p:cNvPr id="29" name="Grafik 28">
            <a:extLst>
              <a:ext uri="{FF2B5EF4-FFF2-40B4-BE49-F238E27FC236}">
                <a16:creationId xmlns:a16="http://schemas.microsoft.com/office/drawing/2014/main" id="{8952FE93-C783-4330-9ED9-B3E7E50C8585}"/>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35518" y="8375578"/>
            <a:ext cx="468000" cy="468000"/>
          </a:xfrm>
          <a:prstGeom prst="rect">
            <a:avLst/>
          </a:prstGeom>
        </p:spPr>
      </p:pic>
      <p:pic>
        <p:nvPicPr>
          <p:cNvPr id="30" name="Grafik 29">
            <a:extLst>
              <a:ext uri="{FF2B5EF4-FFF2-40B4-BE49-F238E27FC236}">
                <a16:creationId xmlns:a16="http://schemas.microsoft.com/office/drawing/2014/main" id="{5743E45F-3C54-4D3B-B1BF-C66161B34F00}"/>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08222" y="9059145"/>
            <a:ext cx="540000" cy="540000"/>
          </a:xfrm>
          <a:prstGeom prst="rect">
            <a:avLst/>
          </a:prstGeom>
        </p:spPr>
      </p:pic>
      <p:pic>
        <p:nvPicPr>
          <p:cNvPr id="31" name="Grafik 30">
            <a:extLst>
              <a:ext uri="{FF2B5EF4-FFF2-40B4-BE49-F238E27FC236}">
                <a16:creationId xmlns:a16="http://schemas.microsoft.com/office/drawing/2014/main" id="{4C756E61-B280-47F6-8861-6FD4E45AD9AA}"/>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808222" y="9808723"/>
            <a:ext cx="540000" cy="540000"/>
          </a:xfrm>
          <a:prstGeom prst="rect">
            <a:avLst/>
          </a:prstGeom>
        </p:spPr>
      </p:pic>
      <p:cxnSp>
        <p:nvCxnSpPr>
          <p:cNvPr id="6" name="Gerader Verbinder 5">
            <a:extLst>
              <a:ext uri="{FF2B5EF4-FFF2-40B4-BE49-F238E27FC236}">
                <a16:creationId xmlns:a16="http://schemas.microsoft.com/office/drawing/2014/main" id="{2DC8816B-4017-43F1-B375-F2F94D8A588B}"/>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11" descr="Erläuterung Folie 11: Das Dokument mit Unterteilung in kleine Einheiten">
            <a:hlinkClick r:id="" action="ppaction://media"/>
            <a:extLst>
              <a:ext uri="{FF2B5EF4-FFF2-40B4-BE49-F238E27FC236}">
                <a16:creationId xmlns:a16="http://schemas.microsoft.com/office/drawing/2014/main" id="{1B414407-E88D-43AA-AB0A-B480EBCD2A4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483332" y="10064199"/>
            <a:ext cx="487363" cy="487363"/>
          </a:xfrm>
          <a:prstGeom prst="rect">
            <a:avLst/>
          </a:prstGeom>
        </p:spPr>
      </p:pic>
    </p:spTree>
    <p:extLst>
      <p:ext uri="{BB962C8B-B14F-4D97-AF65-F5344CB8AC3E}">
        <p14:creationId xmlns:p14="http://schemas.microsoft.com/office/powerpoint/2010/main" val="249779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4F96977-5550-406D-BF0E-323A79098FDD}"/>
              </a:ext>
            </a:extLst>
          </p:cNvPr>
          <p:cNvSpPr>
            <a:spLocks noGrp="1"/>
          </p:cNvSpPr>
          <p:nvPr>
            <p:ph type="title"/>
          </p:nvPr>
        </p:nvSpPr>
        <p:spPr>
          <a:xfrm>
            <a:off x="846165" y="-2213019"/>
            <a:ext cx="13040439" cy="2066590"/>
          </a:xfrm>
        </p:spPr>
        <p:txBody>
          <a:bodyPr/>
          <a:lstStyle/>
          <a:p>
            <a:r>
              <a:rPr lang="de-DE" dirty="0"/>
              <a:t>Passende Überschriften für Textabschnitte</a:t>
            </a:r>
          </a:p>
        </p:txBody>
      </p:sp>
      <p:pic>
        <p:nvPicPr>
          <p:cNvPr id="17" name="Grafik 16">
            <a:extLst>
              <a:ext uri="{FF2B5EF4-FFF2-40B4-BE49-F238E27FC236}">
                <a16:creationId xmlns:a16="http://schemas.microsoft.com/office/drawing/2014/main" id="{25B73746-84B3-4944-B88E-21A8B9F27F4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490865" y="125175"/>
            <a:ext cx="2503420" cy="856433"/>
          </a:xfrm>
          <a:prstGeom prst="rect">
            <a:avLst/>
          </a:prstGeom>
        </p:spPr>
      </p:pic>
      <p:sp>
        <p:nvSpPr>
          <p:cNvPr id="24" name="Titel 1">
            <a:extLst>
              <a:ext uri="{FF2B5EF4-FFF2-40B4-BE49-F238E27FC236}">
                <a16:creationId xmlns:a16="http://schemas.microsoft.com/office/drawing/2014/main" id="{0D566CB4-E49D-4116-A44D-22492366FC5B}"/>
              </a:ext>
            </a:extLst>
          </p:cNvPr>
          <p:cNvSpPr txBox="1">
            <a:spLocks/>
          </p:cNvSpPr>
          <p:nvPr/>
        </p:nvSpPr>
        <p:spPr>
          <a:xfrm>
            <a:off x="354847" y="134857"/>
            <a:ext cx="7011538" cy="929667"/>
          </a:xfrm>
          <a:prstGeom prst="rect">
            <a:avLst/>
          </a:prstGeom>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1600" dirty="0">
                <a:latin typeface="Times New Roman" panose="02020603050405020304" pitchFamily="18" charset="0"/>
                <a:cs typeface="Times New Roman" panose="02020603050405020304" pitchFamily="18" charset="0"/>
              </a:rPr>
              <a:t>Erstellung eines digital-barrierefreien Dokuments</a:t>
            </a:r>
          </a:p>
        </p:txBody>
      </p:sp>
      <p:sp>
        <p:nvSpPr>
          <p:cNvPr id="3" name="Inhaltsplatzhalter 2">
            <a:extLst>
              <a:ext uri="{FF2B5EF4-FFF2-40B4-BE49-F238E27FC236}">
                <a16:creationId xmlns:a16="http://schemas.microsoft.com/office/drawing/2014/main" id="{B55226B6-1B46-43F4-B4D2-4B667273BD5A}"/>
              </a:ext>
            </a:extLst>
          </p:cNvPr>
          <p:cNvSpPr>
            <a:spLocks noGrp="1"/>
          </p:cNvSpPr>
          <p:nvPr>
            <p:ph idx="1"/>
          </p:nvPr>
        </p:nvSpPr>
        <p:spPr>
          <a:xfrm>
            <a:off x="354847" y="1064525"/>
            <a:ext cx="7122942" cy="7641306"/>
          </a:xfrm>
        </p:spPr>
        <p:txBody>
          <a:bodyPr>
            <a:noAutofit/>
          </a:bodyPr>
          <a:lstStyle/>
          <a:p>
            <a:pPr marL="0" indent="0" algn="just">
              <a:lnSpc>
                <a:spcPct val="100000"/>
              </a:lnSpc>
              <a:spcBef>
                <a:spcPts val="0"/>
              </a:spcBef>
              <a:buNone/>
            </a:pPr>
            <a:r>
              <a:rPr lang="de-DE" sz="1600" dirty="0">
                <a:latin typeface="Times New Roman" panose="02020603050405020304" pitchFamily="18" charset="0"/>
                <a:cs typeface="Times New Roman" panose="02020603050405020304" pitchFamily="18" charset="0"/>
              </a:rPr>
              <a:t>Relevanz von digitaler Barrierefreiheit</a:t>
            </a:r>
          </a:p>
          <a:p>
            <a:pPr marL="0" indent="0" algn="just">
              <a:lnSpc>
                <a:spcPct val="100000"/>
              </a:lnSpc>
              <a:spcBef>
                <a:spcPts val="0"/>
              </a:spcBef>
              <a:buNone/>
            </a:pPr>
            <a:r>
              <a:rPr lang="de-DE" sz="1600" dirty="0">
                <a:latin typeface="Times New Roman" panose="02020603050405020304" pitchFamily="18" charset="0"/>
                <a:cs typeface="Times New Roman" panose="02020603050405020304" pitchFamily="18" charset="0"/>
              </a:rPr>
              <a:t>30% aller Menschen, die das Internet nutzen, sind auf digitale Barrierefrei-</a:t>
            </a:r>
            <a:br>
              <a:rPr lang="de-DE" sz="1600" dirty="0">
                <a:latin typeface="Times New Roman" panose="02020603050405020304" pitchFamily="18" charset="0"/>
                <a:cs typeface="Times New Roman" panose="02020603050405020304" pitchFamily="18" charset="0"/>
              </a:rPr>
            </a:br>
            <a:r>
              <a:rPr lang="de-DE" sz="1600" dirty="0" err="1">
                <a:latin typeface="Times New Roman" panose="02020603050405020304" pitchFamily="18" charset="0"/>
                <a:cs typeface="Times New Roman" panose="02020603050405020304" pitchFamily="18" charset="0"/>
              </a:rPr>
              <a:t>heit</a:t>
            </a:r>
            <a:r>
              <a:rPr lang="de-DE" sz="1600" dirty="0">
                <a:latin typeface="Times New Roman" panose="02020603050405020304" pitchFamily="18" charset="0"/>
                <a:cs typeface="Times New Roman" panose="02020603050405020304" pitchFamily="18" charset="0"/>
              </a:rPr>
              <a:t> angewiesen. Nach einer Untersuchung der Aktion Mensch halten 77% der Bundesbürger digitale Barrierefreiheit für wichtig oder sehr wichtig. Im </a:t>
            </a:r>
            <a:r>
              <a:rPr lang="de-DE" sz="1600" dirty="0" err="1">
                <a:latin typeface="Times New Roman" panose="02020603050405020304" pitchFamily="18" charset="0"/>
                <a:cs typeface="Times New Roman" panose="02020603050405020304" pitchFamily="18" charset="0"/>
              </a:rPr>
              <a:t>öffent-lichen</a:t>
            </a:r>
            <a:r>
              <a:rPr lang="de-DE" sz="1600" dirty="0">
                <a:latin typeface="Times New Roman" panose="02020603050405020304" pitchFamily="18" charset="0"/>
                <a:cs typeface="Times New Roman" panose="02020603050405020304" pitchFamily="18" charset="0"/>
              </a:rPr>
              <a:t> Sektor ist diese bereits verpflichtend. </a:t>
            </a:r>
          </a:p>
          <a:p>
            <a:pPr marL="0" indent="0" algn="just">
              <a:lnSpc>
                <a:spcPct val="100000"/>
              </a:lnSpc>
              <a:spcBef>
                <a:spcPts val="0"/>
              </a:spcBef>
              <a:buNone/>
            </a:pPr>
            <a:endParaRPr lang="de-DE" sz="1600" dirty="0">
              <a:latin typeface="Times New Roman" panose="02020603050405020304" pitchFamily="18" charset="0"/>
              <a:cs typeface="Times New Roman" panose="02020603050405020304" pitchFamily="18" charset="0"/>
            </a:endParaRPr>
          </a:p>
          <a:p>
            <a:pPr marL="0" indent="0" algn="just">
              <a:lnSpc>
                <a:spcPct val="100000"/>
              </a:lnSpc>
              <a:spcBef>
                <a:spcPts val="0"/>
              </a:spcBef>
              <a:buNone/>
            </a:pPr>
            <a:r>
              <a:rPr lang="de-DE" sz="1600" dirty="0">
                <a:latin typeface="Times New Roman" panose="02020603050405020304" pitchFamily="18" charset="0"/>
                <a:cs typeface="Times New Roman" panose="02020603050405020304" pitchFamily="18" charset="0"/>
              </a:rPr>
              <a:t>Inhalt dieser Präsentation</a:t>
            </a:r>
          </a:p>
          <a:p>
            <a:pPr marL="0" indent="0" algn="just">
              <a:lnSpc>
                <a:spcPct val="100000"/>
              </a:lnSpc>
              <a:spcBef>
                <a:spcPts val="0"/>
              </a:spcBef>
              <a:buNone/>
            </a:pPr>
            <a:r>
              <a:rPr lang="de-DE" sz="1600" dirty="0">
                <a:latin typeface="Times New Roman" panose="02020603050405020304" pitchFamily="18" charset="0"/>
                <a:cs typeface="Times New Roman" panose="02020603050405020304" pitchFamily="18" charset="0"/>
              </a:rPr>
              <a:t>Anhand dieser Präsentation sollen die Schritte der Erstellung eines digital-barrierefreien Dokuments veranschaulicht werden. Ausgehend von einem Negativbeispiel und mithilfe einer Checkliste, die im weiteren Verlauf kapitel-</a:t>
            </a:r>
            <a:br>
              <a:rPr lang="de-DE" sz="1600" dirty="0">
                <a:latin typeface="Times New Roman" panose="02020603050405020304" pitchFamily="18" charset="0"/>
                <a:cs typeface="Times New Roman" panose="02020603050405020304" pitchFamily="18" charset="0"/>
              </a:rPr>
            </a:br>
            <a:r>
              <a:rPr lang="de-DE" sz="1600" dirty="0">
                <a:latin typeface="Times New Roman" panose="02020603050405020304" pitchFamily="18" charset="0"/>
                <a:cs typeface="Times New Roman" panose="02020603050405020304" pitchFamily="18" charset="0"/>
              </a:rPr>
              <a:t>weise abgearbeitet wird, wird Schritt für Schritt vorgegangen. Am Schluss steht ein digital barrierefreies Dokument. Es handelt sich bei dieser Präsentation lediglich um ein Bsp. und nicht um ein generell gültiges Verfahren, das bei jedem Vorhaben, ein digital-barrierefreies Dokument zu erstellen, gilt!</a:t>
            </a:r>
          </a:p>
        </p:txBody>
      </p:sp>
      <p:sp>
        <p:nvSpPr>
          <p:cNvPr id="23" name="Textfeld 22">
            <a:extLst>
              <a:ext uri="{FF2B5EF4-FFF2-40B4-BE49-F238E27FC236}">
                <a16:creationId xmlns:a16="http://schemas.microsoft.com/office/drawing/2014/main" id="{1C656BD1-E9EF-4ABA-8960-D4CFF88B0B87}"/>
              </a:ext>
            </a:extLst>
          </p:cNvPr>
          <p:cNvSpPr txBox="1"/>
          <p:nvPr/>
        </p:nvSpPr>
        <p:spPr>
          <a:xfrm>
            <a:off x="354845" y="9102130"/>
            <a:ext cx="7122935" cy="1569660"/>
          </a:xfrm>
          <a:prstGeom prst="rect">
            <a:avLst/>
          </a:prstGeom>
          <a:noFill/>
        </p:spPr>
        <p:txBody>
          <a:bodyPr wrap="square" rtlCol="0">
            <a:spAutoFit/>
          </a:bodyPr>
          <a:lstStyle/>
          <a:p>
            <a:pPr marL="0" indent="0">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Quellen</a:t>
            </a:r>
          </a:p>
          <a:p>
            <a:pPr marL="0" indent="0" algn="just">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AKTION MENSCH (Hrsg.) (2010): „Web 2.0/ barrierefrei. Eine Studie zur Nutzung von Web 2.0 Anwendungen durch Menschen mit Behinderung“. [Download: https://www.aktion-mensch.de/inklusion/barrierefreiheit/studie-digitale-teilhabe]</a:t>
            </a:r>
          </a:p>
          <a:p>
            <a:pPr marL="0" indent="0" algn="just">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Maaß., Chr. &amp; Rink, I. (Hrsg.) (2019): Handbuch Barrierefreie Kommunikation. Frank &amp; </a:t>
            </a:r>
            <a:r>
              <a:rPr lang="de-DE" sz="1600" dirty="0" err="1">
                <a:latin typeface="Times New Roman" panose="02020603050405020304" pitchFamily="18" charset="0"/>
                <a:cs typeface="Times New Roman" panose="02020603050405020304" pitchFamily="18" charset="0"/>
              </a:rPr>
              <a:t>Timme</a:t>
            </a:r>
            <a:r>
              <a:rPr lang="de-DE" sz="1600" dirty="0">
                <a:latin typeface="Times New Roman" panose="02020603050405020304" pitchFamily="18" charset="0"/>
                <a:cs typeface="Times New Roman" panose="02020603050405020304" pitchFamily="18" charset="0"/>
              </a:rPr>
              <a:t> GmbH Verlag für wissenschaftliche Literatur, Berlin.</a:t>
            </a:r>
            <a:endParaRPr lang="de-DE" dirty="0">
              <a:latin typeface="Times New Roman" panose="02020603050405020304" pitchFamily="18" charset="0"/>
              <a:cs typeface="Times New Roman" panose="02020603050405020304" pitchFamily="18" charset="0"/>
            </a:endParaRPr>
          </a:p>
        </p:txBody>
      </p:sp>
      <p:sp>
        <p:nvSpPr>
          <p:cNvPr id="16" name="Titel 1">
            <a:extLst>
              <a:ext uri="{FF2B5EF4-FFF2-40B4-BE49-F238E27FC236}">
                <a16:creationId xmlns:a16="http://schemas.microsoft.com/office/drawing/2014/main" id="{7FD3ED17-AF97-46FC-8DDA-E2BAA0846C48}"/>
              </a:ext>
              <a:ext uri="{C183D7F6-B498-43B3-948B-1728B52AA6E4}">
                <adec:decorative xmlns:adec="http://schemas.microsoft.com/office/drawing/2017/decorative" val="0"/>
              </a:ext>
            </a:extLst>
          </p:cNvPr>
          <p:cNvSpPr txBox="1">
            <a:spLocks/>
          </p:cNvSpPr>
          <p:nvPr/>
        </p:nvSpPr>
        <p:spPr>
          <a:xfrm>
            <a:off x="7832353" y="159892"/>
            <a:ext cx="4658512" cy="1020701"/>
          </a:xfrm>
          <a:prstGeom prst="rect">
            <a:avLst/>
          </a:prstGeom>
        </p:spPr>
        <p:txBody>
          <a:bodyPr vert="horz" lIns="91440" tIns="45720" rIns="91440" bIns="45720" rtlCol="0" anchor="ctr">
            <a:no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4400" b="1" dirty="0">
                <a:latin typeface="+mn-lt"/>
              </a:rPr>
              <a:t>Checkliste</a:t>
            </a:r>
            <a:r>
              <a:rPr lang="de-DE" sz="3600" b="1" dirty="0">
                <a:latin typeface="+mn-lt"/>
              </a:rPr>
              <a:t> </a:t>
            </a:r>
          </a:p>
          <a:p>
            <a:r>
              <a:rPr lang="de-DE" sz="3600" b="1" dirty="0">
                <a:latin typeface="+mn-lt"/>
              </a:rPr>
              <a:t>digitale Barrierefreiheit</a:t>
            </a:r>
          </a:p>
        </p:txBody>
      </p:sp>
      <p:sp>
        <p:nvSpPr>
          <p:cNvPr id="22" name="Untertitel 2">
            <a:extLst>
              <a:ext uri="{FF2B5EF4-FFF2-40B4-BE49-F238E27FC236}">
                <a16:creationId xmlns:a16="http://schemas.microsoft.com/office/drawing/2014/main" id="{0EFEFA4D-17EF-4910-BD59-CB032FEC251C}"/>
              </a:ext>
              <a:ext uri="{C183D7F6-B498-43B3-948B-1728B52AA6E4}">
                <adec:decorative xmlns:adec="http://schemas.microsoft.com/office/drawing/2017/decorative" val="0"/>
              </a:ext>
            </a:extLst>
          </p:cNvPr>
          <p:cNvSpPr txBox="1">
            <a:spLocks/>
          </p:cNvSpPr>
          <p:nvPr/>
        </p:nvSpPr>
        <p:spPr>
          <a:xfrm>
            <a:off x="7898144" y="1247461"/>
            <a:ext cx="5054599" cy="1020702"/>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70000"/>
              </a:lnSpc>
              <a:spcBef>
                <a:spcPts val="0"/>
              </a:spcBef>
              <a:buNone/>
              <a:tabLst>
                <a:tab pos="457200" algn="l"/>
              </a:tabLst>
            </a:pPr>
            <a:r>
              <a:rPr lang="de-DE"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C0000"/>
                </a:solidFill>
                <a:latin typeface="Calibri" panose="020F0502020204030204" pitchFamily="34" charset="0"/>
                <a:ea typeface="Calibri" panose="020F0502020204030204" pitchFamily="34" charset="0"/>
                <a:cs typeface="Times New Roman" panose="02020603050405020304" pitchFamily="18" charset="0"/>
              </a:rPr>
              <a:t>1. Barrierefreie Struktur</a:t>
            </a:r>
          </a:p>
        </p:txBody>
      </p:sp>
      <p:sp>
        <p:nvSpPr>
          <p:cNvPr id="13" name="Untertitel 2">
            <a:extLst>
              <a:ext uri="{FF2B5EF4-FFF2-40B4-BE49-F238E27FC236}">
                <a16:creationId xmlns:a16="http://schemas.microsoft.com/office/drawing/2014/main" id="{CA93E232-62F5-4E97-95A2-D80F9B1CFED8}"/>
              </a:ext>
              <a:ext uri="{C183D7F6-B498-43B3-948B-1728B52AA6E4}">
                <adec:decorative xmlns:adec="http://schemas.microsoft.com/office/drawing/2017/decorative" val="0"/>
              </a:ext>
            </a:extLst>
          </p:cNvPr>
          <p:cNvSpPr txBox="1">
            <a:spLocks/>
          </p:cNvSpPr>
          <p:nvPr/>
        </p:nvSpPr>
        <p:spPr>
          <a:xfrm>
            <a:off x="8422903" y="1929304"/>
            <a:ext cx="6068741" cy="3543093"/>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a:lnSpc>
                <a:spcPct val="15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Eindeutiger Titel und klare Benennung der Seite</a:t>
            </a:r>
          </a:p>
          <a:p>
            <a:pPr>
              <a:lnSpc>
                <a:spcPct val="15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Text in kleine Einheiten unterteilen</a:t>
            </a:r>
          </a:p>
          <a:p>
            <a:pPr>
              <a:lnSpc>
                <a:spcPct val="15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Passende Überschriften für Textabschnitte </a:t>
            </a:r>
          </a:p>
        </p:txBody>
      </p:sp>
      <p:sp>
        <p:nvSpPr>
          <p:cNvPr id="14" name="Untertitel 2">
            <a:extLst>
              <a:ext uri="{FF2B5EF4-FFF2-40B4-BE49-F238E27FC236}">
                <a16:creationId xmlns:a16="http://schemas.microsoft.com/office/drawing/2014/main" id="{8C1BECB1-BC69-4477-8062-10A00C969C90}"/>
              </a:ext>
              <a:ext uri="{C183D7F6-B498-43B3-948B-1728B52AA6E4}">
                <adec:decorative xmlns:adec="http://schemas.microsoft.com/office/drawing/2017/decorative" val="0"/>
              </a:ext>
            </a:extLst>
          </p:cNvPr>
          <p:cNvSpPr txBox="1">
            <a:spLocks/>
          </p:cNvSpPr>
          <p:nvPr/>
        </p:nvSpPr>
        <p:spPr>
          <a:xfrm>
            <a:off x="8438209" y="5119819"/>
            <a:ext cx="6326337" cy="2766624"/>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342900" indent="-342900">
              <a:lnSpc>
                <a:spcPct val="16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Strukturgebende Formatierungen und/ oder Elemente</a:t>
            </a:r>
          </a:p>
          <a:p>
            <a:pPr marL="342900" indent="-342900">
              <a:lnSpc>
                <a:spcPct val="16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Selbsterklärende Linktexte mit Hinweis bei abweichendem Dateiformat</a:t>
            </a:r>
          </a:p>
        </p:txBody>
      </p:sp>
      <p:sp>
        <p:nvSpPr>
          <p:cNvPr id="29" name="Textfeld 28">
            <a:extLst>
              <a:ext uri="{FF2B5EF4-FFF2-40B4-BE49-F238E27FC236}">
                <a16:creationId xmlns:a16="http://schemas.microsoft.com/office/drawing/2014/main" id="{D9F1DD3B-0F70-4E95-BB28-1C95DF9714CF}"/>
              </a:ext>
            </a:extLst>
          </p:cNvPr>
          <p:cNvSpPr txBox="1"/>
          <p:nvPr/>
        </p:nvSpPr>
        <p:spPr>
          <a:xfrm>
            <a:off x="7899396" y="8147854"/>
            <a:ext cx="7071299" cy="2232021"/>
          </a:xfrm>
          <a:prstGeom prst="rect">
            <a:avLst/>
          </a:prstGeom>
          <a:noFill/>
        </p:spPr>
        <p:txBody>
          <a:bodyPr wrap="square" rtlCol="0">
            <a:spAutoFit/>
          </a:bodyPr>
          <a:lstStyle/>
          <a:p>
            <a:pPr>
              <a:lnSpc>
                <a:spcPct val="150000"/>
              </a:lnSpc>
              <a:tabLst>
                <a:tab pos="457200" algn="l"/>
              </a:tabLst>
            </a:pPr>
            <a:r>
              <a:rPr lang="de-DE" sz="32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15811"/>
                </a:solidFill>
                <a:latin typeface="Calibri" panose="020F0502020204030204" pitchFamily="34" charset="0"/>
                <a:ea typeface="Calibri" panose="020F0502020204030204" pitchFamily="34" charset="0"/>
                <a:cs typeface="Times New Roman" panose="02020603050405020304" pitchFamily="18" charset="0"/>
              </a:rPr>
              <a:t>2. Barrierefreies Layout</a:t>
            </a:r>
          </a:p>
          <a:p>
            <a:pPr>
              <a:lnSpc>
                <a:spcPct val="150000"/>
              </a:lnSpc>
              <a:tabLst>
                <a:tab pos="457200" algn="l"/>
              </a:tabLst>
            </a:pPr>
            <a:r>
              <a:rPr lang="de-DE" sz="3200" b="1" dirty="0">
                <a:solidFill>
                  <a:srgbClr val="00863D"/>
                </a:solidFill>
                <a:latin typeface="Calibri" panose="020F0502020204030204" pitchFamily="34" charset="0"/>
                <a:ea typeface="Calibri" panose="020F0502020204030204" pitchFamily="34" charset="0"/>
                <a:cs typeface="Times New Roman" panose="02020603050405020304" pitchFamily="18" charset="0"/>
              </a:rPr>
              <a:t>	3. Barrierefreie Sprache </a:t>
            </a:r>
          </a:p>
          <a:p>
            <a:pPr>
              <a:lnSpc>
                <a:spcPct val="150000"/>
              </a:lnSpc>
              <a:tabLst>
                <a:tab pos="457200" algn="l"/>
              </a:tabLst>
            </a:pPr>
            <a:r>
              <a:rPr lang="de-DE" sz="32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2F5597"/>
                </a:solidFill>
                <a:latin typeface="Calibri" panose="020F0502020204030204" pitchFamily="34" charset="0"/>
                <a:ea typeface="Calibri" panose="020F0502020204030204" pitchFamily="34" charset="0"/>
                <a:cs typeface="Times New Roman" panose="02020603050405020304" pitchFamily="18" charset="0"/>
              </a:rPr>
              <a:t>4. Barrierefrei für Screenreader</a:t>
            </a:r>
          </a:p>
        </p:txBody>
      </p:sp>
      <p:pic>
        <p:nvPicPr>
          <p:cNvPr id="27" name="Grafik 26">
            <a:extLst>
              <a:ext uri="{FF2B5EF4-FFF2-40B4-BE49-F238E27FC236}">
                <a16:creationId xmlns:a16="http://schemas.microsoft.com/office/drawing/2014/main" id="{7842A95C-BFDB-427D-8230-43B6D6FD2C5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32353" y="1535912"/>
            <a:ext cx="540000" cy="540000"/>
          </a:xfrm>
          <a:prstGeom prst="rect">
            <a:avLst/>
          </a:prstGeom>
        </p:spPr>
      </p:pic>
      <p:pic>
        <p:nvPicPr>
          <p:cNvPr id="28" name="Grafik 27">
            <a:extLst>
              <a:ext uri="{FF2B5EF4-FFF2-40B4-BE49-F238E27FC236}">
                <a16:creationId xmlns:a16="http://schemas.microsoft.com/office/drawing/2014/main" id="{27BBB354-A7B8-4CBE-9706-52BC11AE5329}"/>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35518" y="8375578"/>
            <a:ext cx="468000" cy="468000"/>
          </a:xfrm>
          <a:prstGeom prst="rect">
            <a:avLst/>
          </a:prstGeom>
        </p:spPr>
      </p:pic>
      <p:pic>
        <p:nvPicPr>
          <p:cNvPr id="30" name="Grafik 29">
            <a:extLst>
              <a:ext uri="{FF2B5EF4-FFF2-40B4-BE49-F238E27FC236}">
                <a16:creationId xmlns:a16="http://schemas.microsoft.com/office/drawing/2014/main" id="{74425A1A-DAED-4187-9EA8-82481FF312F5}"/>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08222" y="9059145"/>
            <a:ext cx="540000" cy="540000"/>
          </a:xfrm>
          <a:prstGeom prst="rect">
            <a:avLst/>
          </a:prstGeom>
        </p:spPr>
      </p:pic>
      <p:pic>
        <p:nvPicPr>
          <p:cNvPr id="31" name="Grafik 30">
            <a:extLst>
              <a:ext uri="{FF2B5EF4-FFF2-40B4-BE49-F238E27FC236}">
                <a16:creationId xmlns:a16="http://schemas.microsoft.com/office/drawing/2014/main" id="{BF61043C-B7F9-42E3-9670-1F21833EE32E}"/>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808222" y="9808723"/>
            <a:ext cx="540000" cy="540000"/>
          </a:xfrm>
          <a:prstGeom prst="rect">
            <a:avLst/>
          </a:prstGeom>
        </p:spPr>
      </p:pic>
      <p:cxnSp>
        <p:nvCxnSpPr>
          <p:cNvPr id="6" name="Gerader Verbinder 5">
            <a:extLst>
              <a:ext uri="{FF2B5EF4-FFF2-40B4-BE49-F238E27FC236}">
                <a16:creationId xmlns:a16="http://schemas.microsoft.com/office/drawing/2014/main" id="{2DC8816B-4017-43F1-B375-F2F94D8A588B}"/>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12" descr="Erläuterung Folie 12: Das Dokument mit passenden Unterüberschriften">
            <a:hlinkClick r:id="" action="ppaction://media"/>
            <a:extLst>
              <a:ext uri="{FF2B5EF4-FFF2-40B4-BE49-F238E27FC236}">
                <a16:creationId xmlns:a16="http://schemas.microsoft.com/office/drawing/2014/main" id="{ADA55A06-5AE9-47D4-82BB-A59E54BAB4D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483332" y="10119311"/>
            <a:ext cx="487363" cy="487363"/>
          </a:xfrm>
          <a:prstGeom prst="rect">
            <a:avLst/>
          </a:prstGeom>
        </p:spPr>
      </p:pic>
    </p:spTree>
    <p:extLst>
      <p:ext uri="{BB962C8B-B14F-4D97-AF65-F5344CB8AC3E}">
        <p14:creationId xmlns:p14="http://schemas.microsoft.com/office/powerpoint/2010/main" val="37079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6D7ABAD-8B66-4ED8-BC67-544109797AAF}"/>
              </a:ext>
            </a:extLst>
          </p:cNvPr>
          <p:cNvSpPr>
            <a:spLocks noGrp="1"/>
          </p:cNvSpPr>
          <p:nvPr>
            <p:ph type="title"/>
          </p:nvPr>
        </p:nvSpPr>
        <p:spPr>
          <a:xfrm>
            <a:off x="1039455" y="-2221876"/>
            <a:ext cx="13040439" cy="2066590"/>
          </a:xfrm>
        </p:spPr>
        <p:txBody>
          <a:bodyPr/>
          <a:lstStyle/>
          <a:p>
            <a:r>
              <a:rPr lang="de-DE" dirty="0"/>
              <a:t>Strukturgebende Formatierungen und/oder Elemente</a:t>
            </a:r>
          </a:p>
        </p:txBody>
      </p:sp>
      <p:pic>
        <p:nvPicPr>
          <p:cNvPr id="35" name="Grafik 34">
            <a:extLst>
              <a:ext uri="{FF2B5EF4-FFF2-40B4-BE49-F238E27FC236}">
                <a16:creationId xmlns:a16="http://schemas.microsoft.com/office/drawing/2014/main" id="{1A5EE8A8-BCA4-48DF-B778-EF3EC120897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490865" y="125175"/>
            <a:ext cx="2503420" cy="856433"/>
          </a:xfrm>
          <a:prstGeom prst="rect">
            <a:avLst/>
          </a:prstGeom>
        </p:spPr>
      </p:pic>
      <p:sp>
        <p:nvSpPr>
          <p:cNvPr id="27" name="Titel 1" descr="&#10;">
            <a:extLst>
              <a:ext uri="{FF2B5EF4-FFF2-40B4-BE49-F238E27FC236}">
                <a16:creationId xmlns:a16="http://schemas.microsoft.com/office/drawing/2014/main" id="{BF7F47F7-8EA1-4032-A039-862C4B2D92D1}"/>
              </a:ext>
            </a:extLst>
          </p:cNvPr>
          <p:cNvSpPr txBox="1">
            <a:spLocks/>
          </p:cNvSpPr>
          <p:nvPr/>
        </p:nvSpPr>
        <p:spPr>
          <a:xfrm>
            <a:off x="354846" y="134858"/>
            <a:ext cx="7122927" cy="360000"/>
          </a:xfrm>
          <a:prstGeom prst="rect">
            <a:avLst/>
          </a:prstGeom>
          <a:solidFill>
            <a:schemeClr val="accent1">
              <a:lumMod val="60000"/>
              <a:lumOff val="40000"/>
            </a:schemeClr>
          </a:solidFill>
          <a:ln>
            <a:solidFill>
              <a:srgbClr val="8FAADC"/>
            </a:solidFill>
          </a:ln>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1600" b="1" dirty="0">
                <a:solidFill>
                  <a:schemeClr val="bg1"/>
                </a:solidFill>
                <a:latin typeface="Times New Roman" panose="02020603050405020304" pitchFamily="18" charset="0"/>
                <a:cs typeface="Times New Roman" panose="02020603050405020304" pitchFamily="18" charset="0"/>
              </a:rPr>
              <a:t>Erstellung eines digital-barrierefreien Dokuments</a:t>
            </a:r>
          </a:p>
        </p:txBody>
      </p:sp>
      <p:sp>
        <p:nvSpPr>
          <p:cNvPr id="24" name="Inhaltsplatzhalter 2">
            <a:extLst>
              <a:ext uri="{FF2B5EF4-FFF2-40B4-BE49-F238E27FC236}">
                <a16:creationId xmlns:a16="http://schemas.microsoft.com/office/drawing/2014/main" id="{906145EA-56FB-4ACF-A600-08586B605134}"/>
              </a:ext>
            </a:extLst>
          </p:cNvPr>
          <p:cNvSpPr txBox="1">
            <a:spLocks/>
          </p:cNvSpPr>
          <p:nvPr/>
        </p:nvSpPr>
        <p:spPr>
          <a:xfrm>
            <a:off x="354838" y="740524"/>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        Relevanz von digitaler Barrierefreiheit</a:t>
            </a:r>
          </a:p>
        </p:txBody>
      </p:sp>
      <p:sp>
        <p:nvSpPr>
          <p:cNvPr id="3" name="Inhaltsplatzhalter 2">
            <a:extLst>
              <a:ext uri="{FF2B5EF4-FFF2-40B4-BE49-F238E27FC236}">
                <a16:creationId xmlns:a16="http://schemas.microsoft.com/office/drawing/2014/main" id="{B55226B6-1B46-43F4-B4D2-4B667273BD5A}"/>
              </a:ext>
            </a:extLst>
          </p:cNvPr>
          <p:cNvSpPr>
            <a:spLocks noGrp="1"/>
          </p:cNvSpPr>
          <p:nvPr>
            <p:ph idx="1"/>
          </p:nvPr>
        </p:nvSpPr>
        <p:spPr>
          <a:xfrm>
            <a:off x="354847" y="1064524"/>
            <a:ext cx="7122942" cy="1105470"/>
          </a:xfrm>
          <a:solidFill>
            <a:schemeClr val="bg1">
              <a:lumMod val="95000"/>
            </a:schemeClr>
          </a:solidFill>
        </p:spPr>
        <p:txBody>
          <a:bodyPr>
            <a:noAutofit/>
          </a:bodyPr>
          <a:lstStyle/>
          <a:p>
            <a:pPr marL="0" indent="0" algn="just">
              <a:lnSpc>
                <a:spcPct val="100000"/>
              </a:lnSpc>
              <a:spcBef>
                <a:spcPts val="0"/>
              </a:spcBef>
              <a:buNone/>
            </a:pPr>
            <a:r>
              <a:rPr lang="de-DE" sz="1600" dirty="0">
                <a:latin typeface="Times New Roman" panose="02020603050405020304" pitchFamily="18" charset="0"/>
                <a:cs typeface="Times New Roman" panose="02020603050405020304" pitchFamily="18" charset="0"/>
              </a:rPr>
              <a:t>30% aller Menschen, die das Internet nutzen, sind auf digitale Barriere-</a:t>
            </a:r>
            <a:br>
              <a:rPr lang="de-DE" sz="1600" dirty="0">
                <a:latin typeface="Times New Roman" panose="02020603050405020304" pitchFamily="18" charset="0"/>
                <a:cs typeface="Times New Roman" panose="02020603050405020304" pitchFamily="18" charset="0"/>
              </a:rPr>
            </a:br>
            <a:r>
              <a:rPr lang="de-DE" sz="1600" dirty="0" err="1">
                <a:latin typeface="Times New Roman" panose="02020603050405020304" pitchFamily="18" charset="0"/>
                <a:cs typeface="Times New Roman" panose="02020603050405020304" pitchFamily="18" charset="0"/>
              </a:rPr>
              <a:t>freiheit</a:t>
            </a:r>
            <a:r>
              <a:rPr lang="de-DE" sz="1600" dirty="0">
                <a:latin typeface="Times New Roman" panose="02020603050405020304" pitchFamily="18" charset="0"/>
                <a:cs typeface="Times New Roman" panose="02020603050405020304" pitchFamily="18" charset="0"/>
              </a:rPr>
              <a:t> angewiesen. Nach einer Untersuchung der Aktion Mensch halten 77% der Bundesbürger digitale Barrierefreiheit für wichtig oder sehr wichtig. Im </a:t>
            </a:r>
            <a:r>
              <a:rPr lang="de-DE" sz="1600" dirty="0" err="1">
                <a:latin typeface="Times New Roman" panose="02020603050405020304" pitchFamily="18" charset="0"/>
                <a:cs typeface="Times New Roman" panose="02020603050405020304" pitchFamily="18" charset="0"/>
              </a:rPr>
              <a:t>öffent-lichen</a:t>
            </a:r>
            <a:r>
              <a:rPr lang="de-DE" sz="1600" dirty="0">
                <a:latin typeface="Times New Roman" panose="02020603050405020304" pitchFamily="18" charset="0"/>
                <a:cs typeface="Times New Roman" panose="02020603050405020304" pitchFamily="18" charset="0"/>
              </a:rPr>
              <a:t> Sektor ist diese bereits verpflichtend. </a:t>
            </a:r>
          </a:p>
        </p:txBody>
      </p:sp>
      <p:sp>
        <p:nvSpPr>
          <p:cNvPr id="25" name="Inhaltsplatzhalter 2">
            <a:extLst>
              <a:ext uri="{FF2B5EF4-FFF2-40B4-BE49-F238E27FC236}">
                <a16:creationId xmlns:a16="http://schemas.microsoft.com/office/drawing/2014/main" id="{220E6B9E-D819-4B08-B66E-9B8D097C1699}"/>
              </a:ext>
            </a:extLst>
          </p:cNvPr>
          <p:cNvSpPr txBox="1">
            <a:spLocks/>
          </p:cNvSpPr>
          <p:nvPr/>
        </p:nvSpPr>
        <p:spPr>
          <a:xfrm>
            <a:off x="354838" y="2278613"/>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        Inhalt dieser Präsentation</a:t>
            </a:r>
          </a:p>
        </p:txBody>
      </p:sp>
      <p:sp>
        <p:nvSpPr>
          <p:cNvPr id="23" name="Inhaltsplatzhalter 2">
            <a:extLst>
              <a:ext uri="{FF2B5EF4-FFF2-40B4-BE49-F238E27FC236}">
                <a16:creationId xmlns:a16="http://schemas.microsoft.com/office/drawing/2014/main" id="{FFCFC01C-D7F3-49A1-B96E-414C088401B9}"/>
              </a:ext>
            </a:extLst>
          </p:cNvPr>
          <p:cNvSpPr txBox="1">
            <a:spLocks/>
          </p:cNvSpPr>
          <p:nvPr/>
        </p:nvSpPr>
        <p:spPr>
          <a:xfrm>
            <a:off x="354831" y="2602613"/>
            <a:ext cx="7122942" cy="1836000"/>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Anhand dieser Präsentation sollen die Schritte der Erstellung eines digital-barrierefreien Dokuments veranschaulicht werden. Ausgehend von einem Negativbeispiel und mithilfe einer Checkliste, die im weiteren Verlauf kapitel-</a:t>
            </a:r>
            <a:br>
              <a:rPr lang="de-DE" sz="1600" dirty="0">
                <a:latin typeface="Times New Roman" panose="02020603050405020304" pitchFamily="18" charset="0"/>
                <a:cs typeface="Times New Roman" panose="02020603050405020304" pitchFamily="18" charset="0"/>
              </a:rPr>
            </a:br>
            <a:r>
              <a:rPr lang="de-DE" sz="1600" dirty="0">
                <a:latin typeface="Times New Roman" panose="02020603050405020304" pitchFamily="18" charset="0"/>
                <a:cs typeface="Times New Roman" panose="02020603050405020304" pitchFamily="18" charset="0"/>
              </a:rPr>
              <a:t>weise abgearbeitet wird, wird Schritt für Schritt vorgegangen. Am Schluss steht ein digital barrierefreies Dokument. Es handelt sich bei dieser Präsentation lediglich um ein Bsp. und nicht um ein generell gültiges Verfahren, das bei jedem Vorhaben, ein digital-barrierefreies Dokument zu erstellen, gilt!</a:t>
            </a:r>
          </a:p>
        </p:txBody>
      </p:sp>
      <p:sp>
        <p:nvSpPr>
          <p:cNvPr id="26" name="Inhaltsplatzhalter 2">
            <a:extLst>
              <a:ext uri="{FF2B5EF4-FFF2-40B4-BE49-F238E27FC236}">
                <a16:creationId xmlns:a16="http://schemas.microsoft.com/office/drawing/2014/main" id="{FDBFAE3D-214B-4751-BF9E-C2E2F7DB1464}"/>
              </a:ext>
            </a:extLst>
          </p:cNvPr>
          <p:cNvSpPr txBox="1">
            <a:spLocks/>
          </p:cNvSpPr>
          <p:nvPr/>
        </p:nvSpPr>
        <p:spPr>
          <a:xfrm>
            <a:off x="354838" y="4557880"/>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        Quellen</a:t>
            </a:r>
          </a:p>
        </p:txBody>
      </p:sp>
      <p:sp>
        <p:nvSpPr>
          <p:cNvPr id="22" name="Textfeld 21">
            <a:extLst>
              <a:ext uri="{FF2B5EF4-FFF2-40B4-BE49-F238E27FC236}">
                <a16:creationId xmlns:a16="http://schemas.microsoft.com/office/drawing/2014/main" id="{4EA0F48D-ED23-47DC-A5FF-22C30CF750A8}"/>
              </a:ext>
            </a:extLst>
          </p:cNvPr>
          <p:cNvSpPr txBox="1"/>
          <p:nvPr/>
        </p:nvSpPr>
        <p:spPr>
          <a:xfrm>
            <a:off x="354838" y="4881880"/>
            <a:ext cx="7122935" cy="1323439"/>
          </a:xfrm>
          <a:prstGeom prst="rect">
            <a:avLst/>
          </a:prstGeom>
          <a:solidFill>
            <a:schemeClr val="bg1">
              <a:lumMod val="95000"/>
            </a:schemeClr>
          </a:solidFill>
        </p:spPr>
        <p:txBody>
          <a:bodyPr wrap="square" rtlCol="0">
            <a:spAutoFit/>
          </a:bodyPr>
          <a:lstStyle/>
          <a:p>
            <a:pPr marL="0" indent="0" algn="just">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AKTION MENSCH (Hrsg.) (2010): „Web 2.0/ barrierefrei. Eine Studie zur Nutzung von Web 2.0 Anwendungen durch Menschen mit Behinderung“. [Download: https://www.aktion-mensch.de/inklusion/barrierefreiheit/studie-digitale-teilhabe]</a:t>
            </a:r>
          </a:p>
          <a:p>
            <a:pPr marL="0" indent="0" algn="just">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Maaß., Chr. &amp; Rink, I. (Hrsg.) (2019): Handbuch Barrierefreie Kommunikation. Frank &amp; </a:t>
            </a:r>
            <a:r>
              <a:rPr lang="de-DE" sz="1600" dirty="0" err="1">
                <a:latin typeface="Times New Roman" panose="02020603050405020304" pitchFamily="18" charset="0"/>
                <a:cs typeface="Times New Roman" panose="02020603050405020304" pitchFamily="18" charset="0"/>
              </a:rPr>
              <a:t>Timme</a:t>
            </a:r>
            <a:r>
              <a:rPr lang="de-DE" sz="1600" dirty="0">
                <a:latin typeface="Times New Roman" panose="02020603050405020304" pitchFamily="18" charset="0"/>
                <a:cs typeface="Times New Roman" panose="02020603050405020304" pitchFamily="18" charset="0"/>
              </a:rPr>
              <a:t> GmbH Verlag für wissenschaftliche Literatur, Berlin.</a:t>
            </a:r>
            <a:endParaRPr lang="de-DE" dirty="0">
              <a:latin typeface="Times New Roman" panose="02020603050405020304" pitchFamily="18" charset="0"/>
              <a:cs typeface="Times New Roman" panose="02020603050405020304" pitchFamily="18" charset="0"/>
            </a:endParaRPr>
          </a:p>
        </p:txBody>
      </p:sp>
      <p:sp>
        <p:nvSpPr>
          <p:cNvPr id="32" name="Titel 1">
            <a:extLst>
              <a:ext uri="{FF2B5EF4-FFF2-40B4-BE49-F238E27FC236}">
                <a16:creationId xmlns:a16="http://schemas.microsoft.com/office/drawing/2014/main" id="{0B00B941-F014-4601-B437-7835DCABDD49}"/>
              </a:ext>
              <a:ext uri="{C183D7F6-B498-43B3-948B-1728B52AA6E4}">
                <adec:decorative xmlns:adec="http://schemas.microsoft.com/office/drawing/2017/decorative" val="0"/>
              </a:ext>
            </a:extLst>
          </p:cNvPr>
          <p:cNvSpPr txBox="1">
            <a:spLocks/>
          </p:cNvSpPr>
          <p:nvPr/>
        </p:nvSpPr>
        <p:spPr>
          <a:xfrm>
            <a:off x="7832353" y="159892"/>
            <a:ext cx="4658512" cy="1020701"/>
          </a:xfrm>
          <a:prstGeom prst="rect">
            <a:avLst/>
          </a:prstGeom>
        </p:spPr>
        <p:txBody>
          <a:bodyPr vert="horz" lIns="91440" tIns="45720" rIns="91440" bIns="45720" rtlCol="0" anchor="ctr">
            <a:no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4400" b="1" dirty="0">
                <a:latin typeface="+mn-lt"/>
              </a:rPr>
              <a:t>Checkliste</a:t>
            </a:r>
            <a:r>
              <a:rPr lang="de-DE" sz="3600" b="1" dirty="0">
                <a:latin typeface="+mn-lt"/>
              </a:rPr>
              <a:t> </a:t>
            </a:r>
          </a:p>
          <a:p>
            <a:r>
              <a:rPr lang="de-DE" sz="3600" b="1" dirty="0">
                <a:latin typeface="+mn-lt"/>
              </a:rPr>
              <a:t>digitale Barrierefreiheit</a:t>
            </a:r>
          </a:p>
        </p:txBody>
      </p:sp>
      <p:sp>
        <p:nvSpPr>
          <p:cNvPr id="33" name="Untertitel 2">
            <a:extLst>
              <a:ext uri="{FF2B5EF4-FFF2-40B4-BE49-F238E27FC236}">
                <a16:creationId xmlns:a16="http://schemas.microsoft.com/office/drawing/2014/main" id="{825B24D0-17FA-48E5-919F-44C05E6D3C96}"/>
              </a:ext>
              <a:ext uri="{C183D7F6-B498-43B3-948B-1728B52AA6E4}">
                <adec:decorative xmlns:adec="http://schemas.microsoft.com/office/drawing/2017/decorative" val="0"/>
              </a:ext>
            </a:extLst>
          </p:cNvPr>
          <p:cNvSpPr txBox="1">
            <a:spLocks/>
          </p:cNvSpPr>
          <p:nvPr/>
        </p:nvSpPr>
        <p:spPr>
          <a:xfrm>
            <a:off x="7898144" y="1247461"/>
            <a:ext cx="5054599" cy="1020702"/>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70000"/>
              </a:lnSpc>
              <a:spcBef>
                <a:spcPts val="0"/>
              </a:spcBef>
              <a:buNone/>
              <a:tabLst>
                <a:tab pos="457200" algn="l"/>
              </a:tabLst>
            </a:pPr>
            <a:r>
              <a:rPr lang="de-DE"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C0000"/>
                </a:solidFill>
                <a:latin typeface="Calibri" panose="020F0502020204030204" pitchFamily="34" charset="0"/>
                <a:ea typeface="Calibri" panose="020F0502020204030204" pitchFamily="34" charset="0"/>
                <a:cs typeface="Times New Roman" panose="02020603050405020304" pitchFamily="18" charset="0"/>
              </a:rPr>
              <a:t>1. Barrierefreie Struktur</a:t>
            </a:r>
          </a:p>
        </p:txBody>
      </p:sp>
      <p:sp>
        <p:nvSpPr>
          <p:cNvPr id="13" name="Untertitel 2">
            <a:extLst>
              <a:ext uri="{FF2B5EF4-FFF2-40B4-BE49-F238E27FC236}">
                <a16:creationId xmlns:a16="http://schemas.microsoft.com/office/drawing/2014/main" id="{CA93E232-62F5-4E97-95A2-D80F9B1CFED8}"/>
              </a:ext>
              <a:ext uri="{C183D7F6-B498-43B3-948B-1728B52AA6E4}">
                <adec:decorative xmlns:adec="http://schemas.microsoft.com/office/drawing/2017/decorative" val="0"/>
              </a:ext>
            </a:extLst>
          </p:cNvPr>
          <p:cNvSpPr txBox="1">
            <a:spLocks/>
          </p:cNvSpPr>
          <p:nvPr/>
        </p:nvSpPr>
        <p:spPr>
          <a:xfrm>
            <a:off x="8438144" y="1976399"/>
            <a:ext cx="6326351" cy="4687205"/>
          </a:xfrm>
          <a:prstGeom prst="rect">
            <a:avLst/>
          </a:prstGeom>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a:lnSpc>
                <a:spcPct val="15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Eindeutiger Titel und klare Benennung der Seite</a:t>
            </a:r>
          </a:p>
          <a:p>
            <a:pPr>
              <a:lnSpc>
                <a:spcPct val="15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Text in kleine Einheiten unterteilen</a:t>
            </a:r>
          </a:p>
          <a:p>
            <a:pPr>
              <a:lnSpc>
                <a:spcPct val="15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Passende Überschriften für Textabschnitte</a:t>
            </a:r>
          </a:p>
          <a:p>
            <a:pPr>
              <a:lnSpc>
                <a:spcPct val="15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Strukturgebende Formatierungen und/ oder Elemente</a:t>
            </a:r>
          </a:p>
        </p:txBody>
      </p:sp>
      <p:sp>
        <p:nvSpPr>
          <p:cNvPr id="14" name="Untertitel 2">
            <a:extLst>
              <a:ext uri="{FF2B5EF4-FFF2-40B4-BE49-F238E27FC236}">
                <a16:creationId xmlns:a16="http://schemas.microsoft.com/office/drawing/2014/main" id="{8C1BECB1-BC69-4477-8062-10A00C969C90}"/>
              </a:ext>
              <a:ext uri="{C183D7F6-B498-43B3-948B-1728B52AA6E4}">
                <adec:decorative xmlns:adec="http://schemas.microsoft.com/office/drawing/2017/decorative" val="0"/>
              </a:ext>
            </a:extLst>
          </p:cNvPr>
          <p:cNvSpPr txBox="1">
            <a:spLocks/>
          </p:cNvSpPr>
          <p:nvPr/>
        </p:nvSpPr>
        <p:spPr>
          <a:xfrm>
            <a:off x="8430585" y="6478137"/>
            <a:ext cx="6399700" cy="1424235"/>
          </a:xfrm>
          <a:prstGeom prst="rect">
            <a:avLst/>
          </a:prstGeom>
        </p:spPr>
        <p:txBody>
          <a:bodyPr vert="horz" lIns="91440" tIns="45720" rIns="91440" bIns="45720" rtlCol="0">
            <a:normAutofit lnSpcReduction="10000"/>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Selbsterklärende Linktexte mit Hinweis bei abweichendem Dateiformat </a:t>
            </a:r>
            <a:endParaRPr lang="de-DE"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6" name="Textfeld 35">
            <a:extLst>
              <a:ext uri="{FF2B5EF4-FFF2-40B4-BE49-F238E27FC236}">
                <a16:creationId xmlns:a16="http://schemas.microsoft.com/office/drawing/2014/main" id="{5B6E692B-2A64-487D-8207-343A9EA8E02B}"/>
              </a:ext>
            </a:extLst>
          </p:cNvPr>
          <p:cNvSpPr txBox="1"/>
          <p:nvPr/>
        </p:nvSpPr>
        <p:spPr>
          <a:xfrm>
            <a:off x="7899396" y="8147854"/>
            <a:ext cx="7071299" cy="2232021"/>
          </a:xfrm>
          <a:prstGeom prst="rect">
            <a:avLst/>
          </a:prstGeom>
          <a:noFill/>
        </p:spPr>
        <p:txBody>
          <a:bodyPr wrap="square" rtlCol="0">
            <a:spAutoFit/>
          </a:bodyPr>
          <a:lstStyle/>
          <a:p>
            <a:pPr>
              <a:lnSpc>
                <a:spcPct val="150000"/>
              </a:lnSpc>
              <a:tabLst>
                <a:tab pos="457200" algn="l"/>
              </a:tabLst>
            </a:pPr>
            <a:r>
              <a:rPr lang="de-DE" sz="32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15811"/>
                </a:solidFill>
                <a:latin typeface="Calibri" panose="020F0502020204030204" pitchFamily="34" charset="0"/>
                <a:ea typeface="Calibri" panose="020F0502020204030204" pitchFamily="34" charset="0"/>
                <a:cs typeface="Times New Roman" panose="02020603050405020304" pitchFamily="18" charset="0"/>
              </a:rPr>
              <a:t>2. Barrierefreies Layout</a:t>
            </a:r>
          </a:p>
          <a:p>
            <a:pPr>
              <a:lnSpc>
                <a:spcPct val="150000"/>
              </a:lnSpc>
              <a:tabLst>
                <a:tab pos="457200" algn="l"/>
              </a:tabLst>
            </a:pPr>
            <a:r>
              <a:rPr lang="de-DE" sz="3200" b="1" dirty="0">
                <a:solidFill>
                  <a:srgbClr val="00863D"/>
                </a:solidFill>
                <a:latin typeface="Calibri" panose="020F0502020204030204" pitchFamily="34" charset="0"/>
                <a:ea typeface="Calibri" panose="020F0502020204030204" pitchFamily="34" charset="0"/>
                <a:cs typeface="Times New Roman" panose="02020603050405020304" pitchFamily="18" charset="0"/>
              </a:rPr>
              <a:t>	3. Barrierefreie Sprache </a:t>
            </a:r>
          </a:p>
          <a:p>
            <a:pPr>
              <a:lnSpc>
                <a:spcPct val="150000"/>
              </a:lnSpc>
              <a:tabLst>
                <a:tab pos="457200" algn="l"/>
              </a:tabLst>
            </a:pPr>
            <a:r>
              <a:rPr lang="de-DE" sz="32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2F5597"/>
                </a:solidFill>
                <a:latin typeface="Calibri" panose="020F0502020204030204" pitchFamily="34" charset="0"/>
                <a:ea typeface="Calibri" panose="020F0502020204030204" pitchFamily="34" charset="0"/>
                <a:cs typeface="Times New Roman" panose="02020603050405020304" pitchFamily="18" charset="0"/>
              </a:rPr>
              <a:t>4. Barrierefrei für Screenreader</a:t>
            </a:r>
          </a:p>
        </p:txBody>
      </p:sp>
      <p:pic>
        <p:nvPicPr>
          <p:cNvPr id="28" name="Grafik 27">
            <a:extLst>
              <a:ext uri="{FF2B5EF4-FFF2-40B4-BE49-F238E27FC236}">
                <a16:creationId xmlns:a16="http://schemas.microsoft.com/office/drawing/2014/main" id="{9D27E3AC-59E9-4217-B472-8DF1CEFA016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1181" y="691976"/>
            <a:ext cx="432000" cy="432000"/>
          </a:xfrm>
          <a:prstGeom prst="rect">
            <a:avLst/>
          </a:prstGeom>
        </p:spPr>
      </p:pic>
      <p:pic>
        <p:nvPicPr>
          <p:cNvPr id="29" name="Grafik 28">
            <a:extLst>
              <a:ext uri="{FF2B5EF4-FFF2-40B4-BE49-F238E27FC236}">
                <a16:creationId xmlns:a16="http://schemas.microsoft.com/office/drawing/2014/main" id="{FD443FB6-8856-442B-865B-FDB9DD677C46}"/>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3181" y="2270125"/>
            <a:ext cx="360000" cy="360000"/>
          </a:xfrm>
          <a:prstGeom prst="rect">
            <a:avLst/>
          </a:prstGeom>
        </p:spPr>
      </p:pic>
      <p:pic>
        <p:nvPicPr>
          <p:cNvPr id="30" name="Grafik 29">
            <a:extLst>
              <a:ext uri="{FF2B5EF4-FFF2-40B4-BE49-F238E27FC236}">
                <a16:creationId xmlns:a16="http://schemas.microsoft.com/office/drawing/2014/main" id="{FC5FEE4D-B209-4C0D-B89C-0989B5EA7426}"/>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3181" y="4557880"/>
            <a:ext cx="324000" cy="324000"/>
          </a:xfrm>
          <a:prstGeom prst="rect">
            <a:avLst/>
          </a:prstGeom>
        </p:spPr>
      </p:pic>
      <p:pic>
        <p:nvPicPr>
          <p:cNvPr id="37" name="Grafik 36">
            <a:extLst>
              <a:ext uri="{FF2B5EF4-FFF2-40B4-BE49-F238E27FC236}">
                <a16:creationId xmlns:a16="http://schemas.microsoft.com/office/drawing/2014/main" id="{074BFBAB-5E14-406B-882C-1E0EA71C6E76}"/>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832353" y="1535912"/>
            <a:ext cx="540000" cy="540000"/>
          </a:xfrm>
          <a:prstGeom prst="rect">
            <a:avLst/>
          </a:prstGeom>
        </p:spPr>
      </p:pic>
      <p:pic>
        <p:nvPicPr>
          <p:cNvPr id="38" name="Grafik 37">
            <a:extLst>
              <a:ext uri="{FF2B5EF4-FFF2-40B4-BE49-F238E27FC236}">
                <a16:creationId xmlns:a16="http://schemas.microsoft.com/office/drawing/2014/main" id="{E6188341-A7F4-49DC-90CA-FBC319F23C90}"/>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35518" y="8375578"/>
            <a:ext cx="468000" cy="468000"/>
          </a:xfrm>
          <a:prstGeom prst="rect">
            <a:avLst/>
          </a:prstGeom>
        </p:spPr>
      </p:pic>
      <p:pic>
        <p:nvPicPr>
          <p:cNvPr id="39" name="Grafik 38">
            <a:extLst>
              <a:ext uri="{FF2B5EF4-FFF2-40B4-BE49-F238E27FC236}">
                <a16:creationId xmlns:a16="http://schemas.microsoft.com/office/drawing/2014/main" id="{A48C6AD9-03A7-42B4-B71B-5A38D9069200}"/>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08222" y="9059145"/>
            <a:ext cx="540000" cy="540000"/>
          </a:xfrm>
          <a:prstGeom prst="rect">
            <a:avLst/>
          </a:prstGeom>
        </p:spPr>
      </p:pic>
      <p:pic>
        <p:nvPicPr>
          <p:cNvPr id="40" name="Grafik 39">
            <a:extLst>
              <a:ext uri="{FF2B5EF4-FFF2-40B4-BE49-F238E27FC236}">
                <a16:creationId xmlns:a16="http://schemas.microsoft.com/office/drawing/2014/main" id="{5A00181A-46FC-4C1C-A68D-DA7C51F47A96}"/>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08222" y="9808723"/>
            <a:ext cx="540000" cy="540000"/>
          </a:xfrm>
          <a:prstGeom prst="rect">
            <a:avLst/>
          </a:prstGeom>
        </p:spPr>
      </p:pic>
      <p:cxnSp>
        <p:nvCxnSpPr>
          <p:cNvPr id="6" name="Gerader Verbinder 5">
            <a:extLst>
              <a:ext uri="{FF2B5EF4-FFF2-40B4-BE49-F238E27FC236}">
                <a16:creationId xmlns:a16="http://schemas.microsoft.com/office/drawing/2014/main" id="{2DC8816B-4017-43F1-B375-F2F94D8A588B}"/>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13" descr="Erläuterung Folie 13: Das Dokument mit einer Strukturgebenden Formatierung ">
            <a:hlinkClick r:id="" action="ppaction://media"/>
            <a:extLst>
              <a:ext uri="{FF2B5EF4-FFF2-40B4-BE49-F238E27FC236}">
                <a16:creationId xmlns:a16="http://schemas.microsoft.com/office/drawing/2014/main" id="{D9358B8F-6AE6-4EDC-B8A7-74D3DC01D374}"/>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4483332" y="10078723"/>
            <a:ext cx="487363" cy="487363"/>
          </a:xfrm>
          <a:prstGeom prst="rect">
            <a:avLst/>
          </a:prstGeom>
        </p:spPr>
      </p:pic>
    </p:spTree>
    <p:extLst>
      <p:ext uri="{BB962C8B-B14F-4D97-AF65-F5344CB8AC3E}">
        <p14:creationId xmlns:p14="http://schemas.microsoft.com/office/powerpoint/2010/main" val="271027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C2AB7-3D21-4EBA-AEE5-0D3CEB25DBAB}"/>
              </a:ext>
            </a:extLst>
          </p:cNvPr>
          <p:cNvSpPr>
            <a:spLocks noGrp="1"/>
          </p:cNvSpPr>
          <p:nvPr>
            <p:ph type="title"/>
          </p:nvPr>
        </p:nvSpPr>
        <p:spPr>
          <a:xfrm>
            <a:off x="957553" y="-2145141"/>
            <a:ext cx="13040439" cy="2066590"/>
          </a:xfrm>
        </p:spPr>
        <p:txBody>
          <a:bodyPr>
            <a:normAutofit fontScale="90000"/>
          </a:bodyPr>
          <a:lstStyle/>
          <a:p>
            <a:r>
              <a:rPr lang="de-DE" dirty="0"/>
              <a:t>Selbsterklärende Linktexte mit</a:t>
            </a:r>
            <a:r>
              <a:rPr lang="de-DE" baseline="0" dirty="0"/>
              <a:t> Hinweis bei abweichendem Dateiformat</a:t>
            </a:r>
            <a:endParaRPr lang="de-DE" dirty="0"/>
          </a:p>
        </p:txBody>
      </p:sp>
      <p:pic>
        <p:nvPicPr>
          <p:cNvPr id="23" name="Grafik 22">
            <a:extLst>
              <a:ext uri="{FF2B5EF4-FFF2-40B4-BE49-F238E27FC236}">
                <a16:creationId xmlns:a16="http://schemas.microsoft.com/office/drawing/2014/main" id="{6269C07F-B053-43B4-9C2F-6E57ABD033F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490865" y="125175"/>
            <a:ext cx="2503420" cy="856433"/>
          </a:xfrm>
          <a:prstGeom prst="rect">
            <a:avLst/>
          </a:prstGeom>
        </p:spPr>
      </p:pic>
      <p:sp>
        <p:nvSpPr>
          <p:cNvPr id="41" name="Titel 1" descr="&#10;">
            <a:extLst>
              <a:ext uri="{FF2B5EF4-FFF2-40B4-BE49-F238E27FC236}">
                <a16:creationId xmlns:a16="http://schemas.microsoft.com/office/drawing/2014/main" id="{889CDC66-3496-49DC-861A-BF29FB3699A5}"/>
              </a:ext>
            </a:extLst>
          </p:cNvPr>
          <p:cNvSpPr txBox="1">
            <a:spLocks/>
          </p:cNvSpPr>
          <p:nvPr/>
        </p:nvSpPr>
        <p:spPr>
          <a:xfrm>
            <a:off x="354846" y="134858"/>
            <a:ext cx="7122927" cy="360000"/>
          </a:xfrm>
          <a:prstGeom prst="rect">
            <a:avLst/>
          </a:prstGeom>
          <a:solidFill>
            <a:schemeClr val="accent1">
              <a:lumMod val="60000"/>
              <a:lumOff val="40000"/>
            </a:schemeClr>
          </a:solidFill>
          <a:ln>
            <a:solidFill>
              <a:srgbClr val="8FAADC"/>
            </a:solidFill>
          </a:ln>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1600" b="1" dirty="0">
                <a:solidFill>
                  <a:schemeClr val="bg1"/>
                </a:solidFill>
                <a:latin typeface="Times New Roman" panose="02020603050405020304" pitchFamily="18" charset="0"/>
                <a:cs typeface="Times New Roman" panose="02020603050405020304" pitchFamily="18" charset="0"/>
              </a:rPr>
              <a:t>Erstellung eines digital-barrierefreien Dokuments</a:t>
            </a:r>
          </a:p>
        </p:txBody>
      </p:sp>
      <p:sp>
        <p:nvSpPr>
          <p:cNvPr id="25" name="Inhaltsplatzhalter 2">
            <a:extLst>
              <a:ext uri="{FF2B5EF4-FFF2-40B4-BE49-F238E27FC236}">
                <a16:creationId xmlns:a16="http://schemas.microsoft.com/office/drawing/2014/main" id="{0823E446-EF94-4B6D-B88C-015EBA47CCB1}"/>
              </a:ext>
            </a:extLst>
          </p:cNvPr>
          <p:cNvSpPr txBox="1">
            <a:spLocks/>
          </p:cNvSpPr>
          <p:nvPr/>
        </p:nvSpPr>
        <p:spPr>
          <a:xfrm>
            <a:off x="354838" y="740524"/>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        Relevanz von digitaler Barrierefreiheit</a:t>
            </a:r>
          </a:p>
        </p:txBody>
      </p:sp>
      <p:sp>
        <p:nvSpPr>
          <p:cNvPr id="22" name="Inhaltsplatzhalter 2">
            <a:extLst>
              <a:ext uri="{FF2B5EF4-FFF2-40B4-BE49-F238E27FC236}">
                <a16:creationId xmlns:a16="http://schemas.microsoft.com/office/drawing/2014/main" id="{893D1A2D-8D2C-4B88-8E60-BDDBB236F00D}"/>
              </a:ext>
            </a:extLst>
          </p:cNvPr>
          <p:cNvSpPr>
            <a:spLocks noGrp="1"/>
          </p:cNvSpPr>
          <p:nvPr>
            <p:ph idx="1"/>
          </p:nvPr>
        </p:nvSpPr>
        <p:spPr>
          <a:xfrm>
            <a:off x="354847" y="1064524"/>
            <a:ext cx="7122942" cy="1105470"/>
          </a:xfrm>
          <a:solidFill>
            <a:schemeClr val="bg1">
              <a:lumMod val="95000"/>
            </a:schemeClr>
          </a:solidFill>
        </p:spPr>
        <p:txBody>
          <a:bodyPr>
            <a:noAutofit/>
          </a:bodyPr>
          <a:lstStyle/>
          <a:p>
            <a:pPr marL="0" indent="0" algn="just">
              <a:lnSpc>
                <a:spcPct val="100000"/>
              </a:lnSpc>
              <a:spcBef>
                <a:spcPts val="0"/>
              </a:spcBef>
              <a:buNone/>
            </a:pPr>
            <a:r>
              <a:rPr lang="de-DE" sz="1600" dirty="0">
                <a:latin typeface="Times New Roman" panose="02020603050405020304" pitchFamily="18" charset="0"/>
                <a:cs typeface="Times New Roman" panose="02020603050405020304" pitchFamily="18" charset="0"/>
              </a:rPr>
              <a:t>30% aller Menschen, die das Internet nutzen, sind auf digitale Barriere-</a:t>
            </a:r>
            <a:br>
              <a:rPr lang="de-DE" sz="1600" dirty="0">
                <a:latin typeface="Times New Roman" panose="02020603050405020304" pitchFamily="18" charset="0"/>
                <a:cs typeface="Times New Roman" panose="02020603050405020304" pitchFamily="18" charset="0"/>
              </a:rPr>
            </a:br>
            <a:r>
              <a:rPr lang="de-DE" sz="1600" dirty="0" err="1">
                <a:latin typeface="Times New Roman" panose="02020603050405020304" pitchFamily="18" charset="0"/>
                <a:cs typeface="Times New Roman" panose="02020603050405020304" pitchFamily="18" charset="0"/>
              </a:rPr>
              <a:t>freiheit</a:t>
            </a:r>
            <a:r>
              <a:rPr lang="de-DE" sz="1600" dirty="0">
                <a:latin typeface="Times New Roman" panose="02020603050405020304" pitchFamily="18" charset="0"/>
                <a:cs typeface="Times New Roman" panose="02020603050405020304" pitchFamily="18" charset="0"/>
              </a:rPr>
              <a:t> angewiesen. Nach einer Untersuchung der Aktion Mensch halten 77% der Bundesbürger digitale Barrierefreiheit für wichtig oder sehr wichtig. Im </a:t>
            </a:r>
            <a:r>
              <a:rPr lang="de-DE" sz="1600" dirty="0" err="1">
                <a:latin typeface="Times New Roman" panose="02020603050405020304" pitchFamily="18" charset="0"/>
                <a:cs typeface="Times New Roman" panose="02020603050405020304" pitchFamily="18" charset="0"/>
              </a:rPr>
              <a:t>öffent-lichen</a:t>
            </a:r>
            <a:r>
              <a:rPr lang="de-DE" sz="1600" dirty="0">
                <a:latin typeface="Times New Roman" panose="02020603050405020304" pitchFamily="18" charset="0"/>
                <a:cs typeface="Times New Roman" panose="02020603050405020304" pitchFamily="18" charset="0"/>
              </a:rPr>
              <a:t> Sektor ist diese bereits verpflichtend. </a:t>
            </a:r>
          </a:p>
        </p:txBody>
      </p:sp>
      <p:sp>
        <p:nvSpPr>
          <p:cNvPr id="24" name="Inhaltsplatzhalter 2">
            <a:extLst>
              <a:ext uri="{FF2B5EF4-FFF2-40B4-BE49-F238E27FC236}">
                <a16:creationId xmlns:a16="http://schemas.microsoft.com/office/drawing/2014/main" id="{9F41E619-6A71-4D82-A127-FFB80B637AA7}"/>
              </a:ext>
            </a:extLst>
          </p:cNvPr>
          <p:cNvSpPr txBox="1">
            <a:spLocks/>
          </p:cNvSpPr>
          <p:nvPr/>
        </p:nvSpPr>
        <p:spPr>
          <a:xfrm>
            <a:off x="354838" y="2278613"/>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        Inhalt dieser Präsentation</a:t>
            </a:r>
          </a:p>
        </p:txBody>
      </p:sp>
      <p:sp>
        <p:nvSpPr>
          <p:cNvPr id="31" name="Inhaltsplatzhalter 2">
            <a:extLst>
              <a:ext uri="{FF2B5EF4-FFF2-40B4-BE49-F238E27FC236}">
                <a16:creationId xmlns:a16="http://schemas.microsoft.com/office/drawing/2014/main" id="{6183DBD6-110F-42CB-9738-4B2B37FB8720}"/>
              </a:ext>
            </a:extLst>
          </p:cNvPr>
          <p:cNvSpPr txBox="1">
            <a:spLocks/>
          </p:cNvSpPr>
          <p:nvPr/>
        </p:nvSpPr>
        <p:spPr>
          <a:xfrm>
            <a:off x="354831" y="2602613"/>
            <a:ext cx="7122942" cy="1836000"/>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Anhand dieser Präsentation sollen die Schritte der Erstellung eines digital-barrierefreien Dokuments veranschaulicht werden. Ausgehend von einem Negativbeispiel und mithilfe einer Checkliste, die im weiteren Verlauf kapitel-</a:t>
            </a:r>
            <a:br>
              <a:rPr lang="de-DE" sz="1600" dirty="0">
                <a:latin typeface="Times New Roman" panose="02020603050405020304" pitchFamily="18" charset="0"/>
                <a:cs typeface="Times New Roman" panose="02020603050405020304" pitchFamily="18" charset="0"/>
              </a:rPr>
            </a:br>
            <a:r>
              <a:rPr lang="de-DE" sz="1600" dirty="0">
                <a:latin typeface="Times New Roman" panose="02020603050405020304" pitchFamily="18" charset="0"/>
                <a:cs typeface="Times New Roman" panose="02020603050405020304" pitchFamily="18" charset="0"/>
              </a:rPr>
              <a:t>weise abgearbeitet wird, wird Schritt für Schritt vorgegangen. Am Schluss steht ein digital barrierefreies Dokument. Es handelt sich bei dieser Präsentation lediglich um ein Bsp. und nicht um ein generell gültiges Verfahren, das bei jedem Vorhaben, ein digital-barrierefreies Dokument zu erstellen, gilt!</a:t>
            </a:r>
          </a:p>
        </p:txBody>
      </p:sp>
      <p:sp>
        <p:nvSpPr>
          <p:cNvPr id="32" name="Inhaltsplatzhalter 2">
            <a:extLst>
              <a:ext uri="{FF2B5EF4-FFF2-40B4-BE49-F238E27FC236}">
                <a16:creationId xmlns:a16="http://schemas.microsoft.com/office/drawing/2014/main" id="{9B304BCB-8F23-4024-8816-DBF61640CE91}"/>
              </a:ext>
            </a:extLst>
          </p:cNvPr>
          <p:cNvSpPr txBox="1">
            <a:spLocks/>
          </p:cNvSpPr>
          <p:nvPr/>
        </p:nvSpPr>
        <p:spPr>
          <a:xfrm>
            <a:off x="354838" y="4557880"/>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        Quellen</a:t>
            </a:r>
          </a:p>
        </p:txBody>
      </p:sp>
      <p:sp>
        <p:nvSpPr>
          <p:cNvPr id="33" name="Textfeld 32">
            <a:extLst>
              <a:ext uri="{FF2B5EF4-FFF2-40B4-BE49-F238E27FC236}">
                <a16:creationId xmlns:a16="http://schemas.microsoft.com/office/drawing/2014/main" id="{5F8738EC-1EB3-46AB-9F8D-6ED447F3B1FE}"/>
              </a:ext>
            </a:extLst>
          </p:cNvPr>
          <p:cNvSpPr txBox="1"/>
          <p:nvPr/>
        </p:nvSpPr>
        <p:spPr>
          <a:xfrm>
            <a:off x="354838" y="4881880"/>
            <a:ext cx="7122935" cy="1077218"/>
          </a:xfrm>
          <a:prstGeom prst="rect">
            <a:avLst/>
          </a:prstGeom>
          <a:solidFill>
            <a:schemeClr val="bg1">
              <a:lumMod val="95000"/>
            </a:schemeClr>
          </a:solidFill>
        </p:spPr>
        <p:txBody>
          <a:bodyPr wrap="square" rtlCol="0">
            <a:spAutoFit/>
          </a:bodyPr>
          <a:lstStyle/>
          <a:p>
            <a:pPr marL="0" indent="0" algn="just">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AKTION MENSCH (Hrsg.) (2010): </a:t>
            </a:r>
            <a:r>
              <a:rPr lang="de-DE" sz="1600" dirty="0">
                <a:solidFill>
                  <a:srgbClr val="1E50A0"/>
                </a:solidFill>
                <a:latin typeface="Times New Roman" panose="02020603050405020304" pitchFamily="18" charset="0"/>
                <a:cs typeface="Times New Roman" panose="02020603050405020304" pitchFamily="18" charset="0"/>
                <a:hlinkClick r:id="rId6" action="ppaction://hlinkfile">
                  <a:extLst>
                    <a:ext uri="{A12FA001-AC4F-418D-AE19-62706E023703}">
                      <ahyp:hlinkClr xmlns:ahyp="http://schemas.microsoft.com/office/drawing/2018/hyperlinkcolor" val="tx"/>
                    </a:ext>
                  </a:extLst>
                </a:hlinkClick>
              </a:rPr>
              <a:t>Web 2.0/ barrierefrei. Eine Studie zur Nutzung von Web 2.0 Anwendungen durch Menschen mit Behinderung (PDF)</a:t>
            </a:r>
            <a:r>
              <a:rPr lang="de-DE" sz="1600" dirty="0">
                <a:solidFill>
                  <a:srgbClr val="1E50A0"/>
                </a:solidFill>
                <a:latin typeface="Times New Roman" panose="02020603050405020304" pitchFamily="18" charset="0"/>
                <a:cs typeface="Times New Roman" panose="02020603050405020304" pitchFamily="18" charset="0"/>
              </a:rPr>
              <a:t>.</a:t>
            </a:r>
          </a:p>
          <a:p>
            <a:pPr marL="0" indent="0" algn="just">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Maaß., Chr. &amp; Rink, I. (Hrsg.) (2019): </a:t>
            </a:r>
            <a:r>
              <a:rPr lang="de-DE" sz="1600" dirty="0">
                <a:solidFill>
                  <a:schemeClr val="accent1">
                    <a:lumMod val="75000"/>
                  </a:schemeClr>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Handbuch Barrierefreie Kommunikation (Webseite)</a:t>
            </a:r>
            <a:r>
              <a:rPr lang="de-DE" sz="1600" dirty="0">
                <a:latin typeface="Times New Roman" panose="02020603050405020304" pitchFamily="18" charset="0"/>
                <a:cs typeface="Times New Roman" panose="02020603050405020304" pitchFamily="18" charset="0"/>
              </a:rPr>
              <a:t>. Frank &amp; </a:t>
            </a:r>
            <a:r>
              <a:rPr lang="de-DE" sz="1600" dirty="0" err="1">
                <a:latin typeface="Times New Roman" panose="02020603050405020304" pitchFamily="18" charset="0"/>
                <a:cs typeface="Times New Roman" panose="02020603050405020304" pitchFamily="18" charset="0"/>
              </a:rPr>
              <a:t>Timme</a:t>
            </a:r>
            <a:r>
              <a:rPr lang="de-DE" sz="1600" dirty="0">
                <a:latin typeface="Times New Roman" panose="02020603050405020304" pitchFamily="18" charset="0"/>
                <a:cs typeface="Times New Roman" panose="02020603050405020304" pitchFamily="18" charset="0"/>
              </a:rPr>
              <a:t> GmbH Verlag für wissenschaftliche Literatur, Berlin.</a:t>
            </a:r>
            <a:endParaRPr lang="de-DE" dirty="0">
              <a:latin typeface="Times New Roman" panose="02020603050405020304" pitchFamily="18" charset="0"/>
              <a:cs typeface="Times New Roman" panose="02020603050405020304" pitchFamily="18" charset="0"/>
            </a:endParaRPr>
          </a:p>
        </p:txBody>
      </p:sp>
      <p:sp>
        <p:nvSpPr>
          <p:cNvPr id="26" name="Titel 1">
            <a:extLst>
              <a:ext uri="{FF2B5EF4-FFF2-40B4-BE49-F238E27FC236}">
                <a16:creationId xmlns:a16="http://schemas.microsoft.com/office/drawing/2014/main" id="{12A3213B-BAA6-4944-99B0-A9BD0E1D65D1}"/>
              </a:ext>
              <a:ext uri="{C183D7F6-B498-43B3-948B-1728B52AA6E4}">
                <adec:decorative xmlns:adec="http://schemas.microsoft.com/office/drawing/2017/decorative" val="0"/>
              </a:ext>
            </a:extLst>
          </p:cNvPr>
          <p:cNvSpPr txBox="1">
            <a:spLocks/>
          </p:cNvSpPr>
          <p:nvPr/>
        </p:nvSpPr>
        <p:spPr>
          <a:xfrm>
            <a:off x="7832353" y="159892"/>
            <a:ext cx="4658512" cy="1020701"/>
          </a:xfrm>
          <a:prstGeom prst="rect">
            <a:avLst/>
          </a:prstGeom>
        </p:spPr>
        <p:txBody>
          <a:bodyPr vert="horz" lIns="91440" tIns="45720" rIns="91440" bIns="45720" rtlCol="0" anchor="ctr">
            <a:no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4400" b="1" dirty="0">
                <a:latin typeface="+mn-lt"/>
              </a:rPr>
              <a:t>Checkliste</a:t>
            </a:r>
            <a:r>
              <a:rPr lang="de-DE" sz="3600" b="1" dirty="0">
                <a:latin typeface="+mn-lt"/>
              </a:rPr>
              <a:t> </a:t>
            </a:r>
          </a:p>
          <a:p>
            <a:r>
              <a:rPr lang="de-DE" sz="3600" b="1" dirty="0">
                <a:latin typeface="+mn-lt"/>
              </a:rPr>
              <a:t>digitale Barrierefreiheit</a:t>
            </a:r>
          </a:p>
        </p:txBody>
      </p:sp>
      <p:sp>
        <p:nvSpPr>
          <p:cNvPr id="27" name="Untertitel 2">
            <a:extLst>
              <a:ext uri="{FF2B5EF4-FFF2-40B4-BE49-F238E27FC236}">
                <a16:creationId xmlns:a16="http://schemas.microsoft.com/office/drawing/2014/main" id="{11384F4D-4143-434F-AF31-5C6E37775197}"/>
              </a:ext>
              <a:ext uri="{C183D7F6-B498-43B3-948B-1728B52AA6E4}">
                <adec:decorative xmlns:adec="http://schemas.microsoft.com/office/drawing/2017/decorative" val="0"/>
              </a:ext>
            </a:extLst>
          </p:cNvPr>
          <p:cNvSpPr txBox="1">
            <a:spLocks/>
          </p:cNvSpPr>
          <p:nvPr/>
        </p:nvSpPr>
        <p:spPr>
          <a:xfrm>
            <a:off x="7898144" y="1247461"/>
            <a:ext cx="5054599" cy="1020702"/>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70000"/>
              </a:lnSpc>
              <a:spcBef>
                <a:spcPts val="0"/>
              </a:spcBef>
              <a:buNone/>
              <a:tabLst>
                <a:tab pos="457200" algn="l"/>
              </a:tabLst>
            </a:pPr>
            <a:r>
              <a:rPr lang="de-DE"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C0000"/>
                </a:solidFill>
                <a:latin typeface="Calibri" panose="020F0502020204030204" pitchFamily="34" charset="0"/>
                <a:ea typeface="Calibri" panose="020F0502020204030204" pitchFamily="34" charset="0"/>
                <a:cs typeface="Times New Roman" panose="02020603050405020304" pitchFamily="18" charset="0"/>
              </a:rPr>
              <a:t>1. Barrierefreie Struktur</a:t>
            </a:r>
          </a:p>
        </p:txBody>
      </p:sp>
      <p:sp>
        <p:nvSpPr>
          <p:cNvPr id="12" name="Untertitel 2">
            <a:extLst>
              <a:ext uri="{FF2B5EF4-FFF2-40B4-BE49-F238E27FC236}">
                <a16:creationId xmlns:a16="http://schemas.microsoft.com/office/drawing/2014/main" id="{2AA89CAF-5E03-400E-82C7-2C86C98E3377}"/>
              </a:ext>
              <a:ext uri="{C183D7F6-B498-43B3-948B-1728B52AA6E4}">
                <adec:decorative xmlns:adec="http://schemas.microsoft.com/office/drawing/2017/decorative" val="0"/>
              </a:ext>
            </a:extLst>
          </p:cNvPr>
          <p:cNvSpPr txBox="1">
            <a:spLocks/>
          </p:cNvSpPr>
          <p:nvPr/>
        </p:nvSpPr>
        <p:spPr>
          <a:xfrm>
            <a:off x="8438145" y="1982693"/>
            <a:ext cx="6268024" cy="6463680"/>
          </a:xfrm>
          <a:prstGeom prst="rect">
            <a:avLst/>
          </a:prstGeom>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a:lnSpc>
                <a:spcPct val="15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Eindeutiger Titel und klare Benennung der Seite</a:t>
            </a:r>
          </a:p>
          <a:p>
            <a:pPr>
              <a:lnSpc>
                <a:spcPct val="15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Text in kleine Einheiten unterteilen</a:t>
            </a:r>
          </a:p>
          <a:p>
            <a:pPr>
              <a:lnSpc>
                <a:spcPct val="15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Passende Überschriften für Textabschnitte</a:t>
            </a:r>
          </a:p>
          <a:p>
            <a:pPr>
              <a:lnSpc>
                <a:spcPct val="15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Strukturgebende Formatierungen und/ oder Elemente</a:t>
            </a:r>
          </a:p>
          <a:p>
            <a:pPr>
              <a:lnSpc>
                <a:spcPct val="15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Selbsterklärende Linktexte mit Hinweis bei abweichendem Dateiformat</a:t>
            </a:r>
          </a:p>
        </p:txBody>
      </p:sp>
      <p:sp>
        <p:nvSpPr>
          <p:cNvPr id="29" name="Textfeld 28">
            <a:extLst>
              <a:ext uri="{FF2B5EF4-FFF2-40B4-BE49-F238E27FC236}">
                <a16:creationId xmlns:a16="http://schemas.microsoft.com/office/drawing/2014/main" id="{352BDE71-D13D-43D2-81D6-F82CBA54CA14}"/>
              </a:ext>
            </a:extLst>
          </p:cNvPr>
          <p:cNvSpPr txBox="1"/>
          <p:nvPr/>
        </p:nvSpPr>
        <p:spPr>
          <a:xfrm>
            <a:off x="7899396" y="8147854"/>
            <a:ext cx="7071299" cy="2232021"/>
          </a:xfrm>
          <a:prstGeom prst="rect">
            <a:avLst/>
          </a:prstGeom>
          <a:noFill/>
        </p:spPr>
        <p:txBody>
          <a:bodyPr wrap="square" rtlCol="0">
            <a:spAutoFit/>
          </a:bodyPr>
          <a:lstStyle/>
          <a:p>
            <a:pPr>
              <a:lnSpc>
                <a:spcPct val="150000"/>
              </a:lnSpc>
              <a:tabLst>
                <a:tab pos="457200" algn="l"/>
              </a:tabLst>
            </a:pPr>
            <a:r>
              <a:rPr lang="de-DE" sz="32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15811"/>
                </a:solidFill>
                <a:latin typeface="Calibri" panose="020F0502020204030204" pitchFamily="34" charset="0"/>
                <a:ea typeface="Calibri" panose="020F0502020204030204" pitchFamily="34" charset="0"/>
                <a:cs typeface="Times New Roman" panose="02020603050405020304" pitchFamily="18" charset="0"/>
              </a:rPr>
              <a:t>2. Barrierefreies Layout</a:t>
            </a:r>
          </a:p>
          <a:p>
            <a:pPr>
              <a:lnSpc>
                <a:spcPct val="150000"/>
              </a:lnSpc>
              <a:tabLst>
                <a:tab pos="457200" algn="l"/>
              </a:tabLst>
            </a:pPr>
            <a:r>
              <a:rPr lang="de-DE" sz="3200" b="1" dirty="0">
                <a:solidFill>
                  <a:srgbClr val="00863D"/>
                </a:solidFill>
                <a:latin typeface="Calibri" panose="020F0502020204030204" pitchFamily="34" charset="0"/>
                <a:ea typeface="Calibri" panose="020F0502020204030204" pitchFamily="34" charset="0"/>
                <a:cs typeface="Times New Roman" panose="02020603050405020304" pitchFamily="18" charset="0"/>
              </a:rPr>
              <a:t>	3. Barrierefreie Sprache</a:t>
            </a:r>
            <a:r>
              <a:rPr lang="de-DE" sz="32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p>
          <a:p>
            <a:pPr>
              <a:lnSpc>
                <a:spcPct val="150000"/>
              </a:lnSpc>
              <a:tabLst>
                <a:tab pos="457200" algn="l"/>
              </a:tabLst>
            </a:pPr>
            <a:r>
              <a:rPr lang="de-DE" sz="32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2F5597"/>
                </a:solidFill>
                <a:latin typeface="Calibri" panose="020F0502020204030204" pitchFamily="34" charset="0"/>
                <a:ea typeface="Calibri" panose="020F0502020204030204" pitchFamily="34" charset="0"/>
                <a:cs typeface="Times New Roman" panose="02020603050405020304" pitchFamily="18" charset="0"/>
              </a:rPr>
              <a:t>4. Barrierefrei für Screenreader</a:t>
            </a:r>
          </a:p>
        </p:txBody>
      </p:sp>
      <p:pic>
        <p:nvPicPr>
          <p:cNvPr id="35" name="Grafik 34">
            <a:extLst>
              <a:ext uri="{FF2B5EF4-FFF2-40B4-BE49-F238E27FC236}">
                <a16:creationId xmlns:a16="http://schemas.microsoft.com/office/drawing/2014/main" id="{CC0ECF22-825E-4852-8F64-01ED89BCAB08}"/>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1181" y="691976"/>
            <a:ext cx="432000" cy="432000"/>
          </a:xfrm>
          <a:prstGeom prst="rect">
            <a:avLst/>
          </a:prstGeom>
        </p:spPr>
      </p:pic>
      <p:pic>
        <p:nvPicPr>
          <p:cNvPr id="36" name="Grafik 35">
            <a:extLst>
              <a:ext uri="{FF2B5EF4-FFF2-40B4-BE49-F238E27FC236}">
                <a16:creationId xmlns:a16="http://schemas.microsoft.com/office/drawing/2014/main" id="{2C1329EE-EAF9-47F6-A2B3-7EC151C31A13}"/>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3181" y="2270125"/>
            <a:ext cx="360000" cy="360000"/>
          </a:xfrm>
          <a:prstGeom prst="rect">
            <a:avLst/>
          </a:prstGeom>
        </p:spPr>
      </p:pic>
      <p:pic>
        <p:nvPicPr>
          <p:cNvPr id="37" name="Grafik 36">
            <a:extLst>
              <a:ext uri="{FF2B5EF4-FFF2-40B4-BE49-F238E27FC236}">
                <a16:creationId xmlns:a16="http://schemas.microsoft.com/office/drawing/2014/main" id="{0064BA7E-64DA-440D-8926-47CBB91BF865}"/>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3181" y="4557880"/>
            <a:ext cx="324000" cy="324000"/>
          </a:xfrm>
          <a:prstGeom prst="rect">
            <a:avLst/>
          </a:prstGeom>
        </p:spPr>
      </p:pic>
      <p:pic>
        <p:nvPicPr>
          <p:cNvPr id="30" name="Grafik 29">
            <a:extLst>
              <a:ext uri="{FF2B5EF4-FFF2-40B4-BE49-F238E27FC236}">
                <a16:creationId xmlns:a16="http://schemas.microsoft.com/office/drawing/2014/main" id="{150DCCA2-CCB8-40C3-B5C9-E9DAB64CDC27}"/>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32353" y="1535912"/>
            <a:ext cx="540000" cy="540000"/>
          </a:xfrm>
          <a:prstGeom prst="rect">
            <a:avLst/>
          </a:prstGeom>
        </p:spPr>
      </p:pic>
      <p:pic>
        <p:nvPicPr>
          <p:cNvPr id="38" name="Grafik 37">
            <a:extLst>
              <a:ext uri="{FF2B5EF4-FFF2-40B4-BE49-F238E27FC236}">
                <a16:creationId xmlns:a16="http://schemas.microsoft.com/office/drawing/2014/main" id="{4CB2F7F5-CF0A-4E06-BFFD-323A70071708}"/>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35518" y="8375578"/>
            <a:ext cx="468000" cy="468000"/>
          </a:xfrm>
          <a:prstGeom prst="rect">
            <a:avLst/>
          </a:prstGeom>
        </p:spPr>
      </p:pic>
      <p:pic>
        <p:nvPicPr>
          <p:cNvPr id="39" name="Grafik 38">
            <a:extLst>
              <a:ext uri="{FF2B5EF4-FFF2-40B4-BE49-F238E27FC236}">
                <a16:creationId xmlns:a16="http://schemas.microsoft.com/office/drawing/2014/main" id="{5FE5E512-FD9B-4910-9461-1F327E22198F}"/>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08222" y="9059145"/>
            <a:ext cx="540000" cy="540000"/>
          </a:xfrm>
          <a:prstGeom prst="rect">
            <a:avLst/>
          </a:prstGeom>
        </p:spPr>
      </p:pic>
      <p:pic>
        <p:nvPicPr>
          <p:cNvPr id="40" name="Grafik 39">
            <a:extLst>
              <a:ext uri="{FF2B5EF4-FFF2-40B4-BE49-F238E27FC236}">
                <a16:creationId xmlns:a16="http://schemas.microsoft.com/office/drawing/2014/main" id="{579CA843-392F-42AC-8DD9-DF7D5101FC12}"/>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808222" y="9808723"/>
            <a:ext cx="540000" cy="540000"/>
          </a:xfrm>
          <a:prstGeom prst="rect">
            <a:avLst/>
          </a:prstGeom>
        </p:spPr>
      </p:pic>
      <p:cxnSp>
        <p:nvCxnSpPr>
          <p:cNvPr id="6" name="Gerader Verbinder 5">
            <a:extLst>
              <a:ext uri="{FF2B5EF4-FFF2-40B4-BE49-F238E27FC236}">
                <a16:creationId xmlns:a16="http://schemas.microsoft.com/office/drawing/2014/main" id="{2DC8816B-4017-43F1-B375-F2F94D8A588B}"/>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14" descr="Erläuterung Folie 14: Das Dokument mit Linktexten">
            <a:hlinkClick r:id="" action="ppaction://media"/>
            <a:extLst>
              <a:ext uri="{FF2B5EF4-FFF2-40B4-BE49-F238E27FC236}">
                <a16:creationId xmlns:a16="http://schemas.microsoft.com/office/drawing/2014/main" id="{76E8F658-A6FB-4167-8390-AC722C5B1B8A}"/>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4509427" y="10102002"/>
            <a:ext cx="487363" cy="487363"/>
          </a:xfrm>
          <a:prstGeom prst="rect">
            <a:avLst/>
          </a:prstGeom>
        </p:spPr>
      </p:pic>
    </p:spTree>
    <p:extLst>
      <p:ext uri="{BB962C8B-B14F-4D97-AF65-F5344CB8AC3E}">
        <p14:creationId xmlns:p14="http://schemas.microsoft.com/office/powerpoint/2010/main" val="105720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6585">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1319CCE-1954-475C-B8DF-527552F7FD4C}"/>
              </a:ext>
              <a:ext uri="{C183D7F6-B498-43B3-948B-1728B52AA6E4}">
                <adec:decorative xmlns:adec="http://schemas.microsoft.com/office/drawing/2017/decorative" val="1"/>
              </a:ext>
            </a:extLst>
          </p:cNvPr>
          <p:cNvPicPr>
            <a:picLocks noChangeAspect="1"/>
          </p:cNvPicPr>
          <p:nvPr/>
        </p:nvPicPr>
        <p:blipFill rotWithShape="1">
          <a:blip r:embed="rId5">
            <a:alphaModFix amt="20000"/>
            <a:extLst>
              <a:ext uri="{28A0092B-C50C-407E-A947-70E740481C1C}">
                <a14:useLocalDpi xmlns:a14="http://schemas.microsoft.com/office/drawing/2010/main" val="0"/>
              </a:ext>
            </a:extLst>
          </a:blip>
          <a:srcRect t="747" r="557" b="1081"/>
          <a:stretch/>
        </p:blipFill>
        <p:spPr>
          <a:xfrm>
            <a:off x="-24845" y="0"/>
            <a:ext cx="15144195" cy="10691813"/>
          </a:xfrm>
          <a:prstGeom prst="rect">
            <a:avLst/>
          </a:prstGeom>
        </p:spPr>
      </p:pic>
      <p:pic>
        <p:nvPicPr>
          <p:cNvPr id="6" name="Grafik 5">
            <a:extLst>
              <a:ext uri="{FF2B5EF4-FFF2-40B4-BE49-F238E27FC236}">
                <a16:creationId xmlns:a16="http://schemas.microsoft.com/office/drawing/2014/main" id="{1F02A168-30FE-4378-9754-85574E2B107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490865" y="125175"/>
            <a:ext cx="2503420" cy="856433"/>
          </a:xfrm>
          <a:prstGeom prst="rect">
            <a:avLst/>
          </a:prstGeom>
        </p:spPr>
      </p:pic>
      <p:sp>
        <p:nvSpPr>
          <p:cNvPr id="2" name="Titel 1">
            <a:extLst>
              <a:ext uri="{FF2B5EF4-FFF2-40B4-BE49-F238E27FC236}">
                <a16:creationId xmlns:a16="http://schemas.microsoft.com/office/drawing/2014/main" id="{77B0405F-2CEF-40E1-A527-07C2E1C72BE8}"/>
              </a:ext>
            </a:extLst>
          </p:cNvPr>
          <p:cNvSpPr>
            <a:spLocks noGrp="1"/>
          </p:cNvSpPr>
          <p:nvPr>
            <p:ph type="title"/>
          </p:nvPr>
        </p:nvSpPr>
        <p:spPr>
          <a:xfrm>
            <a:off x="3600000" y="766705"/>
            <a:ext cx="11289704" cy="2066590"/>
          </a:xfrm>
        </p:spPr>
        <p:txBody>
          <a:bodyPr>
            <a:normAutofit/>
          </a:bodyPr>
          <a:lstStyle/>
          <a:p>
            <a:r>
              <a:rPr lang="de-DE" sz="7200" dirty="0">
                <a:solidFill>
                  <a:srgbClr val="C15811"/>
                </a:solidFill>
                <a:latin typeface="Calibri" panose="020F0502020204030204" pitchFamily="34" charset="0"/>
                <a:ea typeface="Calibri" panose="020F0502020204030204" pitchFamily="34" charset="0"/>
                <a:cs typeface="Times New Roman" panose="02020603050405020304" pitchFamily="18" charset="0"/>
              </a:rPr>
              <a:t>2. Barrierefreies Layout</a:t>
            </a:r>
            <a:endParaRPr lang="de-DE" dirty="0">
              <a:solidFill>
                <a:srgbClr val="C15811"/>
              </a:solidFill>
            </a:endParaRPr>
          </a:p>
        </p:txBody>
      </p:sp>
      <p:sp>
        <p:nvSpPr>
          <p:cNvPr id="3" name="Inhaltsplatzhalter 2">
            <a:extLst>
              <a:ext uri="{FF2B5EF4-FFF2-40B4-BE49-F238E27FC236}">
                <a16:creationId xmlns:a16="http://schemas.microsoft.com/office/drawing/2014/main" id="{73945627-CF57-48A8-AD91-E7E113053467}"/>
              </a:ext>
              <a:ext uri="{C183D7F6-B498-43B3-948B-1728B52AA6E4}">
                <adec:decorative xmlns:adec="http://schemas.microsoft.com/office/drawing/2017/decorative" val="1"/>
              </a:ext>
            </a:extLst>
          </p:cNvPr>
          <p:cNvSpPr>
            <a:spLocks noGrp="1"/>
          </p:cNvSpPr>
          <p:nvPr>
            <p:ph idx="1"/>
          </p:nvPr>
        </p:nvSpPr>
        <p:spPr>
          <a:xfrm>
            <a:off x="1039456" y="3211280"/>
            <a:ext cx="13040439" cy="6783857"/>
          </a:xfrm>
        </p:spPr>
        <p:txBody>
          <a:bodyPr>
            <a:normAutofit/>
          </a:bodyPr>
          <a:lstStyle/>
          <a:p>
            <a:pPr marL="342900" indent="-342900">
              <a:lnSpc>
                <a:spcPct val="170000"/>
              </a:lnSpc>
              <a:spcBef>
                <a:spcPts val="0"/>
              </a:spcBef>
              <a:buFont typeface="Courier New" panose="02070309020205020404" pitchFamily="49" charset="0"/>
              <a:buChar char="o"/>
              <a:tabLst>
                <a:tab pos="457200" algn="l"/>
              </a:tabLst>
            </a:pPr>
            <a:r>
              <a:rPr lang="de-DE" sz="3200" dirty="0">
                <a:latin typeface="Calibri" panose="020F0502020204030204" pitchFamily="34" charset="0"/>
                <a:ea typeface="Calibri" panose="020F0502020204030204" pitchFamily="34" charset="0"/>
                <a:cs typeface="Times New Roman" panose="02020603050405020304" pitchFamily="18" charset="0"/>
              </a:rPr>
              <a:t>Vermeiden von Silbentrennung</a:t>
            </a:r>
          </a:p>
          <a:p>
            <a:pPr marL="342900" indent="-342900">
              <a:lnSpc>
                <a:spcPct val="170000"/>
              </a:lnSpc>
              <a:spcBef>
                <a:spcPts val="0"/>
              </a:spcBef>
              <a:buFont typeface="Courier New" panose="02070309020205020404" pitchFamily="49" charset="0"/>
              <a:buChar char="o"/>
              <a:tabLst>
                <a:tab pos="457200" algn="l"/>
              </a:tabLst>
            </a:pPr>
            <a:r>
              <a:rPr lang="de-DE" sz="3200" dirty="0">
                <a:latin typeface="Calibri" panose="020F0502020204030204" pitchFamily="34" charset="0"/>
                <a:ea typeface="Calibri" panose="020F0502020204030204" pitchFamily="34" charset="0"/>
                <a:cs typeface="Times New Roman" panose="02020603050405020304" pitchFamily="18" charset="0"/>
              </a:rPr>
              <a:t>Zeilenabstand von 1,5</a:t>
            </a:r>
          </a:p>
          <a:p>
            <a:pPr marL="342900" indent="-342900">
              <a:lnSpc>
                <a:spcPct val="170000"/>
              </a:lnSpc>
              <a:spcBef>
                <a:spcPts val="0"/>
              </a:spcBef>
              <a:buFont typeface="Courier New" panose="02070309020205020404" pitchFamily="49" charset="0"/>
              <a:buChar char="o"/>
              <a:tabLst>
                <a:tab pos="457200" algn="l"/>
              </a:tabLst>
            </a:pPr>
            <a:r>
              <a:rPr lang="de-DE" sz="3200" dirty="0">
                <a:latin typeface="Calibri" panose="020F0502020204030204" pitchFamily="34" charset="0"/>
                <a:ea typeface="Calibri" panose="020F0502020204030204" pitchFamily="34" charset="0"/>
                <a:cs typeface="Times New Roman" panose="02020603050405020304" pitchFamily="18" charset="0"/>
              </a:rPr>
              <a:t>Serifenlose Schrift (beispielsweise Calibri)</a:t>
            </a:r>
          </a:p>
          <a:p>
            <a:pPr marL="342900" indent="-342900">
              <a:lnSpc>
                <a:spcPct val="170000"/>
              </a:lnSpc>
              <a:spcBef>
                <a:spcPts val="0"/>
              </a:spcBef>
              <a:buFont typeface="Courier New" panose="02070309020205020404" pitchFamily="49" charset="0"/>
              <a:buChar char="o"/>
              <a:tabLst>
                <a:tab pos="457200" algn="l"/>
              </a:tabLst>
            </a:pPr>
            <a:r>
              <a:rPr lang="de-DE" sz="3200" dirty="0">
                <a:latin typeface="Calibri" panose="020F0502020204030204" pitchFamily="34" charset="0"/>
                <a:ea typeface="Calibri" panose="020F0502020204030204" pitchFamily="34" charset="0"/>
                <a:cs typeface="Times New Roman" panose="02020603050405020304" pitchFamily="18" charset="0"/>
              </a:rPr>
              <a:t>Linksbündig und Flattersatz</a:t>
            </a:r>
          </a:p>
          <a:p>
            <a:pPr marL="342900" indent="-342900">
              <a:lnSpc>
                <a:spcPct val="170000"/>
              </a:lnSpc>
              <a:spcBef>
                <a:spcPts val="0"/>
              </a:spcBef>
              <a:buFont typeface="Courier New" panose="02070309020205020404" pitchFamily="49" charset="0"/>
              <a:buChar char="o"/>
              <a:tabLst>
                <a:tab pos="457200" algn="l"/>
              </a:tabLst>
            </a:pPr>
            <a:r>
              <a:rPr lang="de-DE" sz="3200" dirty="0">
                <a:latin typeface="Calibri" panose="020F0502020204030204" pitchFamily="34" charset="0"/>
                <a:ea typeface="Calibri" panose="020F0502020204030204" pitchFamily="34" charset="0"/>
                <a:cs typeface="Times New Roman" panose="02020603050405020304" pitchFamily="18" charset="0"/>
              </a:rPr>
              <a:t>Lesbare Schriftgröße </a:t>
            </a:r>
          </a:p>
          <a:p>
            <a:pPr marL="342900" indent="-342900">
              <a:lnSpc>
                <a:spcPct val="170000"/>
              </a:lnSpc>
              <a:spcBef>
                <a:spcPts val="0"/>
              </a:spcBef>
              <a:buFont typeface="Courier New" panose="02070309020205020404" pitchFamily="49" charset="0"/>
              <a:buChar char="o"/>
              <a:tabLst>
                <a:tab pos="457200" algn="l"/>
              </a:tabLst>
            </a:pPr>
            <a:r>
              <a:rPr lang="de-DE" sz="3200" dirty="0">
                <a:latin typeface="Calibri" panose="020F0502020204030204" pitchFamily="34" charset="0"/>
                <a:ea typeface="Calibri" panose="020F0502020204030204" pitchFamily="34" charset="0"/>
                <a:cs typeface="Times New Roman" panose="02020603050405020304" pitchFamily="18" charset="0"/>
              </a:rPr>
              <a:t>Kontrastverhältnis mindestens 4,5 zu 1</a:t>
            </a:r>
          </a:p>
          <a:p>
            <a:endParaRPr lang="de-DE" dirty="0"/>
          </a:p>
        </p:txBody>
      </p:sp>
      <p:pic>
        <p:nvPicPr>
          <p:cNvPr id="4" name="Grafik 3">
            <a:extLst>
              <a:ext uri="{FF2B5EF4-FFF2-40B4-BE49-F238E27FC236}">
                <a16:creationId xmlns:a16="http://schemas.microsoft.com/office/drawing/2014/main" id="{4D379699-DDF6-4ADA-AA24-44A96826DC6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0"/>
            <a:ext cx="3600000" cy="3600000"/>
          </a:xfrm>
          <a:prstGeom prst="rect">
            <a:avLst/>
          </a:prstGeom>
        </p:spPr>
      </p:pic>
      <p:pic>
        <p:nvPicPr>
          <p:cNvPr id="5" name="15" descr="Erläuterung Folie 15: Die Unterüberschriften des Kapitels barrierefreies Layout ">
            <a:hlinkClick r:id="" action="ppaction://media"/>
            <a:extLst>
              <a:ext uri="{FF2B5EF4-FFF2-40B4-BE49-F238E27FC236}">
                <a16:creationId xmlns:a16="http://schemas.microsoft.com/office/drawing/2014/main" id="{23D90DAD-3B08-49C3-9E1F-F086F117D68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506922" y="10075259"/>
            <a:ext cx="487363" cy="487363"/>
          </a:xfrm>
          <a:prstGeom prst="rect">
            <a:avLst/>
          </a:prstGeom>
        </p:spPr>
      </p:pic>
    </p:spTree>
    <p:extLst>
      <p:ext uri="{BB962C8B-B14F-4D97-AF65-F5344CB8AC3E}">
        <p14:creationId xmlns:p14="http://schemas.microsoft.com/office/powerpoint/2010/main" val="204773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2AF120-0764-4807-B254-370ADE617467}"/>
              </a:ext>
            </a:extLst>
          </p:cNvPr>
          <p:cNvSpPr>
            <a:spLocks noGrp="1"/>
          </p:cNvSpPr>
          <p:nvPr>
            <p:ph type="title"/>
          </p:nvPr>
        </p:nvSpPr>
        <p:spPr>
          <a:xfrm>
            <a:off x="773181" y="-2222965"/>
            <a:ext cx="13040439" cy="2066590"/>
          </a:xfrm>
        </p:spPr>
        <p:txBody>
          <a:bodyPr/>
          <a:lstStyle/>
          <a:p>
            <a:r>
              <a:rPr lang="de-DE" dirty="0"/>
              <a:t>Das</a:t>
            </a:r>
            <a:r>
              <a:rPr lang="de-DE" baseline="0" dirty="0"/>
              <a:t> Dokument und die Checkliste „Barrierefreies Layout“</a:t>
            </a:r>
            <a:endParaRPr lang="de-DE" dirty="0"/>
          </a:p>
        </p:txBody>
      </p:sp>
      <p:pic>
        <p:nvPicPr>
          <p:cNvPr id="23" name="Grafik 22">
            <a:extLst>
              <a:ext uri="{FF2B5EF4-FFF2-40B4-BE49-F238E27FC236}">
                <a16:creationId xmlns:a16="http://schemas.microsoft.com/office/drawing/2014/main" id="{10BB095B-CA27-4C18-B017-9021B6AD362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490865" y="125175"/>
            <a:ext cx="2503420" cy="856433"/>
          </a:xfrm>
          <a:prstGeom prst="rect">
            <a:avLst/>
          </a:prstGeom>
        </p:spPr>
      </p:pic>
      <p:sp>
        <p:nvSpPr>
          <p:cNvPr id="44" name="Titel 1">
            <a:extLst>
              <a:ext uri="{FF2B5EF4-FFF2-40B4-BE49-F238E27FC236}">
                <a16:creationId xmlns:a16="http://schemas.microsoft.com/office/drawing/2014/main" id="{935C95B7-2783-4AA8-AD7A-FCC0A1E36449}"/>
              </a:ext>
            </a:extLst>
          </p:cNvPr>
          <p:cNvSpPr txBox="1">
            <a:spLocks/>
          </p:cNvSpPr>
          <p:nvPr/>
        </p:nvSpPr>
        <p:spPr>
          <a:xfrm>
            <a:off x="354846" y="134858"/>
            <a:ext cx="7122927" cy="360000"/>
          </a:xfrm>
          <a:prstGeom prst="rect">
            <a:avLst/>
          </a:prstGeom>
          <a:solidFill>
            <a:schemeClr val="accent1">
              <a:lumMod val="60000"/>
              <a:lumOff val="40000"/>
            </a:schemeClr>
          </a:solidFill>
          <a:ln>
            <a:solidFill>
              <a:srgbClr val="8FAADC"/>
            </a:solidFill>
          </a:ln>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1600" b="1" dirty="0">
                <a:solidFill>
                  <a:schemeClr val="bg1"/>
                </a:solidFill>
                <a:latin typeface="Times New Roman" panose="02020603050405020304" pitchFamily="18" charset="0"/>
                <a:cs typeface="Times New Roman" panose="02020603050405020304" pitchFamily="18" charset="0"/>
              </a:rPr>
              <a:t>Erstellung eines digital-barrierefreien Dokuments</a:t>
            </a:r>
          </a:p>
        </p:txBody>
      </p:sp>
      <p:sp>
        <p:nvSpPr>
          <p:cNvPr id="29" name="Inhaltsplatzhalter 2">
            <a:extLst>
              <a:ext uri="{FF2B5EF4-FFF2-40B4-BE49-F238E27FC236}">
                <a16:creationId xmlns:a16="http://schemas.microsoft.com/office/drawing/2014/main" id="{AFAAC8D3-D307-4270-9E35-463455EF05F6}"/>
              </a:ext>
            </a:extLst>
          </p:cNvPr>
          <p:cNvSpPr txBox="1">
            <a:spLocks/>
          </p:cNvSpPr>
          <p:nvPr/>
        </p:nvSpPr>
        <p:spPr>
          <a:xfrm>
            <a:off x="354838" y="740524"/>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        Relevanz von digitaler Barrierefreiheit</a:t>
            </a:r>
          </a:p>
        </p:txBody>
      </p:sp>
      <p:sp>
        <p:nvSpPr>
          <p:cNvPr id="22" name="Inhaltsplatzhalter 2">
            <a:extLst>
              <a:ext uri="{FF2B5EF4-FFF2-40B4-BE49-F238E27FC236}">
                <a16:creationId xmlns:a16="http://schemas.microsoft.com/office/drawing/2014/main" id="{B0E13F4E-A6DE-424B-802D-0035E44E144F}"/>
              </a:ext>
            </a:extLst>
          </p:cNvPr>
          <p:cNvSpPr>
            <a:spLocks noGrp="1"/>
          </p:cNvSpPr>
          <p:nvPr>
            <p:ph idx="1"/>
          </p:nvPr>
        </p:nvSpPr>
        <p:spPr>
          <a:xfrm>
            <a:off x="354847" y="1064524"/>
            <a:ext cx="7122942" cy="1105470"/>
          </a:xfrm>
          <a:solidFill>
            <a:schemeClr val="bg1">
              <a:lumMod val="95000"/>
            </a:schemeClr>
          </a:solidFill>
        </p:spPr>
        <p:txBody>
          <a:bodyPr>
            <a:noAutofit/>
          </a:bodyPr>
          <a:lstStyle/>
          <a:p>
            <a:pPr marL="0" indent="0" algn="just">
              <a:lnSpc>
                <a:spcPct val="100000"/>
              </a:lnSpc>
              <a:spcBef>
                <a:spcPts val="0"/>
              </a:spcBef>
              <a:buNone/>
            </a:pPr>
            <a:r>
              <a:rPr lang="de-DE" sz="1600" dirty="0">
                <a:latin typeface="Times New Roman" panose="02020603050405020304" pitchFamily="18" charset="0"/>
                <a:cs typeface="Times New Roman" panose="02020603050405020304" pitchFamily="18" charset="0"/>
              </a:rPr>
              <a:t>30% aller Menschen, die das Internet nutzen, sind auf digitale Barriere-</a:t>
            </a:r>
            <a:br>
              <a:rPr lang="de-DE" sz="1600" dirty="0">
                <a:latin typeface="Times New Roman" panose="02020603050405020304" pitchFamily="18" charset="0"/>
                <a:cs typeface="Times New Roman" panose="02020603050405020304" pitchFamily="18" charset="0"/>
              </a:rPr>
            </a:br>
            <a:r>
              <a:rPr lang="de-DE" sz="1600" dirty="0" err="1">
                <a:latin typeface="Times New Roman" panose="02020603050405020304" pitchFamily="18" charset="0"/>
                <a:cs typeface="Times New Roman" panose="02020603050405020304" pitchFamily="18" charset="0"/>
              </a:rPr>
              <a:t>freiheit</a:t>
            </a:r>
            <a:r>
              <a:rPr lang="de-DE" sz="1600" dirty="0">
                <a:latin typeface="Times New Roman" panose="02020603050405020304" pitchFamily="18" charset="0"/>
                <a:cs typeface="Times New Roman" panose="02020603050405020304" pitchFamily="18" charset="0"/>
              </a:rPr>
              <a:t> angewiesen. Nach einer Untersuchung der Aktion Mensch halten 77% der Bundesbürger digitale Barrierefreiheit für wichtig oder sehr wichtig. Im </a:t>
            </a:r>
            <a:r>
              <a:rPr lang="de-DE" sz="1600" dirty="0" err="1">
                <a:latin typeface="Times New Roman" panose="02020603050405020304" pitchFamily="18" charset="0"/>
                <a:cs typeface="Times New Roman" panose="02020603050405020304" pitchFamily="18" charset="0"/>
              </a:rPr>
              <a:t>öffent-lichen</a:t>
            </a:r>
            <a:r>
              <a:rPr lang="de-DE" sz="1600" dirty="0">
                <a:latin typeface="Times New Roman" panose="02020603050405020304" pitchFamily="18" charset="0"/>
                <a:cs typeface="Times New Roman" panose="02020603050405020304" pitchFamily="18" charset="0"/>
              </a:rPr>
              <a:t> Sektor ist diese bereits verpflichtend. </a:t>
            </a:r>
          </a:p>
        </p:txBody>
      </p:sp>
      <p:sp>
        <p:nvSpPr>
          <p:cNvPr id="24" name="Inhaltsplatzhalter 2">
            <a:extLst>
              <a:ext uri="{FF2B5EF4-FFF2-40B4-BE49-F238E27FC236}">
                <a16:creationId xmlns:a16="http://schemas.microsoft.com/office/drawing/2014/main" id="{09D3445B-78F6-4A6A-9FA8-5C6013201882}"/>
              </a:ext>
            </a:extLst>
          </p:cNvPr>
          <p:cNvSpPr txBox="1">
            <a:spLocks/>
          </p:cNvSpPr>
          <p:nvPr/>
        </p:nvSpPr>
        <p:spPr>
          <a:xfrm>
            <a:off x="354838" y="2278613"/>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        Inhalt dieser Präsentation</a:t>
            </a:r>
          </a:p>
        </p:txBody>
      </p:sp>
      <p:sp>
        <p:nvSpPr>
          <p:cNvPr id="28" name="Inhaltsplatzhalter 2">
            <a:extLst>
              <a:ext uri="{FF2B5EF4-FFF2-40B4-BE49-F238E27FC236}">
                <a16:creationId xmlns:a16="http://schemas.microsoft.com/office/drawing/2014/main" id="{1B18FE4C-FD8F-4541-AC31-431594909D5D}"/>
              </a:ext>
            </a:extLst>
          </p:cNvPr>
          <p:cNvSpPr txBox="1">
            <a:spLocks/>
          </p:cNvSpPr>
          <p:nvPr/>
        </p:nvSpPr>
        <p:spPr>
          <a:xfrm>
            <a:off x="354831" y="2602613"/>
            <a:ext cx="7122942" cy="1836000"/>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Anhand dieser Präsentation sollen die Schritte der Erstellung eines digital-barrierefreien Dokuments veranschaulicht werden. Ausgehend von einem Negativbeispiel und mithilfe einer Checkliste, die im weiteren Verlauf kapitel- </a:t>
            </a:r>
            <a:br>
              <a:rPr lang="de-DE" sz="1600" dirty="0">
                <a:latin typeface="Times New Roman" panose="02020603050405020304" pitchFamily="18" charset="0"/>
                <a:cs typeface="Times New Roman" panose="02020603050405020304" pitchFamily="18" charset="0"/>
              </a:rPr>
            </a:br>
            <a:r>
              <a:rPr lang="de-DE" sz="1600" dirty="0">
                <a:latin typeface="Times New Roman" panose="02020603050405020304" pitchFamily="18" charset="0"/>
                <a:cs typeface="Times New Roman" panose="02020603050405020304" pitchFamily="18" charset="0"/>
              </a:rPr>
              <a:t>weise abgearbeitet wird, wird Schritt für Schritt vorgegangen. Am Schluss steht ein digital barrierefreies Dokument. Es handelt sich bei dieser Präsentation lediglich um ein Bsp. und nicht um ein generell gültiges Verfahren, das bei jedem Vorhaben, ein digital-barrierefreies Dokument zu erstellen, gilt!</a:t>
            </a:r>
          </a:p>
        </p:txBody>
      </p:sp>
      <p:sp>
        <p:nvSpPr>
          <p:cNvPr id="36" name="Inhaltsplatzhalter 2">
            <a:extLst>
              <a:ext uri="{FF2B5EF4-FFF2-40B4-BE49-F238E27FC236}">
                <a16:creationId xmlns:a16="http://schemas.microsoft.com/office/drawing/2014/main" id="{BF2D9A82-BA4B-4079-B51A-BE5D7F123C70}"/>
              </a:ext>
            </a:extLst>
          </p:cNvPr>
          <p:cNvSpPr txBox="1">
            <a:spLocks/>
          </p:cNvSpPr>
          <p:nvPr/>
        </p:nvSpPr>
        <p:spPr>
          <a:xfrm>
            <a:off x="354838" y="4557880"/>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        Quellen</a:t>
            </a:r>
          </a:p>
        </p:txBody>
      </p:sp>
      <p:sp>
        <p:nvSpPr>
          <p:cNvPr id="37" name="Textfeld 36">
            <a:extLst>
              <a:ext uri="{FF2B5EF4-FFF2-40B4-BE49-F238E27FC236}">
                <a16:creationId xmlns:a16="http://schemas.microsoft.com/office/drawing/2014/main" id="{A55233FB-D92E-4B4A-A4A3-FC24B0EFBD40}"/>
              </a:ext>
            </a:extLst>
          </p:cNvPr>
          <p:cNvSpPr txBox="1"/>
          <p:nvPr/>
        </p:nvSpPr>
        <p:spPr>
          <a:xfrm>
            <a:off x="354838" y="4881880"/>
            <a:ext cx="7122935" cy="1077218"/>
          </a:xfrm>
          <a:prstGeom prst="rect">
            <a:avLst/>
          </a:prstGeom>
          <a:solidFill>
            <a:schemeClr val="bg1">
              <a:lumMod val="95000"/>
            </a:schemeClr>
          </a:solidFill>
        </p:spPr>
        <p:txBody>
          <a:bodyPr wrap="square" rtlCol="0">
            <a:spAutoFit/>
          </a:bodyPr>
          <a:lstStyle/>
          <a:p>
            <a:pPr algn="just"/>
            <a:r>
              <a:rPr lang="de-DE" sz="1600" dirty="0">
                <a:latin typeface="Times New Roman" panose="02020603050405020304" pitchFamily="18" charset="0"/>
                <a:cs typeface="Times New Roman" panose="02020603050405020304" pitchFamily="18" charset="0"/>
              </a:rPr>
              <a:t>AKTION MENSCH (Hrsg.) (2010): </a:t>
            </a:r>
            <a:r>
              <a:rPr lang="de-DE" sz="1600" dirty="0">
                <a:solidFill>
                  <a:srgbClr val="1E50A0"/>
                </a:solidFill>
                <a:latin typeface="Times New Roman" panose="02020603050405020304" pitchFamily="18" charset="0"/>
                <a:cs typeface="Times New Roman" panose="02020603050405020304" pitchFamily="18" charset="0"/>
                <a:hlinkClick r:id="rId4" action="ppaction://hlinkfile">
                  <a:extLst>
                    <a:ext uri="{A12FA001-AC4F-418D-AE19-62706E023703}">
                      <ahyp:hlinkClr xmlns:ahyp="http://schemas.microsoft.com/office/drawing/2018/hyperlinkcolor" val="tx"/>
                    </a:ext>
                  </a:extLst>
                </a:hlinkClick>
              </a:rPr>
              <a:t>Web 2.0/ barrierefrei. Eine Studie zur Nutzung von Web 2.0 Anwendungen durch Menschen mit Behinderung (PDF)</a:t>
            </a:r>
            <a:r>
              <a:rPr lang="de-DE" sz="1600" dirty="0">
                <a:solidFill>
                  <a:srgbClr val="1E50A0"/>
                </a:solidFill>
                <a:latin typeface="Times New Roman" panose="02020603050405020304" pitchFamily="18" charset="0"/>
                <a:cs typeface="Times New Roman" panose="02020603050405020304" pitchFamily="18" charset="0"/>
              </a:rPr>
              <a:t>. </a:t>
            </a:r>
          </a:p>
          <a:p>
            <a:pPr algn="just"/>
            <a:r>
              <a:rPr lang="de-DE" sz="1600" dirty="0">
                <a:latin typeface="Times New Roman" panose="02020603050405020304" pitchFamily="18" charset="0"/>
                <a:cs typeface="Times New Roman" panose="02020603050405020304" pitchFamily="18" charset="0"/>
              </a:rPr>
              <a:t>Maaß., Chr. &amp; Rink, I. (Hrsg.) (2019): </a:t>
            </a:r>
            <a:r>
              <a:rPr lang="de-DE" sz="1600" dirty="0">
                <a:solidFill>
                  <a:schemeClr val="accent1">
                    <a:lumMod val="7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Handbuch Barrierefreie Kommunikation (Webseite)</a:t>
            </a:r>
            <a:r>
              <a:rPr lang="de-DE" sz="1600" dirty="0">
                <a:solidFill>
                  <a:schemeClr val="accent1">
                    <a:lumMod val="75000"/>
                  </a:schemeClr>
                </a:solidFill>
                <a:latin typeface="Times New Roman" panose="02020603050405020304" pitchFamily="18" charset="0"/>
                <a:cs typeface="Times New Roman" panose="02020603050405020304" pitchFamily="18" charset="0"/>
              </a:rPr>
              <a:t>. </a:t>
            </a:r>
            <a:r>
              <a:rPr lang="de-DE" sz="1600" dirty="0">
                <a:latin typeface="Times New Roman" panose="02020603050405020304" pitchFamily="18" charset="0"/>
                <a:cs typeface="Times New Roman" panose="02020603050405020304" pitchFamily="18" charset="0"/>
              </a:rPr>
              <a:t>Frank &amp; </a:t>
            </a:r>
            <a:r>
              <a:rPr lang="de-DE" sz="1600" dirty="0" err="1">
                <a:latin typeface="Times New Roman" panose="02020603050405020304" pitchFamily="18" charset="0"/>
                <a:cs typeface="Times New Roman" panose="02020603050405020304" pitchFamily="18" charset="0"/>
              </a:rPr>
              <a:t>Timme</a:t>
            </a:r>
            <a:r>
              <a:rPr lang="de-DE" sz="1600" dirty="0">
                <a:latin typeface="Times New Roman" panose="02020603050405020304" pitchFamily="18" charset="0"/>
                <a:cs typeface="Times New Roman" panose="02020603050405020304" pitchFamily="18" charset="0"/>
              </a:rPr>
              <a:t> GmbH Verlag für wissenschaftliche Literatur, Berlin.</a:t>
            </a:r>
            <a:endParaRPr lang="de-DE" dirty="0">
              <a:latin typeface="Times New Roman" panose="02020603050405020304" pitchFamily="18" charset="0"/>
              <a:cs typeface="Times New Roman" panose="02020603050405020304" pitchFamily="18" charset="0"/>
            </a:endParaRPr>
          </a:p>
        </p:txBody>
      </p:sp>
      <p:sp>
        <p:nvSpPr>
          <p:cNvPr id="31" name="Titel 1">
            <a:extLst>
              <a:ext uri="{FF2B5EF4-FFF2-40B4-BE49-F238E27FC236}">
                <a16:creationId xmlns:a16="http://schemas.microsoft.com/office/drawing/2014/main" id="{ECD5BEF8-3B33-4D66-A840-DEB1D2433E82}"/>
              </a:ext>
              <a:ext uri="{C183D7F6-B498-43B3-948B-1728B52AA6E4}">
                <adec:decorative xmlns:adec="http://schemas.microsoft.com/office/drawing/2017/decorative" val="0"/>
              </a:ext>
            </a:extLst>
          </p:cNvPr>
          <p:cNvSpPr txBox="1">
            <a:spLocks/>
          </p:cNvSpPr>
          <p:nvPr/>
        </p:nvSpPr>
        <p:spPr>
          <a:xfrm>
            <a:off x="7832353" y="159892"/>
            <a:ext cx="4658512" cy="1020701"/>
          </a:xfrm>
          <a:prstGeom prst="rect">
            <a:avLst/>
          </a:prstGeom>
        </p:spPr>
        <p:txBody>
          <a:bodyPr vert="horz" lIns="91440" tIns="45720" rIns="91440" bIns="45720" rtlCol="0" anchor="ctr">
            <a:no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4400" b="1" dirty="0">
                <a:latin typeface="+mn-lt"/>
              </a:rPr>
              <a:t>Checkliste</a:t>
            </a:r>
            <a:r>
              <a:rPr lang="de-DE" sz="3600" b="1" dirty="0">
                <a:latin typeface="+mn-lt"/>
              </a:rPr>
              <a:t> </a:t>
            </a:r>
          </a:p>
          <a:p>
            <a:r>
              <a:rPr lang="de-DE" sz="3600" b="1" dirty="0">
                <a:latin typeface="+mn-lt"/>
              </a:rPr>
              <a:t>digitale Barrierefreiheit</a:t>
            </a:r>
          </a:p>
        </p:txBody>
      </p:sp>
      <p:sp>
        <p:nvSpPr>
          <p:cNvPr id="34" name="Untertitel 2">
            <a:extLst>
              <a:ext uri="{FF2B5EF4-FFF2-40B4-BE49-F238E27FC236}">
                <a16:creationId xmlns:a16="http://schemas.microsoft.com/office/drawing/2014/main" id="{EF4FD125-B449-4B41-A3C7-6B4FBC1D3C77}"/>
              </a:ext>
              <a:ext uri="{C183D7F6-B498-43B3-948B-1728B52AA6E4}">
                <adec:decorative xmlns:adec="http://schemas.microsoft.com/office/drawing/2017/decorative" val="0"/>
              </a:ext>
            </a:extLst>
          </p:cNvPr>
          <p:cNvSpPr txBox="1">
            <a:spLocks/>
          </p:cNvSpPr>
          <p:nvPr/>
        </p:nvSpPr>
        <p:spPr>
          <a:xfrm>
            <a:off x="7898144" y="1247461"/>
            <a:ext cx="7332754" cy="922534"/>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70000"/>
              </a:lnSpc>
              <a:spcBef>
                <a:spcPts val="0"/>
              </a:spcBef>
              <a:buNone/>
              <a:tabLst>
                <a:tab pos="457200" algn="l"/>
              </a:tabLst>
            </a:pPr>
            <a:r>
              <a:rPr lang="de-DE"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C0000"/>
                </a:solidFill>
                <a:latin typeface="Calibri" panose="020F0502020204030204" pitchFamily="34" charset="0"/>
                <a:ea typeface="Calibri" panose="020F0502020204030204" pitchFamily="34" charset="0"/>
                <a:cs typeface="Times New Roman" panose="02020603050405020304" pitchFamily="18" charset="0"/>
              </a:rPr>
              <a:t>1. Barrierefreie Struktur</a:t>
            </a:r>
          </a:p>
        </p:txBody>
      </p:sp>
      <p:sp>
        <p:nvSpPr>
          <p:cNvPr id="43" name="Textfeld 42">
            <a:extLst>
              <a:ext uri="{FF2B5EF4-FFF2-40B4-BE49-F238E27FC236}">
                <a16:creationId xmlns:a16="http://schemas.microsoft.com/office/drawing/2014/main" id="{9668B12B-36B2-4470-9BA0-EDF8A3C3A80E}"/>
              </a:ext>
            </a:extLst>
          </p:cNvPr>
          <p:cNvSpPr txBox="1"/>
          <p:nvPr/>
        </p:nvSpPr>
        <p:spPr>
          <a:xfrm>
            <a:off x="8358059" y="2305597"/>
            <a:ext cx="4919428" cy="584775"/>
          </a:xfrm>
          <a:prstGeom prst="rect">
            <a:avLst/>
          </a:prstGeom>
          <a:noFill/>
        </p:spPr>
        <p:txBody>
          <a:bodyPr wrap="square" rtlCol="0">
            <a:spAutoFit/>
          </a:bodyPr>
          <a:lstStyle/>
          <a:p>
            <a:pPr marL="0" indent="0">
              <a:lnSpc>
                <a:spcPct val="100000"/>
              </a:lnSpc>
              <a:spcBef>
                <a:spcPts val="0"/>
              </a:spcBef>
              <a:buNone/>
              <a:tabLst>
                <a:tab pos="457200" algn="l"/>
              </a:tabLst>
            </a:pPr>
            <a:r>
              <a:rPr lang="de-DE" sz="3200" b="1" dirty="0">
                <a:solidFill>
                  <a:srgbClr val="C15811"/>
                </a:solidFill>
                <a:latin typeface="Calibri" panose="020F0502020204030204" pitchFamily="34" charset="0"/>
                <a:ea typeface="Calibri" panose="020F0502020204030204" pitchFamily="34" charset="0"/>
                <a:cs typeface="Times New Roman" panose="02020603050405020304" pitchFamily="18" charset="0"/>
              </a:rPr>
              <a:t>2. Barrierefreies Layout</a:t>
            </a:r>
            <a:endParaRPr lang="de-DE" b="1" dirty="0">
              <a:solidFill>
                <a:srgbClr val="C15811"/>
              </a:solidFill>
            </a:endParaRPr>
          </a:p>
        </p:txBody>
      </p:sp>
      <p:sp>
        <p:nvSpPr>
          <p:cNvPr id="14" name="Untertitel 2">
            <a:extLst>
              <a:ext uri="{FF2B5EF4-FFF2-40B4-BE49-F238E27FC236}">
                <a16:creationId xmlns:a16="http://schemas.microsoft.com/office/drawing/2014/main" id="{E49AFCBB-F204-4431-926A-6D58F78E444C}"/>
              </a:ext>
              <a:ext uri="{C183D7F6-B498-43B3-948B-1728B52AA6E4}">
                <adec:decorative xmlns:adec="http://schemas.microsoft.com/office/drawing/2017/decorative" val="0"/>
              </a:ext>
            </a:extLst>
          </p:cNvPr>
          <p:cNvSpPr txBox="1">
            <a:spLocks/>
          </p:cNvSpPr>
          <p:nvPr/>
        </p:nvSpPr>
        <p:spPr>
          <a:xfrm>
            <a:off x="8371722" y="2770834"/>
            <a:ext cx="6659062" cy="5581284"/>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Vermeiden von Silbentrennung</a:t>
            </a:r>
          </a:p>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Zeilenabstand von 1,5</a:t>
            </a:r>
          </a:p>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Serifenlose Schrift (beispielsweise Calibri)</a:t>
            </a:r>
          </a:p>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Linksbündig und Flattersatz</a:t>
            </a:r>
          </a:p>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Lesbare Schriftgröße </a:t>
            </a:r>
          </a:p>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Kontrastverhältnis mindestens 4,5 zu 1</a:t>
            </a:r>
          </a:p>
        </p:txBody>
      </p:sp>
      <p:sp>
        <p:nvSpPr>
          <p:cNvPr id="15" name="Textfeld 14">
            <a:extLst>
              <a:ext uri="{FF2B5EF4-FFF2-40B4-BE49-F238E27FC236}">
                <a16:creationId xmlns:a16="http://schemas.microsoft.com/office/drawing/2014/main" id="{BDFFDB8D-3367-43CC-A01B-E2264DFAFB12}"/>
              </a:ext>
            </a:extLst>
          </p:cNvPr>
          <p:cNvSpPr txBox="1"/>
          <p:nvPr/>
        </p:nvSpPr>
        <p:spPr>
          <a:xfrm>
            <a:off x="7898144" y="7398760"/>
            <a:ext cx="7071299" cy="1493358"/>
          </a:xfrm>
          <a:prstGeom prst="rect">
            <a:avLst/>
          </a:prstGeom>
          <a:noFill/>
        </p:spPr>
        <p:txBody>
          <a:bodyPr wrap="square" rtlCol="0">
            <a:spAutoFit/>
          </a:bodyPr>
          <a:lstStyle/>
          <a:p>
            <a:pPr>
              <a:lnSpc>
                <a:spcPct val="150000"/>
              </a:lnSpc>
              <a:tabLst>
                <a:tab pos="457200" algn="l"/>
              </a:tabLst>
            </a:pPr>
            <a:r>
              <a:rPr lang="de-DE" sz="3200"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00863D"/>
                </a:solidFill>
                <a:latin typeface="Calibri" panose="020F0502020204030204" pitchFamily="34" charset="0"/>
                <a:ea typeface="Calibri" panose="020F0502020204030204" pitchFamily="34" charset="0"/>
                <a:cs typeface="Times New Roman" panose="02020603050405020304" pitchFamily="18" charset="0"/>
              </a:rPr>
              <a:t>3. Barrierefreie Sprache </a:t>
            </a:r>
          </a:p>
          <a:p>
            <a:pPr>
              <a:lnSpc>
                <a:spcPct val="150000"/>
              </a:lnSpc>
              <a:tabLst>
                <a:tab pos="457200" algn="l"/>
              </a:tabLst>
            </a:pPr>
            <a:r>
              <a:rPr lang="de-DE" sz="32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2F5597"/>
                </a:solidFill>
                <a:latin typeface="Calibri" panose="020F0502020204030204" pitchFamily="34" charset="0"/>
                <a:ea typeface="Calibri" panose="020F0502020204030204" pitchFamily="34" charset="0"/>
                <a:cs typeface="Times New Roman" panose="02020603050405020304" pitchFamily="18" charset="0"/>
              </a:rPr>
              <a:t>4. Barrierefrei für Screenreader</a:t>
            </a:r>
          </a:p>
        </p:txBody>
      </p:sp>
      <p:pic>
        <p:nvPicPr>
          <p:cNvPr id="39" name="Grafik 38">
            <a:extLst>
              <a:ext uri="{FF2B5EF4-FFF2-40B4-BE49-F238E27FC236}">
                <a16:creationId xmlns:a16="http://schemas.microsoft.com/office/drawing/2014/main" id="{1A580597-A986-45F2-8960-85C2BD41214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1181" y="691976"/>
            <a:ext cx="432000" cy="432000"/>
          </a:xfrm>
          <a:prstGeom prst="rect">
            <a:avLst/>
          </a:prstGeom>
        </p:spPr>
      </p:pic>
      <p:pic>
        <p:nvPicPr>
          <p:cNvPr id="40" name="Grafik 39">
            <a:extLst>
              <a:ext uri="{FF2B5EF4-FFF2-40B4-BE49-F238E27FC236}">
                <a16:creationId xmlns:a16="http://schemas.microsoft.com/office/drawing/2014/main" id="{54E7721B-181E-4193-8786-871501263088}"/>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3181" y="2270125"/>
            <a:ext cx="360000" cy="360000"/>
          </a:xfrm>
          <a:prstGeom prst="rect">
            <a:avLst/>
          </a:prstGeom>
        </p:spPr>
      </p:pic>
      <p:pic>
        <p:nvPicPr>
          <p:cNvPr id="41" name="Grafik 40">
            <a:extLst>
              <a:ext uri="{FF2B5EF4-FFF2-40B4-BE49-F238E27FC236}">
                <a16:creationId xmlns:a16="http://schemas.microsoft.com/office/drawing/2014/main" id="{90CC8A8B-6AC6-4B90-86CC-1EE47BCD0632}"/>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3181" y="4557880"/>
            <a:ext cx="324000" cy="324000"/>
          </a:xfrm>
          <a:prstGeom prst="rect">
            <a:avLst/>
          </a:prstGeom>
        </p:spPr>
      </p:pic>
      <p:pic>
        <p:nvPicPr>
          <p:cNvPr id="42" name="Grafik 41">
            <a:extLst>
              <a:ext uri="{FF2B5EF4-FFF2-40B4-BE49-F238E27FC236}">
                <a16:creationId xmlns:a16="http://schemas.microsoft.com/office/drawing/2014/main" id="{0EF49B63-B482-416B-8A7D-A67E236CC7D4}"/>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832353" y="1535912"/>
            <a:ext cx="540000" cy="540000"/>
          </a:xfrm>
          <a:prstGeom prst="rect">
            <a:avLst/>
          </a:prstGeom>
        </p:spPr>
      </p:pic>
      <p:pic>
        <p:nvPicPr>
          <p:cNvPr id="25" name="Grafik 24">
            <a:extLst>
              <a:ext uri="{FF2B5EF4-FFF2-40B4-BE49-F238E27FC236}">
                <a16:creationId xmlns:a16="http://schemas.microsoft.com/office/drawing/2014/main" id="{2B92EA68-DA4E-41DB-9675-B5CF90304B57}"/>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88034" y="2382477"/>
            <a:ext cx="468000" cy="468000"/>
          </a:xfrm>
          <a:prstGeom prst="rect">
            <a:avLst/>
          </a:prstGeom>
        </p:spPr>
      </p:pic>
      <p:pic>
        <p:nvPicPr>
          <p:cNvPr id="26" name="Grafik 25">
            <a:extLst>
              <a:ext uri="{FF2B5EF4-FFF2-40B4-BE49-F238E27FC236}">
                <a16:creationId xmlns:a16="http://schemas.microsoft.com/office/drawing/2014/main" id="{1AB4D9C3-079C-4FE8-A06F-B44CFCBB285A}"/>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36802" y="7553959"/>
            <a:ext cx="540000" cy="540000"/>
          </a:xfrm>
          <a:prstGeom prst="rect">
            <a:avLst/>
          </a:prstGeom>
        </p:spPr>
      </p:pic>
      <p:pic>
        <p:nvPicPr>
          <p:cNvPr id="27" name="Grafik 26">
            <a:extLst>
              <a:ext uri="{FF2B5EF4-FFF2-40B4-BE49-F238E27FC236}">
                <a16:creationId xmlns:a16="http://schemas.microsoft.com/office/drawing/2014/main" id="{BB3704C2-FFE2-4D13-9E2F-1A5431550BF1}"/>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31722" y="8300638"/>
            <a:ext cx="540000" cy="540000"/>
          </a:xfrm>
          <a:prstGeom prst="rect">
            <a:avLst/>
          </a:prstGeom>
        </p:spPr>
      </p:pic>
      <p:cxnSp>
        <p:nvCxnSpPr>
          <p:cNvPr id="6" name="Gerader Verbinder 5">
            <a:extLst>
              <a:ext uri="{FF2B5EF4-FFF2-40B4-BE49-F238E27FC236}">
                <a16:creationId xmlns:a16="http://schemas.microsoft.com/office/drawing/2014/main" id="{2DC8816B-4017-43F1-B375-F2F94D8A588B}"/>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450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3209057-AAF2-4089-8B52-ACAF30CE3230}"/>
              </a:ext>
            </a:extLst>
          </p:cNvPr>
          <p:cNvSpPr>
            <a:spLocks noGrp="1"/>
          </p:cNvSpPr>
          <p:nvPr>
            <p:ph type="title"/>
          </p:nvPr>
        </p:nvSpPr>
        <p:spPr>
          <a:xfrm>
            <a:off x="1367814" y="-2157724"/>
            <a:ext cx="13040439" cy="2066590"/>
          </a:xfrm>
        </p:spPr>
        <p:txBody>
          <a:bodyPr/>
          <a:lstStyle/>
          <a:p>
            <a:r>
              <a:rPr lang="de-DE" dirty="0"/>
              <a:t>Vermeiden von Silbentrennung</a:t>
            </a:r>
          </a:p>
        </p:txBody>
      </p:sp>
      <p:pic>
        <p:nvPicPr>
          <p:cNvPr id="26" name="Grafik 25">
            <a:extLst>
              <a:ext uri="{FF2B5EF4-FFF2-40B4-BE49-F238E27FC236}">
                <a16:creationId xmlns:a16="http://schemas.microsoft.com/office/drawing/2014/main" id="{173FE8DA-9F9E-4AAD-82F6-397ECFCFE91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490865" y="125175"/>
            <a:ext cx="2503420" cy="856433"/>
          </a:xfrm>
          <a:prstGeom prst="rect">
            <a:avLst/>
          </a:prstGeom>
        </p:spPr>
      </p:pic>
      <p:sp>
        <p:nvSpPr>
          <p:cNvPr id="45" name="Titel 1" descr="&#10;">
            <a:extLst>
              <a:ext uri="{FF2B5EF4-FFF2-40B4-BE49-F238E27FC236}">
                <a16:creationId xmlns:a16="http://schemas.microsoft.com/office/drawing/2014/main" id="{E6A01321-AD24-415B-8A04-DDC9034838E2}"/>
              </a:ext>
            </a:extLst>
          </p:cNvPr>
          <p:cNvSpPr txBox="1">
            <a:spLocks/>
          </p:cNvSpPr>
          <p:nvPr/>
        </p:nvSpPr>
        <p:spPr>
          <a:xfrm>
            <a:off x="354846" y="134858"/>
            <a:ext cx="7122927" cy="360000"/>
          </a:xfrm>
          <a:prstGeom prst="rect">
            <a:avLst/>
          </a:prstGeom>
          <a:solidFill>
            <a:schemeClr val="accent1">
              <a:lumMod val="60000"/>
              <a:lumOff val="40000"/>
            </a:schemeClr>
          </a:solidFill>
          <a:ln>
            <a:solidFill>
              <a:srgbClr val="8FAADC"/>
            </a:solidFill>
          </a:ln>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1600" b="1" dirty="0">
                <a:solidFill>
                  <a:schemeClr val="bg1"/>
                </a:solidFill>
                <a:latin typeface="Times New Roman" panose="02020603050405020304" pitchFamily="18" charset="0"/>
                <a:cs typeface="Times New Roman" panose="02020603050405020304" pitchFamily="18" charset="0"/>
              </a:rPr>
              <a:t>Erstellung eines digital-barrierefreien Dokuments</a:t>
            </a:r>
          </a:p>
        </p:txBody>
      </p:sp>
      <p:sp>
        <p:nvSpPr>
          <p:cNvPr id="35" name="Inhaltsplatzhalter 2">
            <a:extLst>
              <a:ext uri="{FF2B5EF4-FFF2-40B4-BE49-F238E27FC236}">
                <a16:creationId xmlns:a16="http://schemas.microsoft.com/office/drawing/2014/main" id="{D3229D61-6C96-41AA-9F0B-B6D0A3B7964D}"/>
              </a:ext>
            </a:extLst>
          </p:cNvPr>
          <p:cNvSpPr txBox="1">
            <a:spLocks/>
          </p:cNvSpPr>
          <p:nvPr/>
        </p:nvSpPr>
        <p:spPr>
          <a:xfrm>
            <a:off x="354838" y="740524"/>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        Relevanz von digitaler Barrierefreiheit</a:t>
            </a:r>
          </a:p>
        </p:txBody>
      </p:sp>
      <p:sp>
        <p:nvSpPr>
          <p:cNvPr id="22" name="Inhaltsplatzhalter 2">
            <a:extLst>
              <a:ext uri="{FF2B5EF4-FFF2-40B4-BE49-F238E27FC236}">
                <a16:creationId xmlns:a16="http://schemas.microsoft.com/office/drawing/2014/main" id="{7994014C-195A-4E58-A8B4-C5D441E4AF2B}"/>
              </a:ext>
            </a:extLst>
          </p:cNvPr>
          <p:cNvSpPr>
            <a:spLocks noGrp="1"/>
          </p:cNvSpPr>
          <p:nvPr>
            <p:ph idx="1"/>
          </p:nvPr>
        </p:nvSpPr>
        <p:spPr>
          <a:xfrm>
            <a:off x="354847" y="1064524"/>
            <a:ext cx="7122942" cy="1105470"/>
          </a:xfrm>
          <a:solidFill>
            <a:schemeClr val="bg1">
              <a:lumMod val="95000"/>
            </a:schemeClr>
          </a:solidFill>
        </p:spPr>
        <p:txBody>
          <a:bodyPr>
            <a:noAutofit/>
          </a:bodyPr>
          <a:lstStyle/>
          <a:p>
            <a:pPr marL="0" indent="0" algn="just">
              <a:lnSpc>
                <a:spcPct val="100000"/>
              </a:lnSpc>
              <a:spcBef>
                <a:spcPts val="0"/>
              </a:spcBef>
              <a:buNone/>
            </a:pPr>
            <a:r>
              <a:rPr lang="de-DE" sz="1600" dirty="0">
                <a:latin typeface="Times New Roman" panose="02020603050405020304" pitchFamily="18" charset="0"/>
                <a:cs typeface="Times New Roman" panose="02020603050405020304" pitchFamily="18" charset="0"/>
              </a:rPr>
              <a:t>30% aller Menschen, die das Internet nutzen, sind auf digitale Barrierefreiheit angewiesen. Nach einer Untersuchung der Aktion Mensch halten 77% der Bundesbürger digitale Barrierefreiheit für wichtig oder sehr wichtig. Im öffentlichen Sektor ist diese bereits verpflichtend. </a:t>
            </a:r>
          </a:p>
        </p:txBody>
      </p:sp>
      <p:sp>
        <p:nvSpPr>
          <p:cNvPr id="23" name="Inhaltsplatzhalter 2">
            <a:extLst>
              <a:ext uri="{FF2B5EF4-FFF2-40B4-BE49-F238E27FC236}">
                <a16:creationId xmlns:a16="http://schemas.microsoft.com/office/drawing/2014/main" id="{F4CFE669-C7DE-4644-A82B-0E2FA2A60444}"/>
              </a:ext>
            </a:extLst>
          </p:cNvPr>
          <p:cNvSpPr txBox="1">
            <a:spLocks/>
          </p:cNvSpPr>
          <p:nvPr/>
        </p:nvSpPr>
        <p:spPr>
          <a:xfrm>
            <a:off x="354838" y="2278613"/>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        Inhalt dieser Präsentation</a:t>
            </a:r>
          </a:p>
        </p:txBody>
      </p:sp>
      <p:sp>
        <p:nvSpPr>
          <p:cNvPr id="24" name="Inhaltsplatzhalter 2">
            <a:extLst>
              <a:ext uri="{FF2B5EF4-FFF2-40B4-BE49-F238E27FC236}">
                <a16:creationId xmlns:a16="http://schemas.microsoft.com/office/drawing/2014/main" id="{60BD17D1-1B82-41B8-AD13-013B8CFFDF2C}"/>
              </a:ext>
            </a:extLst>
          </p:cNvPr>
          <p:cNvSpPr txBox="1">
            <a:spLocks/>
          </p:cNvSpPr>
          <p:nvPr/>
        </p:nvSpPr>
        <p:spPr>
          <a:xfrm>
            <a:off x="354831" y="2602613"/>
            <a:ext cx="7122942" cy="1836000"/>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Anhand dieser Präsentation sollen die Schritte der Erstellung eines digital-barrierefreien Dokuments veranschaulicht werden. Ausgehend von einem Negativbeispiel und mithilfe einer Checkliste, die im weiteren Verlauf kapitelweise abgearbeitet wird, wird Schritt für Schritt vorgegangen. Am Schluss steht ein digital barrierefreies Dokument. Es handelt sich bei dieser Präsentation lediglich um ein Bsp. und nicht um ein generell gültiges Verfahren, das bei jedem Vorhaben, ein digital-barrierefreies Dokument zu erstellen, gilt!</a:t>
            </a:r>
          </a:p>
        </p:txBody>
      </p:sp>
      <p:sp>
        <p:nvSpPr>
          <p:cNvPr id="25" name="Inhaltsplatzhalter 2">
            <a:extLst>
              <a:ext uri="{FF2B5EF4-FFF2-40B4-BE49-F238E27FC236}">
                <a16:creationId xmlns:a16="http://schemas.microsoft.com/office/drawing/2014/main" id="{F5ED702C-7ABB-4AE5-9BA1-257EEF6A2BBE}"/>
              </a:ext>
            </a:extLst>
          </p:cNvPr>
          <p:cNvSpPr txBox="1">
            <a:spLocks/>
          </p:cNvSpPr>
          <p:nvPr/>
        </p:nvSpPr>
        <p:spPr>
          <a:xfrm>
            <a:off x="354838" y="4557880"/>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        Quellen</a:t>
            </a:r>
          </a:p>
        </p:txBody>
      </p:sp>
      <p:sp>
        <p:nvSpPr>
          <p:cNvPr id="28" name="Textfeld 27">
            <a:extLst>
              <a:ext uri="{FF2B5EF4-FFF2-40B4-BE49-F238E27FC236}">
                <a16:creationId xmlns:a16="http://schemas.microsoft.com/office/drawing/2014/main" id="{B66E6C68-1A40-462B-8383-64453BF89601}"/>
              </a:ext>
            </a:extLst>
          </p:cNvPr>
          <p:cNvSpPr txBox="1"/>
          <p:nvPr/>
        </p:nvSpPr>
        <p:spPr>
          <a:xfrm>
            <a:off x="354838" y="4881880"/>
            <a:ext cx="7122935" cy="1077218"/>
          </a:xfrm>
          <a:prstGeom prst="rect">
            <a:avLst/>
          </a:prstGeom>
          <a:solidFill>
            <a:schemeClr val="bg1">
              <a:lumMod val="95000"/>
            </a:schemeClr>
          </a:solidFill>
        </p:spPr>
        <p:txBody>
          <a:bodyPr wrap="square" rtlCol="0">
            <a:spAutoFit/>
          </a:bodyPr>
          <a:lstStyle/>
          <a:p>
            <a:pPr marL="0" indent="0" algn="just">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AKTION MENSCH (Hrsg.) (2010): </a:t>
            </a:r>
            <a:r>
              <a:rPr lang="de-DE" sz="1600" dirty="0">
                <a:solidFill>
                  <a:srgbClr val="1E50A0"/>
                </a:solidFill>
                <a:latin typeface="Times New Roman" panose="02020603050405020304" pitchFamily="18" charset="0"/>
                <a:cs typeface="Times New Roman" panose="02020603050405020304" pitchFamily="18" charset="0"/>
                <a:hlinkClick r:id="rId6" action="ppaction://hlinkfile">
                  <a:extLst>
                    <a:ext uri="{A12FA001-AC4F-418D-AE19-62706E023703}">
                      <ahyp:hlinkClr xmlns:ahyp="http://schemas.microsoft.com/office/drawing/2018/hyperlinkcolor" val="tx"/>
                    </a:ext>
                  </a:extLst>
                </a:hlinkClick>
              </a:rPr>
              <a:t>Web 2.0/ barrierefrei. Eine Studie zur Nutzung von Web 2.0 Anwendungen durch Menschen mit Behinderung (PDF)</a:t>
            </a:r>
            <a:r>
              <a:rPr lang="de-DE" sz="1600" dirty="0">
                <a:solidFill>
                  <a:srgbClr val="1E50A0"/>
                </a:solidFill>
                <a:latin typeface="Times New Roman" panose="02020603050405020304" pitchFamily="18" charset="0"/>
                <a:cs typeface="Times New Roman" panose="02020603050405020304" pitchFamily="18" charset="0"/>
              </a:rPr>
              <a:t>.</a:t>
            </a:r>
          </a:p>
          <a:p>
            <a:pPr marL="0" indent="0" algn="just">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Maaß., Chr. &amp; Rink, I. (Hrsg.) (2019): </a:t>
            </a:r>
            <a:r>
              <a:rPr lang="de-DE" sz="1600" dirty="0">
                <a:solidFill>
                  <a:schemeClr val="accent1">
                    <a:lumMod val="75000"/>
                  </a:schemeClr>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Handbuch Barrierefreie Kommunikation (Webseite)</a:t>
            </a:r>
            <a:r>
              <a:rPr lang="de-DE" sz="1600" dirty="0">
                <a:latin typeface="Times New Roman" panose="02020603050405020304" pitchFamily="18" charset="0"/>
                <a:cs typeface="Times New Roman" panose="02020603050405020304" pitchFamily="18" charset="0"/>
              </a:rPr>
              <a:t>. Frank &amp; </a:t>
            </a:r>
            <a:r>
              <a:rPr lang="de-DE" sz="1600" dirty="0" err="1">
                <a:latin typeface="Times New Roman" panose="02020603050405020304" pitchFamily="18" charset="0"/>
                <a:cs typeface="Times New Roman" panose="02020603050405020304" pitchFamily="18" charset="0"/>
              </a:rPr>
              <a:t>Timme</a:t>
            </a:r>
            <a:r>
              <a:rPr lang="de-DE" sz="1600" dirty="0">
                <a:latin typeface="Times New Roman" panose="02020603050405020304" pitchFamily="18" charset="0"/>
                <a:cs typeface="Times New Roman" panose="02020603050405020304" pitchFamily="18" charset="0"/>
              </a:rPr>
              <a:t> GmbH Verlag für wissenschaftliche Literatur, Berlin.</a:t>
            </a:r>
            <a:endParaRPr lang="de-DE" dirty="0">
              <a:latin typeface="Times New Roman" panose="02020603050405020304" pitchFamily="18" charset="0"/>
              <a:cs typeface="Times New Roman" panose="02020603050405020304" pitchFamily="18" charset="0"/>
            </a:endParaRPr>
          </a:p>
        </p:txBody>
      </p:sp>
      <p:sp>
        <p:nvSpPr>
          <p:cNvPr id="37" name="Titel 1">
            <a:extLst>
              <a:ext uri="{FF2B5EF4-FFF2-40B4-BE49-F238E27FC236}">
                <a16:creationId xmlns:a16="http://schemas.microsoft.com/office/drawing/2014/main" id="{288D6D30-9286-4390-B5B4-FE8EDA28B45D}"/>
              </a:ext>
              <a:ext uri="{C183D7F6-B498-43B3-948B-1728B52AA6E4}">
                <adec:decorative xmlns:adec="http://schemas.microsoft.com/office/drawing/2017/decorative" val="0"/>
              </a:ext>
            </a:extLst>
          </p:cNvPr>
          <p:cNvSpPr txBox="1">
            <a:spLocks/>
          </p:cNvSpPr>
          <p:nvPr/>
        </p:nvSpPr>
        <p:spPr>
          <a:xfrm>
            <a:off x="7832353" y="159892"/>
            <a:ext cx="4658512" cy="1020701"/>
          </a:xfrm>
          <a:prstGeom prst="rect">
            <a:avLst/>
          </a:prstGeom>
        </p:spPr>
        <p:txBody>
          <a:bodyPr vert="horz" lIns="91440" tIns="45720" rIns="91440" bIns="45720" rtlCol="0" anchor="ctr">
            <a:no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4400" b="1" dirty="0">
                <a:latin typeface="+mn-lt"/>
              </a:rPr>
              <a:t>Checkliste</a:t>
            </a:r>
            <a:r>
              <a:rPr lang="de-DE" sz="3600" b="1" dirty="0">
                <a:latin typeface="+mn-lt"/>
              </a:rPr>
              <a:t> </a:t>
            </a:r>
          </a:p>
          <a:p>
            <a:r>
              <a:rPr lang="de-DE" sz="3600" b="1" dirty="0">
                <a:latin typeface="+mn-lt"/>
              </a:rPr>
              <a:t>digitale Barrierefreiheit</a:t>
            </a:r>
          </a:p>
        </p:txBody>
      </p:sp>
      <p:sp>
        <p:nvSpPr>
          <p:cNvPr id="38" name="Untertitel 2">
            <a:extLst>
              <a:ext uri="{FF2B5EF4-FFF2-40B4-BE49-F238E27FC236}">
                <a16:creationId xmlns:a16="http://schemas.microsoft.com/office/drawing/2014/main" id="{CDA9BAA8-3789-497B-81B0-6DCC35A6F030}"/>
              </a:ext>
              <a:ext uri="{C183D7F6-B498-43B3-948B-1728B52AA6E4}">
                <adec:decorative xmlns:adec="http://schemas.microsoft.com/office/drawing/2017/decorative" val="0"/>
              </a:ext>
            </a:extLst>
          </p:cNvPr>
          <p:cNvSpPr txBox="1">
            <a:spLocks/>
          </p:cNvSpPr>
          <p:nvPr/>
        </p:nvSpPr>
        <p:spPr>
          <a:xfrm>
            <a:off x="7898144" y="1247461"/>
            <a:ext cx="7332754" cy="922534"/>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70000"/>
              </a:lnSpc>
              <a:spcBef>
                <a:spcPts val="0"/>
              </a:spcBef>
              <a:buNone/>
              <a:tabLst>
                <a:tab pos="457200" algn="l"/>
              </a:tabLst>
            </a:pPr>
            <a:r>
              <a:rPr lang="de-DE"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C0000"/>
                </a:solidFill>
                <a:latin typeface="Calibri" panose="020F0502020204030204" pitchFamily="34" charset="0"/>
                <a:ea typeface="Calibri" panose="020F0502020204030204" pitchFamily="34" charset="0"/>
                <a:cs typeface="Times New Roman" panose="02020603050405020304" pitchFamily="18" charset="0"/>
              </a:rPr>
              <a:t>1. Barrierefreie Struktur</a:t>
            </a:r>
          </a:p>
        </p:txBody>
      </p:sp>
      <p:sp>
        <p:nvSpPr>
          <p:cNvPr id="39" name="Textfeld 38">
            <a:extLst>
              <a:ext uri="{FF2B5EF4-FFF2-40B4-BE49-F238E27FC236}">
                <a16:creationId xmlns:a16="http://schemas.microsoft.com/office/drawing/2014/main" id="{43EFBE5E-9DAB-4E4B-B703-82568051BB85}"/>
              </a:ext>
            </a:extLst>
          </p:cNvPr>
          <p:cNvSpPr txBox="1"/>
          <p:nvPr/>
        </p:nvSpPr>
        <p:spPr>
          <a:xfrm>
            <a:off x="8358059" y="2305597"/>
            <a:ext cx="4919428" cy="584775"/>
          </a:xfrm>
          <a:prstGeom prst="rect">
            <a:avLst/>
          </a:prstGeom>
          <a:noFill/>
        </p:spPr>
        <p:txBody>
          <a:bodyPr wrap="square" rtlCol="0">
            <a:spAutoFit/>
          </a:bodyPr>
          <a:lstStyle/>
          <a:p>
            <a:pPr marL="0" indent="0">
              <a:lnSpc>
                <a:spcPct val="100000"/>
              </a:lnSpc>
              <a:spcBef>
                <a:spcPts val="0"/>
              </a:spcBef>
              <a:buNone/>
              <a:tabLst>
                <a:tab pos="457200" algn="l"/>
              </a:tabLst>
            </a:pPr>
            <a:r>
              <a:rPr lang="de-DE" sz="3200" b="1" dirty="0">
                <a:solidFill>
                  <a:srgbClr val="C15811"/>
                </a:solidFill>
                <a:latin typeface="Calibri" panose="020F0502020204030204" pitchFamily="34" charset="0"/>
                <a:ea typeface="Calibri" panose="020F0502020204030204" pitchFamily="34" charset="0"/>
                <a:cs typeface="Times New Roman" panose="02020603050405020304" pitchFamily="18" charset="0"/>
              </a:rPr>
              <a:t>2. Barrierefreies Layout</a:t>
            </a:r>
            <a:endParaRPr lang="de-DE" b="1" dirty="0">
              <a:solidFill>
                <a:srgbClr val="C15811"/>
              </a:solidFill>
            </a:endParaRPr>
          </a:p>
        </p:txBody>
      </p:sp>
      <p:sp>
        <p:nvSpPr>
          <p:cNvPr id="21" name="Untertitel 2">
            <a:extLst>
              <a:ext uri="{FF2B5EF4-FFF2-40B4-BE49-F238E27FC236}">
                <a16:creationId xmlns:a16="http://schemas.microsoft.com/office/drawing/2014/main" id="{48B7CAF5-2FF1-4581-A686-85EAB56FF62C}"/>
              </a:ext>
              <a:ext uri="{C183D7F6-B498-43B3-948B-1728B52AA6E4}">
                <adec:decorative xmlns:adec="http://schemas.microsoft.com/office/drawing/2017/decorative" val="0"/>
              </a:ext>
            </a:extLst>
          </p:cNvPr>
          <p:cNvSpPr txBox="1">
            <a:spLocks/>
          </p:cNvSpPr>
          <p:nvPr/>
        </p:nvSpPr>
        <p:spPr>
          <a:xfrm>
            <a:off x="8366926" y="2770522"/>
            <a:ext cx="6508233" cy="930562"/>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a:lnSpc>
                <a:spcPct val="17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Vermeiden von Silbentrennung</a:t>
            </a:r>
          </a:p>
        </p:txBody>
      </p:sp>
      <p:sp>
        <p:nvSpPr>
          <p:cNvPr id="20" name="Untertitel 2">
            <a:extLst>
              <a:ext uri="{FF2B5EF4-FFF2-40B4-BE49-F238E27FC236}">
                <a16:creationId xmlns:a16="http://schemas.microsoft.com/office/drawing/2014/main" id="{FB983FD4-F28E-41B3-989D-D3C7EAD5E786}"/>
              </a:ext>
              <a:ext uri="{C183D7F6-B498-43B3-948B-1728B52AA6E4}">
                <adec:decorative xmlns:adec="http://schemas.microsoft.com/office/drawing/2017/decorative" val="0"/>
              </a:ext>
            </a:extLst>
          </p:cNvPr>
          <p:cNvSpPr txBox="1">
            <a:spLocks/>
          </p:cNvSpPr>
          <p:nvPr/>
        </p:nvSpPr>
        <p:spPr>
          <a:xfrm>
            <a:off x="8358059" y="3490899"/>
            <a:ext cx="6508233" cy="4392129"/>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Zeilenabstand von 1,5</a:t>
            </a:r>
          </a:p>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Serifenlose Schrift (beispielsweise Calibri)</a:t>
            </a:r>
          </a:p>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Linksbündig und Flattersatz</a:t>
            </a:r>
          </a:p>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Lesbare Schriftgröße </a:t>
            </a:r>
          </a:p>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Kontrastverhältnis mindestens 4,5 zu 1</a:t>
            </a:r>
          </a:p>
        </p:txBody>
      </p:sp>
      <p:sp>
        <p:nvSpPr>
          <p:cNvPr id="27" name="Textfeld 26">
            <a:extLst>
              <a:ext uri="{FF2B5EF4-FFF2-40B4-BE49-F238E27FC236}">
                <a16:creationId xmlns:a16="http://schemas.microsoft.com/office/drawing/2014/main" id="{5C603F0F-B9C3-47C5-A680-56541A95F881}"/>
              </a:ext>
            </a:extLst>
          </p:cNvPr>
          <p:cNvSpPr txBox="1"/>
          <p:nvPr/>
        </p:nvSpPr>
        <p:spPr>
          <a:xfrm>
            <a:off x="7899396" y="7347280"/>
            <a:ext cx="7071299" cy="1493358"/>
          </a:xfrm>
          <a:prstGeom prst="rect">
            <a:avLst/>
          </a:prstGeom>
          <a:noFill/>
        </p:spPr>
        <p:txBody>
          <a:bodyPr wrap="square" rtlCol="0">
            <a:spAutoFit/>
          </a:bodyPr>
          <a:lstStyle/>
          <a:p>
            <a:pPr>
              <a:lnSpc>
                <a:spcPct val="150000"/>
              </a:lnSpc>
              <a:tabLst>
                <a:tab pos="457200" algn="l"/>
              </a:tabLst>
            </a:pPr>
            <a:r>
              <a:rPr lang="de-DE" sz="3200" dirty="0">
                <a:solidFill>
                  <a:srgbClr val="00863D"/>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00863D"/>
                </a:solidFill>
                <a:latin typeface="Calibri" panose="020F0502020204030204" pitchFamily="34" charset="0"/>
                <a:ea typeface="Calibri" panose="020F0502020204030204" pitchFamily="34" charset="0"/>
                <a:cs typeface="Times New Roman" panose="02020603050405020304" pitchFamily="18" charset="0"/>
              </a:rPr>
              <a:t>3. Barrierefreie Sprache </a:t>
            </a:r>
          </a:p>
          <a:p>
            <a:pPr>
              <a:lnSpc>
                <a:spcPct val="150000"/>
              </a:lnSpc>
              <a:tabLst>
                <a:tab pos="457200" algn="l"/>
              </a:tabLst>
            </a:pPr>
            <a:r>
              <a:rPr lang="de-DE" sz="32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2F5597"/>
                </a:solidFill>
                <a:latin typeface="Calibri" panose="020F0502020204030204" pitchFamily="34" charset="0"/>
                <a:ea typeface="Calibri" panose="020F0502020204030204" pitchFamily="34" charset="0"/>
                <a:cs typeface="Times New Roman" panose="02020603050405020304" pitchFamily="18" charset="0"/>
              </a:rPr>
              <a:t>4. Barrierefrei für Screenreader</a:t>
            </a:r>
          </a:p>
        </p:txBody>
      </p:sp>
      <p:pic>
        <p:nvPicPr>
          <p:cNvPr id="34" name="Grafik 33">
            <a:extLst>
              <a:ext uri="{FF2B5EF4-FFF2-40B4-BE49-F238E27FC236}">
                <a16:creationId xmlns:a16="http://schemas.microsoft.com/office/drawing/2014/main" id="{F85BED44-E7B8-488F-94F4-5BBE1FB75A69}"/>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1181" y="691976"/>
            <a:ext cx="432000" cy="432000"/>
          </a:xfrm>
          <a:prstGeom prst="rect">
            <a:avLst/>
          </a:prstGeom>
        </p:spPr>
      </p:pic>
      <p:pic>
        <p:nvPicPr>
          <p:cNvPr id="42" name="Grafik 41">
            <a:extLst>
              <a:ext uri="{FF2B5EF4-FFF2-40B4-BE49-F238E27FC236}">
                <a16:creationId xmlns:a16="http://schemas.microsoft.com/office/drawing/2014/main" id="{46D5C697-0A05-4A54-BAB7-DA93B8B1768A}"/>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3181" y="2270125"/>
            <a:ext cx="360000" cy="360000"/>
          </a:xfrm>
          <a:prstGeom prst="rect">
            <a:avLst/>
          </a:prstGeom>
        </p:spPr>
      </p:pic>
      <p:pic>
        <p:nvPicPr>
          <p:cNvPr id="43" name="Grafik 42">
            <a:extLst>
              <a:ext uri="{FF2B5EF4-FFF2-40B4-BE49-F238E27FC236}">
                <a16:creationId xmlns:a16="http://schemas.microsoft.com/office/drawing/2014/main" id="{AF5A353D-7749-471F-8534-572A0CCB6DD6}"/>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3181" y="4557880"/>
            <a:ext cx="324000" cy="324000"/>
          </a:xfrm>
          <a:prstGeom prst="rect">
            <a:avLst/>
          </a:prstGeom>
        </p:spPr>
      </p:pic>
      <p:pic>
        <p:nvPicPr>
          <p:cNvPr id="41" name="Grafik 40">
            <a:extLst>
              <a:ext uri="{FF2B5EF4-FFF2-40B4-BE49-F238E27FC236}">
                <a16:creationId xmlns:a16="http://schemas.microsoft.com/office/drawing/2014/main" id="{FAF1EAD5-FAE0-4D32-B590-3FEFFD649882}"/>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32353" y="1535912"/>
            <a:ext cx="540000" cy="540000"/>
          </a:xfrm>
          <a:prstGeom prst="rect">
            <a:avLst/>
          </a:prstGeom>
        </p:spPr>
      </p:pic>
      <p:pic>
        <p:nvPicPr>
          <p:cNvPr id="44" name="Grafik 43">
            <a:extLst>
              <a:ext uri="{FF2B5EF4-FFF2-40B4-BE49-F238E27FC236}">
                <a16:creationId xmlns:a16="http://schemas.microsoft.com/office/drawing/2014/main" id="{E9A1DCE5-113D-4DAF-BAD0-E8D4565C2F51}"/>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88034" y="2382477"/>
            <a:ext cx="468000" cy="468000"/>
          </a:xfrm>
          <a:prstGeom prst="rect">
            <a:avLst/>
          </a:prstGeom>
        </p:spPr>
      </p:pic>
      <p:pic>
        <p:nvPicPr>
          <p:cNvPr id="32" name="Grafik 31">
            <a:extLst>
              <a:ext uri="{FF2B5EF4-FFF2-40B4-BE49-F238E27FC236}">
                <a16:creationId xmlns:a16="http://schemas.microsoft.com/office/drawing/2014/main" id="{F887E720-F27D-4684-ABD0-62709F9857DF}"/>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36802" y="7553959"/>
            <a:ext cx="540000" cy="540000"/>
          </a:xfrm>
          <a:prstGeom prst="rect">
            <a:avLst/>
          </a:prstGeom>
        </p:spPr>
      </p:pic>
      <p:pic>
        <p:nvPicPr>
          <p:cNvPr id="33" name="Grafik 32">
            <a:extLst>
              <a:ext uri="{FF2B5EF4-FFF2-40B4-BE49-F238E27FC236}">
                <a16:creationId xmlns:a16="http://schemas.microsoft.com/office/drawing/2014/main" id="{F3704FB6-AE9B-4754-A3CB-5870226B0541}"/>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831722" y="8300638"/>
            <a:ext cx="540000" cy="540000"/>
          </a:xfrm>
          <a:prstGeom prst="rect">
            <a:avLst/>
          </a:prstGeom>
        </p:spPr>
      </p:pic>
      <p:cxnSp>
        <p:nvCxnSpPr>
          <p:cNvPr id="6" name="Gerader Verbinder 5">
            <a:extLst>
              <a:ext uri="{FF2B5EF4-FFF2-40B4-BE49-F238E27FC236}">
                <a16:creationId xmlns:a16="http://schemas.microsoft.com/office/drawing/2014/main" id="{2DC8816B-4017-43F1-B375-F2F94D8A588B}"/>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17" descr="Erläuterung Folie 17: Das Dokument ohne getrennten Silben ">
            <a:hlinkClick r:id="" action="ppaction://media"/>
            <a:extLst>
              <a:ext uri="{FF2B5EF4-FFF2-40B4-BE49-F238E27FC236}">
                <a16:creationId xmlns:a16="http://schemas.microsoft.com/office/drawing/2014/main" id="{0244B83E-B953-4D01-97AA-139E3D3F0923}"/>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4506922" y="10079273"/>
            <a:ext cx="487363" cy="487363"/>
          </a:xfrm>
          <a:prstGeom prst="rect">
            <a:avLst/>
          </a:prstGeom>
        </p:spPr>
      </p:pic>
    </p:spTree>
    <p:extLst>
      <p:ext uri="{BB962C8B-B14F-4D97-AF65-F5344CB8AC3E}">
        <p14:creationId xmlns:p14="http://schemas.microsoft.com/office/powerpoint/2010/main" val="93962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B045A34-576D-41A0-8194-EE07378D38DC}"/>
              </a:ext>
            </a:extLst>
          </p:cNvPr>
          <p:cNvSpPr>
            <a:spLocks noGrp="1"/>
          </p:cNvSpPr>
          <p:nvPr>
            <p:ph type="title"/>
          </p:nvPr>
        </p:nvSpPr>
        <p:spPr>
          <a:xfrm>
            <a:off x="1039455" y="-2188820"/>
            <a:ext cx="13040439" cy="2066590"/>
          </a:xfrm>
        </p:spPr>
        <p:txBody>
          <a:bodyPr/>
          <a:lstStyle/>
          <a:p>
            <a:r>
              <a:rPr lang="de-DE" dirty="0"/>
              <a:t>Zeilenabstand</a:t>
            </a:r>
            <a:r>
              <a:rPr lang="de-DE" baseline="0" dirty="0"/>
              <a:t> von 1,5</a:t>
            </a:r>
            <a:endParaRPr lang="de-DE" dirty="0"/>
          </a:p>
        </p:txBody>
      </p:sp>
      <p:pic>
        <p:nvPicPr>
          <p:cNvPr id="24" name="Grafik 23">
            <a:extLst>
              <a:ext uri="{FF2B5EF4-FFF2-40B4-BE49-F238E27FC236}">
                <a16:creationId xmlns:a16="http://schemas.microsoft.com/office/drawing/2014/main" id="{46479908-60D9-46DF-AFCC-29156336A32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490865" y="125175"/>
            <a:ext cx="2503420" cy="856433"/>
          </a:xfrm>
          <a:prstGeom prst="rect">
            <a:avLst/>
          </a:prstGeom>
        </p:spPr>
      </p:pic>
      <p:sp>
        <p:nvSpPr>
          <p:cNvPr id="44" name="Titel 1" descr="&#10;">
            <a:extLst>
              <a:ext uri="{FF2B5EF4-FFF2-40B4-BE49-F238E27FC236}">
                <a16:creationId xmlns:a16="http://schemas.microsoft.com/office/drawing/2014/main" id="{CF88F241-AD7B-4E7C-9E05-35185054ECB7}"/>
              </a:ext>
            </a:extLst>
          </p:cNvPr>
          <p:cNvSpPr txBox="1">
            <a:spLocks/>
          </p:cNvSpPr>
          <p:nvPr/>
        </p:nvSpPr>
        <p:spPr>
          <a:xfrm>
            <a:off x="354846" y="134858"/>
            <a:ext cx="7122927" cy="360000"/>
          </a:xfrm>
          <a:prstGeom prst="rect">
            <a:avLst/>
          </a:prstGeom>
          <a:solidFill>
            <a:srgbClr val="8FAADC"/>
          </a:solidFill>
          <a:ln>
            <a:solidFill>
              <a:srgbClr val="8FAADC"/>
            </a:solidFill>
          </a:ln>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1600" b="1" dirty="0">
                <a:solidFill>
                  <a:schemeClr val="bg1"/>
                </a:solidFill>
                <a:latin typeface="Times New Roman" panose="02020603050405020304" pitchFamily="18" charset="0"/>
                <a:cs typeface="Times New Roman" panose="02020603050405020304" pitchFamily="18" charset="0"/>
              </a:rPr>
              <a:t>Erstellung eines digital-barrierefreien Dokuments</a:t>
            </a:r>
          </a:p>
        </p:txBody>
      </p:sp>
      <p:sp>
        <p:nvSpPr>
          <p:cNvPr id="29" name="Inhaltsplatzhalter 2">
            <a:extLst>
              <a:ext uri="{FF2B5EF4-FFF2-40B4-BE49-F238E27FC236}">
                <a16:creationId xmlns:a16="http://schemas.microsoft.com/office/drawing/2014/main" id="{0A5CCD97-6E50-438A-BDC2-2DE5A32A48DB}"/>
              </a:ext>
            </a:extLst>
          </p:cNvPr>
          <p:cNvSpPr txBox="1">
            <a:spLocks/>
          </p:cNvSpPr>
          <p:nvPr/>
        </p:nvSpPr>
        <p:spPr>
          <a:xfrm>
            <a:off x="354838" y="689724"/>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        Relevanz von digitaler Barrierefreiheit</a:t>
            </a:r>
          </a:p>
        </p:txBody>
      </p:sp>
      <p:sp>
        <p:nvSpPr>
          <p:cNvPr id="30" name="Inhaltsplatzhalter 2">
            <a:extLst>
              <a:ext uri="{FF2B5EF4-FFF2-40B4-BE49-F238E27FC236}">
                <a16:creationId xmlns:a16="http://schemas.microsoft.com/office/drawing/2014/main" id="{1E6C69AC-6D00-4D19-9D04-268593B8B1E4}"/>
              </a:ext>
            </a:extLst>
          </p:cNvPr>
          <p:cNvSpPr>
            <a:spLocks noGrp="1"/>
          </p:cNvSpPr>
          <p:nvPr>
            <p:ph idx="1"/>
          </p:nvPr>
        </p:nvSpPr>
        <p:spPr>
          <a:xfrm>
            <a:off x="354847" y="1013724"/>
            <a:ext cx="7122942" cy="1528728"/>
          </a:xfrm>
          <a:solidFill>
            <a:schemeClr val="bg1">
              <a:lumMod val="95000"/>
            </a:schemeClr>
          </a:solidFill>
        </p:spPr>
        <p:txBody>
          <a:bodyPr>
            <a:noAutofit/>
          </a:bodyPr>
          <a:lstStyle/>
          <a:p>
            <a:pPr marL="0" indent="0" algn="just">
              <a:lnSpc>
                <a:spcPct val="150000"/>
              </a:lnSpc>
              <a:spcBef>
                <a:spcPts val="0"/>
              </a:spcBef>
              <a:buNone/>
            </a:pPr>
            <a:r>
              <a:rPr lang="de-DE" sz="1600" dirty="0">
                <a:latin typeface="Times New Roman" panose="02020603050405020304" pitchFamily="18" charset="0"/>
                <a:cs typeface="Times New Roman" panose="02020603050405020304" pitchFamily="18" charset="0"/>
              </a:rPr>
              <a:t>30% aller Menschen, die das Internet nutzen, sind auf digitale Barrierefreiheit angewiesen. Nach einer Untersuchung der Aktion Mensch halten 77% der Bundesbürger digitale Barrierefreiheit für wichtig oder sehr wichtig. Im öffentlichen Sektor ist diese bereits verpflichtend. </a:t>
            </a:r>
          </a:p>
        </p:txBody>
      </p:sp>
      <p:sp>
        <p:nvSpPr>
          <p:cNvPr id="31" name="Inhaltsplatzhalter 2">
            <a:extLst>
              <a:ext uri="{FF2B5EF4-FFF2-40B4-BE49-F238E27FC236}">
                <a16:creationId xmlns:a16="http://schemas.microsoft.com/office/drawing/2014/main" id="{1AE49C61-19FB-41CC-A576-2695303790E8}"/>
              </a:ext>
            </a:extLst>
          </p:cNvPr>
          <p:cNvSpPr txBox="1">
            <a:spLocks/>
          </p:cNvSpPr>
          <p:nvPr/>
        </p:nvSpPr>
        <p:spPr>
          <a:xfrm>
            <a:off x="354831" y="2651882"/>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        Inhalt dieser Präsentation</a:t>
            </a:r>
          </a:p>
        </p:txBody>
      </p:sp>
      <p:sp>
        <p:nvSpPr>
          <p:cNvPr id="32" name="Inhaltsplatzhalter 2">
            <a:extLst>
              <a:ext uri="{FF2B5EF4-FFF2-40B4-BE49-F238E27FC236}">
                <a16:creationId xmlns:a16="http://schemas.microsoft.com/office/drawing/2014/main" id="{1A9B9EC9-C30E-461E-88E9-5DEB2DAFF032}"/>
              </a:ext>
            </a:extLst>
          </p:cNvPr>
          <p:cNvSpPr txBox="1">
            <a:spLocks/>
          </p:cNvSpPr>
          <p:nvPr/>
        </p:nvSpPr>
        <p:spPr>
          <a:xfrm>
            <a:off x="354831" y="2975882"/>
            <a:ext cx="7122942" cy="2628000"/>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50000"/>
              </a:lnSpc>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Anhand dieser Präsentation sollen die Schritte der Erstellung eines digital-barrierefreien Dokuments veranschaulicht werden. Ausgehend von einem Negativbeispiel und mithilfe einer Checkliste, die im weiteren Verlauf kapitelweise abgearbeitet wird, wird Schritt für Schritt vorgegangen. Am Schluss steht ein digital barrierefreies Dokument. Es handelt sich bei dieser Präsentation lediglich um ein Bsp. und nicht um ein generell gültiges Verfahren, das bei jedem Vorhaben, ein digital-barrierefreies Dokument zu erstellen, gilt!</a:t>
            </a:r>
          </a:p>
        </p:txBody>
      </p:sp>
      <p:sp>
        <p:nvSpPr>
          <p:cNvPr id="33" name="Inhaltsplatzhalter 2">
            <a:extLst>
              <a:ext uri="{FF2B5EF4-FFF2-40B4-BE49-F238E27FC236}">
                <a16:creationId xmlns:a16="http://schemas.microsoft.com/office/drawing/2014/main" id="{18A6311F-F32C-4273-B144-35FABB1716DC}"/>
              </a:ext>
            </a:extLst>
          </p:cNvPr>
          <p:cNvSpPr txBox="1">
            <a:spLocks/>
          </p:cNvSpPr>
          <p:nvPr/>
        </p:nvSpPr>
        <p:spPr>
          <a:xfrm>
            <a:off x="354831" y="5740183"/>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        Quellen</a:t>
            </a:r>
          </a:p>
        </p:txBody>
      </p:sp>
      <p:sp>
        <p:nvSpPr>
          <p:cNvPr id="34" name="Textfeld 33">
            <a:extLst>
              <a:ext uri="{FF2B5EF4-FFF2-40B4-BE49-F238E27FC236}">
                <a16:creationId xmlns:a16="http://schemas.microsoft.com/office/drawing/2014/main" id="{60B504E6-31CE-4EB5-9CD9-1C059FC53FD5}"/>
              </a:ext>
            </a:extLst>
          </p:cNvPr>
          <p:cNvSpPr txBox="1"/>
          <p:nvPr/>
        </p:nvSpPr>
        <p:spPr>
          <a:xfrm>
            <a:off x="354838" y="6054327"/>
            <a:ext cx="7122935" cy="1077218"/>
          </a:xfrm>
          <a:prstGeom prst="rect">
            <a:avLst/>
          </a:prstGeom>
          <a:solidFill>
            <a:schemeClr val="bg1">
              <a:lumMod val="95000"/>
            </a:schemeClr>
          </a:solidFill>
        </p:spPr>
        <p:txBody>
          <a:bodyPr wrap="square" rtlCol="0">
            <a:spAutoFit/>
          </a:bodyPr>
          <a:lstStyle/>
          <a:p>
            <a:pPr marL="0" indent="0" algn="just">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AKTION MENSCH (Hrsg.) (2010): </a:t>
            </a:r>
            <a:r>
              <a:rPr lang="de-DE" sz="1600" dirty="0">
                <a:solidFill>
                  <a:srgbClr val="1E50A0"/>
                </a:solidFill>
                <a:latin typeface="Times New Roman" panose="02020603050405020304" pitchFamily="18" charset="0"/>
                <a:cs typeface="Times New Roman" panose="02020603050405020304" pitchFamily="18" charset="0"/>
                <a:hlinkClick r:id="rId6" action="ppaction://hlinkfile">
                  <a:extLst>
                    <a:ext uri="{A12FA001-AC4F-418D-AE19-62706E023703}">
                      <ahyp:hlinkClr xmlns:ahyp="http://schemas.microsoft.com/office/drawing/2018/hyperlinkcolor" val="tx"/>
                    </a:ext>
                  </a:extLst>
                </a:hlinkClick>
              </a:rPr>
              <a:t>Web 2.0/ barrierefrei. Eine Studie zur Nutzung von Web 2.0 Anwendungen durch Menschen mit Behinderung (PDF)</a:t>
            </a:r>
            <a:r>
              <a:rPr lang="de-DE" sz="1600" dirty="0">
                <a:solidFill>
                  <a:srgbClr val="1E50A0"/>
                </a:solidFill>
                <a:latin typeface="Times New Roman" panose="02020603050405020304" pitchFamily="18" charset="0"/>
                <a:cs typeface="Times New Roman" panose="02020603050405020304" pitchFamily="18" charset="0"/>
              </a:rPr>
              <a:t>.</a:t>
            </a:r>
          </a:p>
          <a:p>
            <a:pPr marL="0" indent="0" algn="just">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Maaß., Chr. &amp; Rink, I. (Hrsg.) (2019): </a:t>
            </a:r>
            <a:r>
              <a:rPr lang="de-DE" sz="1600" dirty="0">
                <a:solidFill>
                  <a:schemeClr val="accent1">
                    <a:lumMod val="75000"/>
                  </a:schemeClr>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Handbuch Barrierefreie Kommunikation (Webseite)</a:t>
            </a:r>
            <a:r>
              <a:rPr lang="de-DE" sz="1600" dirty="0">
                <a:latin typeface="Times New Roman" panose="02020603050405020304" pitchFamily="18" charset="0"/>
                <a:cs typeface="Times New Roman" panose="02020603050405020304" pitchFamily="18" charset="0"/>
              </a:rPr>
              <a:t>. Frank &amp; </a:t>
            </a:r>
            <a:r>
              <a:rPr lang="de-DE" sz="1600" dirty="0" err="1">
                <a:latin typeface="Times New Roman" panose="02020603050405020304" pitchFamily="18" charset="0"/>
                <a:cs typeface="Times New Roman" panose="02020603050405020304" pitchFamily="18" charset="0"/>
              </a:rPr>
              <a:t>Timme</a:t>
            </a:r>
            <a:r>
              <a:rPr lang="de-DE" sz="1600" dirty="0">
                <a:latin typeface="Times New Roman" panose="02020603050405020304" pitchFamily="18" charset="0"/>
                <a:cs typeface="Times New Roman" panose="02020603050405020304" pitchFamily="18" charset="0"/>
              </a:rPr>
              <a:t> GmbH Verlag für wissenschaftliche Literatur, Berlin.</a:t>
            </a:r>
            <a:endParaRPr lang="de-DE" dirty="0">
              <a:latin typeface="Times New Roman" panose="02020603050405020304" pitchFamily="18" charset="0"/>
              <a:cs typeface="Times New Roman" panose="02020603050405020304" pitchFamily="18" charset="0"/>
            </a:endParaRPr>
          </a:p>
        </p:txBody>
      </p:sp>
      <p:sp>
        <p:nvSpPr>
          <p:cNvPr id="37" name="Titel 1">
            <a:extLst>
              <a:ext uri="{FF2B5EF4-FFF2-40B4-BE49-F238E27FC236}">
                <a16:creationId xmlns:a16="http://schemas.microsoft.com/office/drawing/2014/main" id="{E32C8E2F-009C-4F5A-B1DB-C034C6F7F76D}"/>
              </a:ext>
              <a:ext uri="{C183D7F6-B498-43B3-948B-1728B52AA6E4}">
                <adec:decorative xmlns:adec="http://schemas.microsoft.com/office/drawing/2017/decorative" val="0"/>
              </a:ext>
            </a:extLst>
          </p:cNvPr>
          <p:cNvSpPr txBox="1">
            <a:spLocks/>
          </p:cNvSpPr>
          <p:nvPr/>
        </p:nvSpPr>
        <p:spPr>
          <a:xfrm>
            <a:off x="7832353" y="159892"/>
            <a:ext cx="4658512" cy="1020701"/>
          </a:xfrm>
          <a:prstGeom prst="rect">
            <a:avLst/>
          </a:prstGeom>
        </p:spPr>
        <p:txBody>
          <a:bodyPr vert="horz" lIns="91440" tIns="45720" rIns="91440" bIns="45720" rtlCol="0" anchor="ctr">
            <a:no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4400" b="1" dirty="0">
                <a:latin typeface="+mn-lt"/>
              </a:rPr>
              <a:t>Checkliste</a:t>
            </a:r>
            <a:r>
              <a:rPr lang="de-DE" sz="3600" b="1" dirty="0">
                <a:latin typeface="+mn-lt"/>
              </a:rPr>
              <a:t> </a:t>
            </a:r>
          </a:p>
          <a:p>
            <a:r>
              <a:rPr lang="de-DE" sz="3600" b="1" dirty="0">
                <a:latin typeface="+mn-lt"/>
              </a:rPr>
              <a:t>digitale Barrierefreiheit</a:t>
            </a:r>
          </a:p>
        </p:txBody>
      </p:sp>
      <p:sp>
        <p:nvSpPr>
          <p:cNvPr id="38" name="Untertitel 2">
            <a:extLst>
              <a:ext uri="{FF2B5EF4-FFF2-40B4-BE49-F238E27FC236}">
                <a16:creationId xmlns:a16="http://schemas.microsoft.com/office/drawing/2014/main" id="{C681F75A-3DE0-4447-9E5F-19B6346885CF}"/>
              </a:ext>
              <a:ext uri="{C183D7F6-B498-43B3-948B-1728B52AA6E4}">
                <adec:decorative xmlns:adec="http://schemas.microsoft.com/office/drawing/2017/decorative" val="0"/>
              </a:ext>
            </a:extLst>
          </p:cNvPr>
          <p:cNvSpPr txBox="1">
            <a:spLocks/>
          </p:cNvSpPr>
          <p:nvPr/>
        </p:nvSpPr>
        <p:spPr>
          <a:xfrm>
            <a:off x="7898144" y="1247461"/>
            <a:ext cx="7332754" cy="922534"/>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70000"/>
              </a:lnSpc>
              <a:spcBef>
                <a:spcPts val="0"/>
              </a:spcBef>
              <a:buNone/>
              <a:tabLst>
                <a:tab pos="457200" algn="l"/>
              </a:tabLst>
            </a:pPr>
            <a:r>
              <a:rPr lang="de-DE"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C0000"/>
                </a:solidFill>
                <a:latin typeface="Calibri" panose="020F0502020204030204" pitchFamily="34" charset="0"/>
                <a:ea typeface="Calibri" panose="020F0502020204030204" pitchFamily="34" charset="0"/>
                <a:cs typeface="Times New Roman" panose="02020603050405020304" pitchFamily="18" charset="0"/>
              </a:rPr>
              <a:t>1. Barrierefreie Struktur</a:t>
            </a:r>
          </a:p>
        </p:txBody>
      </p:sp>
      <p:sp>
        <p:nvSpPr>
          <p:cNvPr id="39" name="Textfeld 38">
            <a:extLst>
              <a:ext uri="{FF2B5EF4-FFF2-40B4-BE49-F238E27FC236}">
                <a16:creationId xmlns:a16="http://schemas.microsoft.com/office/drawing/2014/main" id="{C16C2BEE-281E-4202-8F95-692849640981}"/>
              </a:ext>
            </a:extLst>
          </p:cNvPr>
          <p:cNvSpPr txBox="1"/>
          <p:nvPr/>
        </p:nvSpPr>
        <p:spPr>
          <a:xfrm>
            <a:off x="8358059" y="2305597"/>
            <a:ext cx="4919428" cy="584775"/>
          </a:xfrm>
          <a:prstGeom prst="rect">
            <a:avLst/>
          </a:prstGeom>
          <a:noFill/>
        </p:spPr>
        <p:txBody>
          <a:bodyPr wrap="square" rtlCol="0">
            <a:spAutoFit/>
          </a:bodyPr>
          <a:lstStyle/>
          <a:p>
            <a:pPr marL="0" indent="0">
              <a:lnSpc>
                <a:spcPct val="100000"/>
              </a:lnSpc>
              <a:spcBef>
                <a:spcPts val="0"/>
              </a:spcBef>
              <a:buNone/>
              <a:tabLst>
                <a:tab pos="457200" algn="l"/>
              </a:tabLst>
            </a:pPr>
            <a:r>
              <a:rPr lang="de-DE" sz="3200" b="1" dirty="0">
                <a:solidFill>
                  <a:srgbClr val="C15811"/>
                </a:solidFill>
                <a:latin typeface="Calibri" panose="020F0502020204030204" pitchFamily="34" charset="0"/>
                <a:ea typeface="Calibri" panose="020F0502020204030204" pitchFamily="34" charset="0"/>
                <a:cs typeface="Times New Roman" panose="02020603050405020304" pitchFamily="18" charset="0"/>
              </a:rPr>
              <a:t>2. Barrierefreies Layout</a:t>
            </a:r>
            <a:endParaRPr lang="de-DE" b="1" dirty="0">
              <a:solidFill>
                <a:srgbClr val="C15811"/>
              </a:solidFill>
            </a:endParaRPr>
          </a:p>
        </p:txBody>
      </p:sp>
      <p:sp>
        <p:nvSpPr>
          <p:cNvPr id="16" name="Untertitel 2">
            <a:extLst>
              <a:ext uri="{FF2B5EF4-FFF2-40B4-BE49-F238E27FC236}">
                <a16:creationId xmlns:a16="http://schemas.microsoft.com/office/drawing/2014/main" id="{C3788C49-5C0C-40A6-BC80-CE5F08E63C10}"/>
              </a:ext>
              <a:ext uri="{C183D7F6-B498-43B3-948B-1728B52AA6E4}">
                <adec:decorative xmlns:adec="http://schemas.microsoft.com/office/drawing/2017/decorative" val="0"/>
              </a:ext>
            </a:extLst>
          </p:cNvPr>
          <p:cNvSpPr txBox="1">
            <a:spLocks/>
          </p:cNvSpPr>
          <p:nvPr/>
        </p:nvSpPr>
        <p:spPr>
          <a:xfrm>
            <a:off x="8376802" y="2770522"/>
            <a:ext cx="6555471" cy="1620292"/>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a:lnSpc>
                <a:spcPct val="17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Vermeiden von Silbentrennung</a:t>
            </a:r>
          </a:p>
          <a:p>
            <a:pPr>
              <a:lnSpc>
                <a:spcPct val="17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Zeilenabstand von 1,5</a:t>
            </a:r>
          </a:p>
          <a:p>
            <a:pPr>
              <a:lnSpc>
                <a:spcPct val="170000"/>
              </a:lnSpc>
              <a:spcBef>
                <a:spcPts val="0"/>
              </a:spcBef>
              <a:buFont typeface="Wingdings" panose="05000000000000000000" pitchFamily="2" charset="2"/>
              <a:buChar char="ü"/>
              <a:tabLst>
                <a:tab pos="457200" algn="l"/>
              </a:tabLst>
            </a:pPr>
            <a:endParaRPr lang="de-DE" sz="2800"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Untertitel 2">
            <a:extLst>
              <a:ext uri="{FF2B5EF4-FFF2-40B4-BE49-F238E27FC236}">
                <a16:creationId xmlns:a16="http://schemas.microsoft.com/office/drawing/2014/main" id="{FCF613A2-1397-4657-9162-003A5E5C4BE6}"/>
              </a:ext>
              <a:ext uri="{C183D7F6-B498-43B3-948B-1728B52AA6E4}">
                <adec:decorative xmlns:adec="http://schemas.microsoft.com/office/drawing/2017/decorative" val="0"/>
              </a:ext>
            </a:extLst>
          </p:cNvPr>
          <p:cNvSpPr txBox="1">
            <a:spLocks/>
          </p:cNvSpPr>
          <p:nvPr/>
        </p:nvSpPr>
        <p:spPr>
          <a:xfrm>
            <a:off x="8360329" y="4211276"/>
            <a:ext cx="6514830" cy="3406609"/>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Serifenlose Schrift (beispielsweise Calibri)</a:t>
            </a:r>
          </a:p>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Linksbündig und Flattersatz</a:t>
            </a:r>
          </a:p>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Lesbare Schriftgröße </a:t>
            </a:r>
          </a:p>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Kontrastverhältnis mindestens 4,5 zu 1</a:t>
            </a:r>
          </a:p>
        </p:txBody>
      </p:sp>
      <p:sp>
        <p:nvSpPr>
          <p:cNvPr id="21" name="Textfeld 20">
            <a:extLst>
              <a:ext uri="{FF2B5EF4-FFF2-40B4-BE49-F238E27FC236}">
                <a16:creationId xmlns:a16="http://schemas.microsoft.com/office/drawing/2014/main" id="{D2C2FBB3-E2D7-4977-9107-FFB6BBAA5572}"/>
              </a:ext>
            </a:extLst>
          </p:cNvPr>
          <p:cNvSpPr txBox="1"/>
          <p:nvPr/>
        </p:nvSpPr>
        <p:spPr>
          <a:xfrm>
            <a:off x="7899396" y="7347280"/>
            <a:ext cx="7071299" cy="1493358"/>
          </a:xfrm>
          <a:prstGeom prst="rect">
            <a:avLst/>
          </a:prstGeom>
          <a:noFill/>
        </p:spPr>
        <p:txBody>
          <a:bodyPr wrap="square" rtlCol="0">
            <a:spAutoFit/>
          </a:bodyPr>
          <a:lstStyle/>
          <a:p>
            <a:pPr>
              <a:lnSpc>
                <a:spcPct val="150000"/>
              </a:lnSpc>
              <a:tabLst>
                <a:tab pos="457200" algn="l"/>
              </a:tabLst>
            </a:pPr>
            <a:r>
              <a:rPr lang="de-DE" sz="3200" dirty="0">
                <a:solidFill>
                  <a:srgbClr val="00863D"/>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00863D"/>
                </a:solidFill>
                <a:latin typeface="Calibri" panose="020F0502020204030204" pitchFamily="34" charset="0"/>
                <a:ea typeface="Calibri" panose="020F0502020204030204" pitchFamily="34" charset="0"/>
                <a:cs typeface="Times New Roman" panose="02020603050405020304" pitchFamily="18" charset="0"/>
              </a:rPr>
              <a:t>3. Barrierefreie Sprache </a:t>
            </a:r>
          </a:p>
          <a:p>
            <a:pPr>
              <a:lnSpc>
                <a:spcPct val="150000"/>
              </a:lnSpc>
              <a:tabLst>
                <a:tab pos="457200" algn="l"/>
              </a:tabLst>
            </a:pPr>
            <a:r>
              <a:rPr lang="de-DE" sz="32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2F5597"/>
                </a:solidFill>
                <a:latin typeface="Calibri" panose="020F0502020204030204" pitchFamily="34" charset="0"/>
                <a:ea typeface="Calibri" panose="020F0502020204030204" pitchFamily="34" charset="0"/>
                <a:cs typeface="Times New Roman" panose="02020603050405020304" pitchFamily="18" charset="0"/>
              </a:rPr>
              <a:t>4. Barrierefrei für Screenreader</a:t>
            </a:r>
          </a:p>
        </p:txBody>
      </p:sp>
      <p:pic>
        <p:nvPicPr>
          <p:cNvPr id="23" name="Grafik 22">
            <a:extLst>
              <a:ext uri="{FF2B5EF4-FFF2-40B4-BE49-F238E27FC236}">
                <a16:creationId xmlns:a16="http://schemas.microsoft.com/office/drawing/2014/main" id="{ACF56BDE-D409-4895-9401-1036A5EF11D3}"/>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1181" y="664680"/>
            <a:ext cx="432000" cy="432000"/>
          </a:xfrm>
          <a:prstGeom prst="rect">
            <a:avLst/>
          </a:prstGeom>
        </p:spPr>
      </p:pic>
      <p:pic>
        <p:nvPicPr>
          <p:cNvPr id="35" name="Grafik 34">
            <a:extLst>
              <a:ext uri="{FF2B5EF4-FFF2-40B4-BE49-F238E27FC236}">
                <a16:creationId xmlns:a16="http://schemas.microsoft.com/office/drawing/2014/main" id="{392E4729-6C4F-4D40-87C4-45DC48FE58DD}"/>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3181" y="2640977"/>
            <a:ext cx="360000" cy="360000"/>
          </a:xfrm>
          <a:prstGeom prst="rect">
            <a:avLst/>
          </a:prstGeom>
        </p:spPr>
      </p:pic>
      <p:pic>
        <p:nvPicPr>
          <p:cNvPr id="36" name="Grafik 35">
            <a:extLst>
              <a:ext uri="{FF2B5EF4-FFF2-40B4-BE49-F238E27FC236}">
                <a16:creationId xmlns:a16="http://schemas.microsoft.com/office/drawing/2014/main" id="{1ED07983-31C9-42E1-833F-BD4AB7005D03}"/>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3181" y="5731593"/>
            <a:ext cx="324000" cy="324000"/>
          </a:xfrm>
          <a:prstGeom prst="rect">
            <a:avLst/>
          </a:prstGeom>
        </p:spPr>
      </p:pic>
      <p:pic>
        <p:nvPicPr>
          <p:cNvPr id="42" name="Grafik 41">
            <a:extLst>
              <a:ext uri="{FF2B5EF4-FFF2-40B4-BE49-F238E27FC236}">
                <a16:creationId xmlns:a16="http://schemas.microsoft.com/office/drawing/2014/main" id="{59BA0E4C-DD8B-42E2-A483-AC844A35EDBB}"/>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32353" y="1535912"/>
            <a:ext cx="540000" cy="540000"/>
          </a:xfrm>
          <a:prstGeom prst="rect">
            <a:avLst/>
          </a:prstGeom>
        </p:spPr>
      </p:pic>
      <p:pic>
        <p:nvPicPr>
          <p:cNvPr id="43" name="Grafik 42">
            <a:extLst>
              <a:ext uri="{FF2B5EF4-FFF2-40B4-BE49-F238E27FC236}">
                <a16:creationId xmlns:a16="http://schemas.microsoft.com/office/drawing/2014/main" id="{79E10D70-5394-4C02-A474-DC90E32817CF}"/>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88034" y="2382477"/>
            <a:ext cx="468000" cy="468000"/>
          </a:xfrm>
          <a:prstGeom prst="rect">
            <a:avLst/>
          </a:prstGeom>
        </p:spPr>
      </p:pic>
      <p:pic>
        <p:nvPicPr>
          <p:cNvPr id="26" name="Grafik 25">
            <a:extLst>
              <a:ext uri="{FF2B5EF4-FFF2-40B4-BE49-F238E27FC236}">
                <a16:creationId xmlns:a16="http://schemas.microsoft.com/office/drawing/2014/main" id="{DD34FD02-8BCB-40A9-9754-3CBBFC1BBA2A}"/>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36802" y="7553959"/>
            <a:ext cx="540000" cy="540000"/>
          </a:xfrm>
          <a:prstGeom prst="rect">
            <a:avLst/>
          </a:prstGeom>
        </p:spPr>
      </p:pic>
      <p:pic>
        <p:nvPicPr>
          <p:cNvPr id="27" name="Grafik 26">
            <a:extLst>
              <a:ext uri="{FF2B5EF4-FFF2-40B4-BE49-F238E27FC236}">
                <a16:creationId xmlns:a16="http://schemas.microsoft.com/office/drawing/2014/main" id="{9ED94D2A-7D1C-432C-B130-5F47BA057C32}"/>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831722" y="8300638"/>
            <a:ext cx="540000" cy="540000"/>
          </a:xfrm>
          <a:prstGeom prst="rect">
            <a:avLst/>
          </a:prstGeom>
        </p:spPr>
      </p:pic>
      <p:cxnSp>
        <p:nvCxnSpPr>
          <p:cNvPr id="6" name="Gerader Verbinder 5">
            <a:extLst>
              <a:ext uri="{FF2B5EF4-FFF2-40B4-BE49-F238E27FC236}">
                <a16:creationId xmlns:a16="http://schemas.microsoft.com/office/drawing/2014/main" id="{2DC8816B-4017-43F1-B375-F2F94D8A588B}"/>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18" descr="Erläuterung Folie 18: Das Dokument mit einem Zeilenabstand von 1,5">
            <a:hlinkClick r:id="" action="ppaction://media"/>
            <a:extLst>
              <a:ext uri="{FF2B5EF4-FFF2-40B4-BE49-F238E27FC236}">
                <a16:creationId xmlns:a16="http://schemas.microsoft.com/office/drawing/2014/main" id="{437410FE-5272-4255-9166-DD5677E01C40}"/>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4483332" y="10079273"/>
            <a:ext cx="487363" cy="487363"/>
          </a:xfrm>
          <a:prstGeom prst="rect">
            <a:avLst/>
          </a:prstGeom>
        </p:spPr>
      </p:pic>
    </p:spTree>
    <p:extLst>
      <p:ext uri="{BB962C8B-B14F-4D97-AF65-F5344CB8AC3E}">
        <p14:creationId xmlns:p14="http://schemas.microsoft.com/office/powerpoint/2010/main" val="97091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8CF4871-CCA5-4391-8C26-3528CA73EB0F}"/>
              </a:ext>
            </a:extLst>
          </p:cNvPr>
          <p:cNvSpPr>
            <a:spLocks noGrp="1"/>
          </p:cNvSpPr>
          <p:nvPr>
            <p:ph type="title"/>
          </p:nvPr>
        </p:nvSpPr>
        <p:spPr>
          <a:xfrm>
            <a:off x="957553" y="-2173996"/>
            <a:ext cx="13040439" cy="2066590"/>
          </a:xfrm>
        </p:spPr>
        <p:txBody>
          <a:bodyPr/>
          <a:lstStyle/>
          <a:p>
            <a:r>
              <a:rPr lang="de-DE" dirty="0"/>
              <a:t>Serifenlose Schrift</a:t>
            </a:r>
          </a:p>
        </p:txBody>
      </p:sp>
      <p:pic>
        <p:nvPicPr>
          <p:cNvPr id="24" name="Grafik 23">
            <a:extLst>
              <a:ext uri="{FF2B5EF4-FFF2-40B4-BE49-F238E27FC236}">
                <a16:creationId xmlns:a16="http://schemas.microsoft.com/office/drawing/2014/main" id="{78A4233A-E2C9-4230-BE82-76748BE60FA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490865" y="125175"/>
            <a:ext cx="2503420" cy="856433"/>
          </a:xfrm>
          <a:prstGeom prst="rect">
            <a:avLst/>
          </a:prstGeom>
        </p:spPr>
      </p:pic>
      <p:sp>
        <p:nvSpPr>
          <p:cNvPr id="44" name="Titel 1" descr="&#10;">
            <a:extLst>
              <a:ext uri="{FF2B5EF4-FFF2-40B4-BE49-F238E27FC236}">
                <a16:creationId xmlns:a16="http://schemas.microsoft.com/office/drawing/2014/main" id="{A03D407C-3E7D-4902-A1E1-9DDDEC6C47B3}"/>
              </a:ext>
            </a:extLst>
          </p:cNvPr>
          <p:cNvSpPr txBox="1">
            <a:spLocks/>
          </p:cNvSpPr>
          <p:nvPr/>
        </p:nvSpPr>
        <p:spPr>
          <a:xfrm>
            <a:off x="354846" y="134858"/>
            <a:ext cx="7122927" cy="360000"/>
          </a:xfrm>
          <a:prstGeom prst="rect">
            <a:avLst/>
          </a:prstGeom>
          <a:solidFill>
            <a:schemeClr val="accent1">
              <a:lumMod val="60000"/>
              <a:lumOff val="40000"/>
            </a:schemeClr>
          </a:solidFill>
          <a:ln>
            <a:solidFill>
              <a:srgbClr val="8FAADC"/>
            </a:solidFill>
          </a:ln>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1600" b="1" dirty="0">
                <a:solidFill>
                  <a:schemeClr val="bg1"/>
                </a:solidFill>
                <a:latin typeface="+mn-lt"/>
                <a:cs typeface="Times New Roman" panose="02020603050405020304" pitchFamily="18" charset="0"/>
              </a:rPr>
              <a:t>Erstellung eines digital-barrierefreien Dokuments</a:t>
            </a:r>
          </a:p>
        </p:txBody>
      </p:sp>
      <p:sp>
        <p:nvSpPr>
          <p:cNvPr id="17" name="Untertitel 2">
            <a:extLst>
              <a:ext uri="{FF2B5EF4-FFF2-40B4-BE49-F238E27FC236}">
                <a16:creationId xmlns:a16="http://schemas.microsoft.com/office/drawing/2014/main" id="{EBE61E23-CA3A-4E28-945F-A24F8D6D66FB}"/>
              </a:ext>
              <a:ext uri="{C183D7F6-B498-43B3-948B-1728B52AA6E4}">
                <adec:decorative xmlns:adec="http://schemas.microsoft.com/office/drawing/2017/decorative" val="0"/>
              </a:ext>
            </a:extLst>
          </p:cNvPr>
          <p:cNvSpPr txBox="1">
            <a:spLocks/>
          </p:cNvSpPr>
          <p:nvPr/>
        </p:nvSpPr>
        <p:spPr>
          <a:xfrm>
            <a:off x="8371722" y="2768677"/>
            <a:ext cx="6545313" cy="2210532"/>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a:lnSpc>
                <a:spcPct val="17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Vermeiden von Silbentrennung</a:t>
            </a:r>
          </a:p>
          <a:p>
            <a:pPr>
              <a:lnSpc>
                <a:spcPct val="17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Zeilenabstand von 1,5</a:t>
            </a:r>
          </a:p>
          <a:p>
            <a:pPr>
              <a:lnSpc>
                <a:spcPct val="17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Serifenlose Schrift (beispielsweise Calibri)</a:t>
            </a:r>
          </a:p>
        </p:txBody>
      </p:sp>
      <p:sp>
        <p:nvSpPr>
          <p:cNvPr id="9" name="Untertitel 2">
            <a:extLst>
              <a:ext uri="{FF2B5EF4-FFF2-40B4-BE49-F238E27FC236}">
                <a16:creationId xmlns:a16="http://schemas.microsoft.com/office/drawing/2014/main" id="{F38DA509-7419-4168-A4BB-E8686803AC91}"/>
              </a:ext>
              <a:ext uri="{C183D7F6-B498-43B3-948B-1728B52AA6E4}">
                <adec:decorative xmlns:adec="http://schemas.microsoft.com/office/drawing/2017/decorative" val="0"/>
              </a:ext>
            </a:extLst>
          </p:cNvPr>
          <p:cNvSpPr txBox="1">
            <a:spLocks/>
          </p:cNvSpPr>
          <p:nvPr/>
        </p:nvSpPr>
        <p:spPr>
          <a:xfrm>
            <a:off x="8358075" y="4932355"/>
            <a:ext cx="6406438" cy="2506222"/>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Linksbündig und Flattersatz</a:t>
            </a:r>
          </a:p>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Lesbare Schriftgröße </a:t>
            </a:r>
          </a:p>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Kontrastverhältnis mindestens 4,5 zu 1</a:t>
            </a:r>
          </a:p>
        </p:txBody>
      </p:sp>
      <p:sp>
        <p:nvSpPr>
          <p:cNvPr id="21" name="Textfeld 20">
            <a:extLst>
              <a:ext uri="{FF2B5EF4-FFF2-40B4-BE49-F238E27FC236}">
                <a16:creationId xmlns:a16="http://schemas.microsoft.com/office/drawing/2014/main" id="{C8CB62B9-E6AC-4C11-BA2F-E19FAAEEC850}"/>
              </a:ext>
            </a:extLst>
          </p:cNvPr>
          <p:cNvSpPr txBox="1"/>
          <p:nvPr/>
        </p:nvSpPr>
        <p:spPr>
          <a:xfrm>
            <a:off x="7899396" y="7347280"/>
            <a:ext cx="7071299" cy="1493358"/>
          </a:xfrm>
          <a:prstGeom prst="rect">
            <a:avLst/>
          </a:prstGeom>
          <a:noFill/>
        </p:spPr>
        <p:txBody>
          <a:bodyPr wrap="square" rtlCol="0">
            <a:spAutoFit/>
          </a:bodyPr>
          <a:lstStyle/>
          <a:p>
            <a:pPr>
              <a:lnSpc>
                <a:spcPct val="150000"/>
              </a:lnSpc>
              <a:tabLst>
                <a:tab pos="457200" algn="l"/>
              </a:tabLst>
            </a:pPr>
            <a:r>
              <a:rPr lang="de-DE" sz="3200" dirty="0">
                <a:solidFill>
                  <a:srgbClr val="00863D"/>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00863D"/>
                </a:solidFill>
                <a:latin typeface="Calibri" panose="020F0502020204030204" pitchFamily="34" charset="0"/>
                <a:ea typeface="Calibri" panose="020F0502020204030204" pitchFamily="34" charset="0"/>
                <a:cs typeface="Times New Roman" panose="02020603050405020304" pitchFamily="18" charset="0"/>
              </a:rPr>
              <a:t>3. Barrierefreie Sprache</a:t>
            </a:r>
            <a:r>
              <a:rPr lang="de-DE" sz="32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p>
          <a:p>
            <a:pPr>
              <a:lnSpc>
                <a:spcPct val="150000"/>
              </a:lnSpc>
              <a:tabLst>
                <a:tab pos="457200" algn="l"/>
              </a:tabLst>
            </a:pPr>
            <a:r>
              <a:rPr lang="de-DE" sz="32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2F5597"/>
                </a:solidFill>
                <a:latin typeface="Calibri" panose="020F0502020204030204" pitchFamily="34" charset="0"/>
                <a:ea typeface="Calibri" panose="020F0502020204030204" pitchFamily="34" charset="0"/>
                <a:cs typeface="Times New Roman" panose="02020603050405020304" pitchFamily="18" charset="0"/>
              </a:rPr>
              <a:t>4. Barrierefrei für Screenreader</a:t>
            </a:r>
          </a:p>
        </p:txBody>
      </p:sp>
      <p:sp>
        <p:nvSpPr>
          <p:cNvPr id="28" name="Inhaltsplatzhalter 2">
            <a:extLst>
              <a:ext uri="{FF2B5EF4-FFF2-40B4-BE49-F238E27FC236}">
                <a16:creationId xmlns:a16="http://schemas.microsoft.com/office/drawing/2014/main" id="{151EB956-D0ED-4C9B-BBCC-E74CD6548E1F}"/>
              </a:ext>
            </a:extLst>
          </p:cNvPr>
          <p:cNvSpPr txBox="1">
            <a:spLocks/>
          </p:cNvSpPr>
          <p:nvPr/>
        </p:nvSpPr>
        <p:spPr>
          <a:xfrm>
            <a:off x="354838" y="689724"/>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600" dirty="0">
                <a:cs typeface="Times New Roman" panose="02020603050405020304" pitchFamily="18" charset="0"/>
              </a:rPr>
              <a:t>        Relevanz von digitaler Barrierefreiheit</a:t>
            </a:r>
          </a:p>
        </p:txBody>
      </p:sp>
      <p:sp>
        <p:nvSpPr>
          <p:cNvPr id="29" name="Inhaltsplatzhalter 2">
            <a:extLst>
              <a:ext uri="{FF2B5EF4-FFF2-40B4-BE49-F238E27FC236}">
                <a16:creationId xmlns:a16="http://schemas.microsoft.com/office/drawing/2014/main" id="{03F5075C-AC43-4D06-9A03-A1080938354C}"/>
              </a:ext>
            </a:extLst>
          </p:cNvPr>
          <p:cNvSpPr>
            <a:spLocks noGrp="1"/>
          </p:cNvSpPr>
          <p:nvPr>
            <p:ph idx="1"/>
          </p:nvPr>
        </p:nvSpPr>
        <p:spPr>
          <a:xfrm>
            <a:off x="354847" y="1013724"/>
            <a:ext cx="7122942" cy="1528728"/>
          </a:xfrm>
          <a:solidFill>
            <a:schemeClr val="bg1">
              <a:lumMod val="95000"/>
            </a:schemeClr>
          </a:solidFill>
        </p:spPr>
        <p:txBody>
          <a:bodyPr>
            <a:noAutofit/>
          </a:bodyPr>
          <a:lstStyle/>
          <a:p>
            <a:pPr marL="0" indent="0" algn="just">
              <a:lnSpc>
                <a:spcPct val="150000"/>
              </a:lnSpc>
              <a:spcBef>
                <a:spcPts val="0"/>
              </a:spcBef>
              <a:buNone/>
            </a:pPr>
            <a:r>
              <a:rPr lang="de-DE" sz="1600" dirty="0">
                <a:cs typeface="Times New Roman" panose="02020603050405020304" pitchFamily="18" charset="0"/>
              </a:rPr>
              <a:t>30% aller Menschen, die das Internet nutzen, sind auf digitale Barrierefreiheit angewiesen. Nach einer Untersuchung der Aktion Mensch halten 77% der Bundesbürger digitale Barrierefreiheit für wichtig oder sehr wichtig. Im öffentlichen Sektor ist diese bereits verpflichtend. </a:t>
            </a:r>
          </a:p>
        </p:txBody>
      </p:sp>
      <p:sp>
        <p:nvSpPr>
          <p:cNvPr id="30" name="Inhaltsplatzhalter 2">
            <a:extLst>
              <a:ext uri="{FF2B5EF4-FFF2-40B4-BE49-F238E27FC236}">
                <a16:creationId xmlns:a16="http://schemas.microsoft.com/office/drawing/2014/main" id="{9593BF8F-2E49-4C4C-9D81-740065814141}"/>
              </a:ext>
            </a:extLst>
          </p:cNvPr>
          <p:cNvSpPr txBox="1">
            <a:spLocks/>
          </p:cNvSpPr>
          <p:nvPr/>
        </p:nvSpPr>
        <p:spPr>
          <a:xfrm>
            <a:off x="354831" y="2643188"/>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600" dirty="0">
                <a:cs typeface="Times New Roman" panose="02020603050405020304" pitchFamily="18" charset="0"/>
              </a:rPr>
              <a:t>        Inhalt dieser Präsentation</a:t>
            </a:r>
          </a:p>
        </p:txBody>
      </p:sp>
      <p:sp>
        <p:nvSpPr>
          <p:cNvPr id="31" name="Inhaltsplatzhalter 2">
            <a:extLst>
              <a:ext uri="{FF2B5EF4-FFF2-40B4-BE49-F238E27FC236}">
                <a16:creationId xmlns:a16="http://schemas.microsoft.com/office/drawing/2014/main" id="{59BFE2FE-CCC4-412D-B213-F2F68AE2F7FE}"/>
              </a:ext>
            </a:extLst>
          </p:cNvPr>
          <p:cNvSpPr txBox="1">
            <a:spLocks/>
          </p:cNvSpPr>
          <p:nvPr/>
        </p:nvSpPr>
        <p:spPr>
          <a:xfrm>
            <a:off x="354831" y="2967188"/>
            <a:ext cx="7122942" cy="2628000"/>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50000"/>
              </a:lnSpc>
              <a:spcBef>
                <a:spcPts val="0"/>
              </a:spcBef>
              <a:buFont typeface="Arial" panose="020B0604020202020204" pitchFamily="34" charset="0"/>
              <a:buNone/>
            </a:pPr>
            <a:r>
              <a:rPr lang="de-DE" sz="1600" dirty="0">
                <a:cs typeface="Times New Roman" panose="02020603050405020304" pitchFamily="18" charset="0"/>
              </a:rPr>
              <a:t>Anhand dieser Präsentation sollen die Schritte der Erstellung eines digital-barrierefreien Dokuments veranschaulicht werden. Ausgehend von einem Negativbeispiel und mithilfe einer Checkliste, die im weiteren Verlauf kapitelweise abgearbeitet wird, wird Schritt für Schritt vorgegangen. Am Schluss steht ein digital barrierefreies Dokument. Es handelt sich bei dieser Präsentation lediglich um ein Bsp. und nicht um ein generell gültiges Verfahren, das bei jedem Vorhaben, ein digital-barrierefreies Dokument zu erstellen, gilt!</a:t>
            </a:r>
          </a:p>
        </p:txBody>
      </p:sp>
      <p:sp>
        <p:nvSpPr>
          <p:cNvPr id="32" name="Inhaltsplatzhalter 2">
            <a:extLst>
              <a:ext uri="{FF2B5EF4-FFF2-40B4-BE49-F238E27FC236}">
                <a16:creationId xmlns:a16="http://schemas.microsoft.com/office/drawing/2014/main" id="{5FFBB830-910C-4F9D-A22C-B8B87CE4F85F}"/>
              </a:ext>
            </a:extLst>
          </p:cNvPr>
          <p:cNvSpPr txBox="1">
            <a:spLocks/>
          </p:cNvSpPr>
          <p:nvPr/>
        </p:nvSpPr>
        <p:spPr>
          <a:xfrm>
            <a:off x="354831" y="5718266"/>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600" dirty="0">
                <a:cs typeface="Times New Roman" panose="02020603050405020304" pitchFamily="18" charset="0"/>
              </a:rPr>
              <a:t>        Quellen</a:t>
            </a:r>
          </a:p>
        </p:txBody>
      </p:sp>
      <p:sp>
        <p:nvSpPr>
          <p:cNvPr id="33" name="Textfeld 32">
            <a:extLst>
              <a:ext uri="{FF2B5EF4-FFF2-40B4-BE49-F238E27FC236}">
                <a16:creationId xmlns:a16="http://schemas.microsoft.com/office/drawing/2014/main" id="{AA3A0F4B-D542-4790-92D3-01837DDEE34C}"/>
              </a:ext>
            </a:extLst>
          </p:cNvPr>
          <p:cNvSpPr txBox="1"/>
          <p:nvPr/>
        </p:nvSpPr>
        <p:spPr>
          <a:xfrm>
            <a:off x="354838" y="6042266"/>
            <a:ext cx="7122935" cy="1077218"/>
          </a:xfrm>
          <a:prstGeom prst="rect">
            <a:avLst/>
          </a:prstGeom>
          <a:solidFill>
            <a:schemeClr val="bg1">
              <a:lumMod val="95000"/>
            </a:schemeClr>
          </a:solidFill>
        </p:spPr>
        <p:txBody>
          <a:bodyPr wrap="square" rtlCol="0">
            <a:spAutoFit/>
          </a:bodyPr>
          <a:lstStyle/>
          <a:p>
            <a:pPr marL="0" indent="0" algn="just">
              <a:spcBef>
                <a:spcPts val="0"/>
              </a:spcBef>
              <a:buFont typeface="Arial" panose="020B0604020202020204" pitchFamily="34" charset="0"/>
              <a:buNone/>
            </a:pPr>
            <a:r>
              <a:rPr lang="de-DE" sz="1600" dirty="0">
                <a:cs typeface="Times New Roman" panose="02020603050405020304" pitchFamily="18" charset="0"/>
              </a:rPr>
              <a:t>AKTION MENSCH (Hrsg.) (2010): </a:t>
            </a:r>
            <a:r>
              <a:rPr lang="de-DE" sz="1600" dirty="0">
                <a:solidFill>
                  <a:srgbClr val="1E50A0"/>
                </a:solidFill>
                <a:cs typeface="Times New Roman" panose="02020603050405020304" pitchFamily="18" charset="0"/>
                <a:hlinkClick r:id="rId6" action="ppaction://hlinkfile">
                  <a:extLst>
                    <a:ext uri="{A12FA001-AC4F-418D-AE19-62706E023703}">
                      <ahyp:hlinkClr xmlns:ahyp="http://schemas.microsoft.com/office/drawing/2018/hyperlinkcolor" val="tx"/>
                    </a:ext>
                  </a:extLst>
                </a:hlinkClick>
              </a:rPr>
              <a:t>Web 2.0/ barrierefrei. Eine Studie zur Nutzung von Web 2.0 Anwendungen durch Menschen mit Behinderung (PDF)</a:t>
            </a:r>
            <a:r>
              <a:rPr lang="de-DE" sz="1600" dirty="0">
                <a:solidFill>
                  <a:srgbClr val="1E50A0"/>
                </a:solidFill>
                <a:cs typeface="Times New Roman" panose="02020603050405020304" pitchFamily="18" charset="0"/>
              </a:rPr>
              <a:t>.</a:t>
            </a:r>
          </a:p>
          <a:p>
            <a:pPr marL="0" indent="0" algn="just">
              <a:spcBef>
                <a:spcPts val="0"/>
              </a:spcBef>
              <a:buFont typeface="Arial" panose="020B0604020202020204" pitchFamily="34" charset="0"/>
              <a:buNone/>
            </a:pPr>
            <a:r>
              <a:rPr lang="de-DE" sz="1600" dirty="0">
                <a:cs typeface="Times New Roman" panose="02020603050405020304" pitchFamily="18" charset="0"/>
              </a:rPr>
              <a:t>Maaß., Chr. &amp; Rink, I. (Hrsg.) (2019): </a:t>
            </a:r>
            <a:r>
              <a:rPr lang="de-DE" sz="1600" dirty="0">
                <a:solidFill>
                  <a:schemeClr val="accent1">
                    <a:lumMod val="75000"/>
                  </a:schemeClr>
                </a:solidFill>
                <a:cs typeface="Times New Roman" panose="02020603050405020304" pitchFamily="18" charset="0"/>
                <a:hlinkClick r:id="rId7">
                  <a:extLst>
                    <a:ext uri="{A12FA001-AC4F-418D-AE19-62706E023703}">
                      <ahyp:hlinkClr xmlns:ahyp="http://schemas.microsoft.com/office/drawing/2018/hyperlinkcolor" val="tx"/>
                    </a:ext>
                  </a:extLst>
                </a:hlinkClick>
              </a:rPr>
              <a:t>Handbuch Barrierefreie Kommunikation (Webseite)</a:t>
            </a:r>
            <a:r>
              <a:rPr lang="de-DE" sz="1600" dirty="0">
                <a:cs typeface="Times New Roman" panose="02020603050405020304" pitchFamily="18" charset="0"/>
              </a:rPr>
              <a:t>. Frank &amp; </a:t>
            </a:r>
            <a:r>
              <a:rPr lang="de-DE" sz="1600" dirty="0" err="1">
                <a:cs typeface="Times New Roman" panose="02020603050405020304" pitchFamily="18" charset="0"/>
              </a:rPr>
              <a:t>Timme</a:t>
            </a:r>
            <a:r>
              <a:rPr lang="de-DE" sz="1600" dirty="0">
                <a:cs typeface="Times New Roman" panose="02020603050405020304" pitchFamily="18" charset="0"/>
              </a:rPr>
              <a:t> GmbH Verlag für wissenschaftliche Literatur, Berlin.</a:t>
            </a:r>
            <a:endParaRPr lang="de-DE" dirty="0">
              <a:cs typeface="Times New Roman" panose="02020603050405020304" pitchFamily="18" charset="0"/>
            </a:endParaRPr>
          </a:p>
        </p:txBody>
      </p:sp>
      <p:sp>
        <p:nvSpPr>
          <p:cNvPr id="37" name="Titel 1">
            <a:extLst>
              <a:ext uri="{FF2B5EF4-FFF2-40B4-BE49-F238E27FC236}">
                <a16:creationId xmlns:a16="http://schemas.microsoft.com/office/drawing/2014/main" id="{3677F101-AAA6-4DC4-AED1-6A070BA759AB}"/>
              </a:ext>
              <a:ext uri="{C183D7F6-B498-43B3-948B-1728B52AA6E4}">
                <adec:decorative xmlns:adec="http://schemas.microsoft.com/office/drawing/2017/decorative" val="0"/>
              </a:ext>
            </a:extLst>
          </p:cNvPr>
          <p:cNvSpPr txBox="1">
            <a:spLocks/>
          </p:cNvSpPr>
          <p:nvPr/>
        </p:nvSpPr>
        <p:spPr>
          <a:xfrm>
            <a:off x="7832353" y="159892"/>
            <a:ext cx="4658512" cy="1020701"/>
          </a:xfrm>
          <a:prstGeom prst="rect">
            <a:avLst/>
          </a:prstGeom>
        </p:spPr>
        <p:txBody>
          <a:bodyPr vert="horz" lIns="91440" tIns="45720" rIns="91440" bIns="45720" rtlCol="0" anchor="ctr">
            <a:no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4400" b="1" dirty="0">
                <a:latin typeface="+mn-lt"/>
              </a:rPr>
              <a:t>Checkliste</a:t>
            </a:r>
            <a:r>
              <a:rPr lang="de-DE" sz="3600" b="1" dirty="0">
                <a:latin typeface="+mn-lt"/>
              </a:rPr>
              <a:t> </a:t>
            </a:r>
          </a:p>
          <a:p>
            <a:r>
              <a:rPr lang="de-DE" sz="3600" b="1" dirty="0">
                <a:latin typeface="+mn-lt"/>
              </a:rPr>
              <a:t>digitale Barrierefreiheit</a:t>
            </a:r>
          </a:p>
        </p:txBody>
      </p:sp>
      <p:sp>
        <p:nvSpPr>
          <p:cNvPr id="38" name="Untertitel 2">
            <a:extLst>
              <a:ext uri="{FF2B5EF4-FFF2-40B4-BE49-F238E27FC236}">
                <a16:creationId xmlns:a16="http://schemas.microsoft.com/office/drawing/2014/main" id="{3445DBB4-2F14-42EA-843E-D84A6A94742E}"/>
              </a:ext>
              <a:ext uri="{C183D7F6-B498-43B3-948B-1728B52AA6E4}">
                <adec:decorative xmlns:adec="http://schemas.microsoft.com/office/drawing/2017/decorative" val="0"/>
              </a:ext>
            </a:extLst>
          </p:cNvPr>
          <p:cNvSpPr txBox="1">
            <a:spLocks/>
          </p:cNvSpPr>
          <p:nvPr/>
        </p:nvSpPr>
        <p:spPr>
          <a:xfrm>
            <a:off x="7898144" y="1247461"/>
            <a:ext cx="7332754" cy="922534"/>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70000"/>
              </a:lnSpc>
              <a:spcBef>
                <a:spcPts val="0"/>
              </a:spcBef>
              <a:buNone/>
              <a:tabLst>
                <a:tab pos="457200" algn="l"/>
              </a:tabLst>
            </a:pPr>
            <a:r>
              <a:rPr lang="de-DE"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C0000"/>
                </a:solidFill>
                <a:latin typeface="Calibri" panose="020F0502020204030204" pitchFamily="34" charset="0"/>
                <a:ea typeface="Calibri" panose="020F0502020204030204" pitchFamily="34" charset="0"/>
                <a:cs typeface="Times New Roman" panose="02020603050405020304" pitchFamily="18" charset="0"/>
              </a:rPr>
              <a:t>1. Barrierefreie Struktur</a:t>
            </a:r>
          </a:p>
        </p:txBody>
      </p:sp>
      <p:sp>
        <p:nvSpPr>
          <p:cNvPr id="39" name="Textfeld 38">
            <a:extLst>
              <a:ext uri="{FF2B5EF4-FFF2-40B4-BE49-F238E27FC236}">
                <a16:creationId xmlns:a16="http://schemas.microsoft.com/office/drawing/2014/main" id="{55D20FD0-22F7-4041-9472-FC43A2053645}"/>
              </a:ext>
            </a:extLst>
          </p:cNvPr>
          <p:cNvSpPr txBox="1"/>
          <p:nvPr/>
        </p:nvSpPr>
        <p:spPr>
          <a:xfrm>
            <a:off x="8358059" y="2305597"/>
            <a:ext cx="4919428" cy="584775"/>
          </a:xfrm>
          <a:prstGeom prst="rect">
            <a:avLst/>
          </a:prstGeom>
          <a:noFill/>
        </p:spPr>
        <p:txBody>
          <a:bodyPr wrap="square" rtlCol="0">
            <a:spAutoFit/>
          </a:bodyPr>
          <a:lstStyle/>
          <a:p>
            <a:pPr marL="0" indent="0">
              <a:lnSpc>
                <a:spcPct val="100000"/>
              </a:lnSpc>
              <a:spcBef>
                <a:spcPts val="0"/>
              </a:spcBef>
              <a:buNone/>
              <a:tabLst>
                <a:tab pos="457200" algn="l"/>
              </a:tabLst>
            </a:pPr>
            <a:r>
              <a:rPr lang="de-DE" sz="3200" b="1" dirty="0">
                <a:solidFill>
                  <a:srgbClr val="C15811"/>
                </a:solidFill>
                <a:latin typeface="Calibri" panose="020F0502020204030204" pitchFamily="34" charset="0"/>
                <a:ea typeface="Calibri" panose="020F0502020204030204" pitchFamily="34" charset="0"/>
                <a:cs typeface="Times New Roman" panose="02020603050405020304" pitchFamily="18" charset="0"/>
              </a:rPr>
              <a:t>2. Barrierefreies Layout</a:t>
            </a:r>
            <a:endParaRPr lang="de-DE" b="1" dirty="0">
              <a:solidFill>
                <a:srgbClr val="C15811"/>
              </a:solidFill>
            </a:endParaRPr>
          </a:p>
        </p:txBody>
      </p:sp>
      <p:pic>
        <p:nvPicPr>
          <p:cNvPr id="34" name="Grafik 33">
            <a:extLst>
              <a:ext uri="{FF2B5EF4-FFF2-40B4-BE49-F238E27FC236}">
                <a16:creationId xmlns:a16="http://schemas.microsoft.com/office/drawing/2014/main" id="{73236288-CEE6-4EED-A4EB-7EB97D38CF6A}"/>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1181" y="664680"/>
            <a:ext cx="432000" cy="432000"/>
          </a:xfrm>
          <a:prstGeom prst="rect">
            <a:avLst/>
          </a:prstGeom>
        </p:spPr>
      </p:pic>
      <p:pic>
        <p:nvPicPr>
          <p:cNvPr id="35" name="Grafik 34">
            <a:extLst>
              <a:ext uri="{FF2B5EF4-FFF2-40B4-BE49-F238E27FC236}">
                <a16:creationId xmlns:a16="http://schemas.microsoft.com/office/drawing/2014/main" id="{35798E0A-A46D-463B-8A42-061EED9DF905}"/>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3181" y="2640977"/>
            <a:ext cx="360000" cy="360000"/>
          </a:xfrm>
          <a:prstGeom prst="rect">
            <a:avLst/>
          </a:prstGeom>
        </p:spPr>
      </p:pic>
      <p:pic>
        <p:nvPicPr>
          <p:cNvPr id="36" name="Grafik 35">
            <a:extLst>
              <a:ext uri="{FF2B5EF4-FFF2-40B4-BE49-F238E27FC236}">
                <a16:creationId xmlns:a16="http://schemas.microsoft.com/office/drawing/2014/main" id="{D0724A6B-FFB4-4D4C-BD97-AEA29057327E}"/>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3181" y="5731593"/>
            <a:ext cx="324000" cy="324000"/>
          </a:xfrm>
          <a:prstGeom prst="rect">
            <a:avLst/>
          </a:prstGeom>
        </p:spPr>
      </p:pic>
      <p:pic>
        <p:nvPicPr>
          <p:cNvPr id="42" name="Grafik 41">
            <a:extLst>
              <a:ext uri="{FF2B5EF4-FFF2-40B4-BE49-F238E27FC236}">
                <a16:creationId xmlns:a16="http://schemas.microsoft.com/office/drawing/2014/main" id="{B96A38FA-127B-436B-BC94-7D1E92161FD9}"/>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32353" y="1535912"/>
            <a:ext cx="540000" cy="540000"/>
          </a:xfrm>
          <a:prstGeom prst="rect">
            <a:avLst/>
          </a:prstGeom>
        </p:spPr>
      </p:pic>
      <p:pic>
        <p:nvPicPr>
          <p:cNvPr id="43" name="Grafik 42">
            <a:extLst>
              <a:ext uri="{FF2B5EF4-FFF2-40B4-BE49-F238E27FC236}">
                <a16:creationId xmlns:a16="http://schemas.microsoft.com/office/drawing/2014/main" id="{60687CAE-EB55-4AFA-BF25-11ACBF51CE2E}"/>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88034" y="2382477"/>
            <a:ext cx="468000" cy="468000"/>
          </a:xfrm>
          <a:prstGeom prst="rect">
            <a:avLst/>
          </a:prstGeom>
        </p:spPr>
      </p:pic>
      <p:pic>
        <p:nvPicPr>
          <p:cNvPr id="25" name="Grafik 24">
            <a:extLst>
              <a:ext uri="{FF2B5EF4-FFF2-40B4-BE49-F238E27FC236}">
                <a16:creationId xmlns:a16="http://schemas.microsoft.com/office/drawing/2014/main" id="{1C452DED-438C-4221-A9B3-A246AD12D84E}"/>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36802" y="7553959"/>
            <a:ext cx="540000" cy="540000"/>
          </a:xfrm>
          <a:prstGeom prst="rect">
            <a:avLst/>
          </a:prstGeom>
        </p:spPr>
      </p:pic>
      <p:pic>
        <p:nvPicPr>
          <p:cNvPr id="26" name="Grafik 25">
            <a:extLst>
              <a:ext uri="{FF2B5EF4-FFF2-40B4-BE49-F238E27FC236}">
                <a16:creationId xmlns:a16="http://schemas.microsoft.com/office/drawing/2014/main" id="{C02FBF3D-69DD-40C4-AA52-81F9F0D8208F}"/>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831722" y="8300638"/>
            <a:ext cx="540000" cy="540000"/>
          </a:xfrm>
          <a:prstGeom prst="rect">
            <a:avLst/>
          </a:prstGeom>
        </p:spPr>
      </p:pic>
      <p:cxnSp>
        <p:nvCxnSpPr>
          <p:cNvPr id="6" name="Gerader Verbinder 5">
            <a:extLst>
              <a:ext uri="{FF2B5EF4-FFF2-40B4-BE49-F238E27FC236}">
                <a16:creationId xmlns:a16="http://schemas.microsoft.com/office/drawing/2014/main" id="{2DC8816B-4017-43F1-B375-F2F94D8A588B}"/>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19" descr="Erläuterung Folie 19: Das Dokument mit einer Schriftart ohne Serifen">
            <a:hlinkClick r:id="" action="ppaction://media"/>
            <a:extLst>
              <a:ext uri="{FF2B5EF4-FFF2-40B4-BE49-F238E27FC236}">
                <a16:creationId xmlns:a16="http://schemas.microsoft.com/office/drawing/2014/main" id="{72C8F4CE-B596-4B66-B354-18E33C7AB9C2}"/>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4483332" y="10079273"/>
            <a:ext cx="487363" cy="487363"/>
          </a:xfrm>
          <a:prstGeom prst="rect">
            <a:avLst/>
          </a:prstGeom>
        </p:spPr>
      </p:pic>
    </p:spTree>
    <p:extLst>
      <p:ext uri="{BB962C8B-B14F-4D97-AF65-F5344CB8AC3E}">
        <p14:creationId xmlns:p14="http://schemas.microsoft.com/office/powerpoint/2010/main" val="358417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96AFD00-BAF8-4845-B9DC-EEE1E12551F3}"/>
              </a:ext>
            </a:extLst>
          </p:cNvPr>
          <p:cNvSpPr>
            <a:spLocks noGrp="1"/>
          </p:cNvSpPr>
          <p:nvPr>
            <p:ph type="title"/>
          </p:nvPr>
        </p:nvSpPr>
        <p:spPr>
          <a:xfrm>
            <a:off x="1170084" y="-2276958"/>
            <a:ext cx="13040439" cy="2066590"/>
          </a:xfrm>
        </p:spPr>
        <p:txBody>
          <a:bodyPr/>
          <a:lstStyle/>
          <a:p>
            <a:r>
              <a:rPr lang="de-DE" dirty="0"/>
              <a:t>Inhalt </a:t>
            </a:r>
          </a:p>
        </p:txBody>
      </p:sp>
      <p:pic>
        <p:nvPicPr>
          <p:cNvPr id="14" name="Grafik 13">
            <a:extLst>
              <a:ext uri="{FF2B5EF4-FFF2-40B4-BE49-F238E27FC236}">
                <a16:creationId xmlns:a16="http://schemas.microsoft.com/office/drawing/2014/main" id="{EBF116B9-9410-46D9-BA87-AD042FFE0F74}"/>
              </a:ext>
              <a:ext uri="{C183D7F6-B498-43B3-948B-1728B52AA6E4}">
                <adec:decorative xmlns:adec="http://schemas.microsoft.com/office/drawing/2017/decorative" val="1"/>
              </a:ext>
            </a:extLst>
          </p:cNvPr>
          <p:cNvPicPr>
            <a:picLocks noChangeAspect="1"/>
          </p:cNvPicPr>
          <p:nvPr/>
        </p:nvPicPr>
        <p:blipFill rotWithShape="1">
          <a:blip r:embed="rId5">
            <a:alphaModFix amt="20000"/>
            <a:extLst>
              <a:ext uri="{28A0092B-C50C-407E-A947-70E740481C1C}">
                <a14:useLocalDpi xmlns:a14="http://schemas.microsoft.com/office/drawing/2010/main" val="0"/>
              </a:ext>
            </a:extLst>
          </a:blip>
          <a:srcRect t="747" r="557" b="1081"/>
          <a:stretch/>
        </p:blipFill>
        <p:spPr>
          <a:xfrm>
            <a:off x="-24845" y="0"/>
            <a:ext cx="15144195" cy="10691813"/>
          </a:xfrm>
          <a:prstGeom prst="rect">
            <a:avLst/>
          </a:prstGeom>
        </p:spPr>
      </p:pic>
      <p:pic>
        <p:nvPicPr>
          <p:cNvPr id="4" name="Grafik 3">
            <a:extLst>
              <a:ext uri="{FF2B5EF4-FFF2-40B4-BE49-F238E27FC236}">
                <a16:creationId xmlns:a16="http://schemas.microsoft.com/office/drawing/2014/main" id="{6FC6344C-101B-478C-909E-836D6CDD6D6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490865" y="125175"/>
            <a:ext cx="2503420" cy="856433"/>
          </a:xfrm>
          <a:prstGeom prst="rect">
            <a:avLst/>
          </a:prstGeom>
        </p:spPr>
      </p:pic>
      <p:pic>
        <p:nvPicPr>
          <p:cNvPr id="5" name="Grafik 4">
            <a:extLst>
              <a:ext uri="{FF2B5EF4-FFF2-40B4-BE49-F238E27FC236}">
                <a16:creationId xmlns:a16="http://schemas.microsoft.com/office/drawing/2014/main" id="{AEC90AA0-8F58-4535-839F-00587DBF3DBA}"/>
              </a:ext>
              <a:ext uri="{C183D7F6-B498-43B3-948B-1728B52AA6E4}">
                <adec:decorative xmlns:adec="http://schemas.microsoft.com/office/drawing/2017/decorative" val="1"/>
              </a:ext>
            </a:extLst>
          </p:cNvPr>
          <p:cNvPicPr>
            <a:picLocks noChangeAspect="1"/>
          </p:cNvPicPr>
          <p:nvPr/>
        </p:nvPicPr>
        <p:blipFill>
          <a:blip r:embed="rId7">
            <a:alphaModFix amt="5000"/>
            <a:extLst>
              <a:ext uri="{28A0092B-C50C-407E-A947-70E740481C1C}">
                <a14:useLocalDpi xmlns:a14="http://schemas.microsoft.com/office/drawing/2010/main" val="0"/>
              </a:ext>
            </a:extLst>
          </a:blip>
          <a:stretch>
            <a:fillRect/>
          </a:stretch>
        </p:blipFill>
        <p:spPr>
          <a:xfrm>
            <a:off x="125066" y="2028196"/>
            <a:ext cx="12322053" cy="8727158"/>
          </a:xfrm>
          <a:prstGeom prst="rect">
            <a:avLst/>
          </a:prstGeom>
        </p:spPr>
      </p:pic>
      <p:sp>
        <p:nvSpPr>
          <p:cNvPr id="8" name="Inhaltsplatzhalter 7">
            <a:extLst>
              <a:ext uri="{FF2B5EF4-FFF2-40B4-BE49-F238E27FC236}">
                <a16:creationId xmlns:a16="http://schemas.microsoft.com/office/drawing/2014/main" id="{6FE50233-9968-46C4-8439-F33E2810440B}"/>
              </a:ext>
            </a:extLst>
          </p:cNvPr>
          <p:cNvSpPr>
            <a:spLocks noGrp="1"/>
          </p:cNvSpPr>
          <p:nvPr>
            <p:ph idx="1"/>
          </p:nvPr>
        </p:nvSpPr>
        <p:spPr/>
        <p:txBody>
          <a:bodyPr>
            <a:normAutofit fontScale="85000" lnSpcReduction="10000"/>
          </a:bodyPr>
          <a:lstStyle/>
          <a:p>
            <a:pPr>
              <a:lnSpc>
                <a:spcPct val="150000"/>
              </a:lnSpc>
            </a:pPr>
            <a:r>
              <a:rPr lang="de-DE" sz="4400" dirty="0"/>
              <a:t>Mithilfe dieser Präsentation soll die Bearbeitung eines </a:t>
            </a:r>
            <a:r>
              <a:rPr lang="de-DE" sz="4400" dirty="0" err="1"/>
              <a:t>barrierereichen</a:t>
            </a:r>
            <a:r>
              <a:rPr lang="de-DE" sz="4400" dirty="0"/>
              <a:t> Dokuments zu einem barrierearmen Dokument schrittweise veranschaulicht werden.</a:t>
            </a:r>
          </a:p>
          <a:p>
            <a:pPr>
              <a:lnSpc>
                <a:spcPct val="150000"/>
              </a:lnSpc>
            </a:pPr>
            <a:r>
              <a:rPr lang="de-DE" sz="4400" dirty="0"/>
              <a:t>Zur Hilfe wird eine kapitelweise-aufgebaute Checkliste benutzt, welche die Kapitel       </a:t>
            </a:r>
            <a:r>
              <a:rPr lang="de-DE" sz="4400" dirty="0">
                <a:solidFill>
                  <a:srgbClr val="C00000"/>
                </a:solidFill>
              </a:rPr>
              <a:t>Barrierefreie Struktur</a:t>
            </a:r>
            <a:r>
              <a:rPr lang="de-DE" sz="4400" dirty="0"/>
              <a:t>,      </a:t>
            </a:r>
            <a:r>
              <a:rPr lang="de-DE" sz="4400" dirty="0">
                <a:solidFill>
                  <a:srgbClr val="C15811"/>
                </a:solidFill>
              </a:rPr>
              <a:t>Barrierefreies Layout</a:t>
            </a:r>
            <a:r>
              <a:rPr lang="de-DE" sz="4400" dirty="0"/>
              <a:t>,        </a:t>
            </a:r>
            <a:r>
              <a:rPr lang="de-DE" sz="4400" dirty="0">
                <a:solidFill>
                  <a:srgbClr val="00863D"/>
                </a:solidFill>
              </a:rPr>
              <a:t>Barrierefreie Sprache </a:t>
            </a:r>
            <a:r>
              <a:rPr lang="de-DE" sz="4400" dirty="0"/>
              <a:t>und        </a:t>
            </a:r>
            <a:r>
              <a:rPr lang="de-DE" sz="4400" dirty="0">
                <a:solidFill>
                  <a:srgbClr val="2F5597"/>
                </a:solidFill>
              </a:rPr>
              <a:t>Barrierefrei für Screenreader </a:t>
            </a:r>
            <a:r>
              <a:rPr lang="de-DE" sz="4400" dirty="0"/>
              <a:t>mit entsprechenden Unterpunkten beinhaltet</a:t>
            </a:r>
            <a:r>
              <a:rPr lang="de-DE" dirty="0"/>
              <a:t>.</a:t>
            </a:r>
          </a:p>
          <a:p>
            <a:endParaRPr lang="de-DE" dirty="0"/>
          </a:p>
        </p:txBody>
      </p:sp>
      <p:pic>
        <p:nvPicPr>
          <p:cNvPr id="9" name="Grafik 8">
            <a:extLst>
              <a:ext uri="{FF2B5EF4-FFF2-40B4-BE49-F238E27FC236}">
                <a16:creationId xmlns:a16="http://schemas.microsoft.com/office/drawing/2014/main" id="{DADC9C1A-F7F6-4352-B877-82B194D2435E}"/>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10421" y="6346057"/>
            <a:ext cx="589340" cy="589340"/>
          </a:xfrm>
          <a:prstGeom prst="rect">
            <a:avLst/>
          </a:prstGeom>
        </p:spPr>
      </p:pic>
      <p:pic>
        <p:nvPicPr>
          <p:cNvPr id="10" name="Grafik 9">
            <a:extLst>
              <a:ext uri="{FF2B5EF4-FFF2-40B4-BE49-F238E27FC236}">
                <a16:creationId xmlns:a16="http://schemas.microsoft.com/office/drawing/2014/main" id="{B8F311D8-F850-410C-A356-DACF28797BF0}"/>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53606" y="6391775"/>
            <a:ext cx="589341" cy="589341"/>
          </a:xfrm>
          <a:prstGeom prst="rect">
            <a:avLst/>
          </a:prstGeom>
        </p:spPr>
      </p:pic>
      <p:pic>
        <p:nvPicPr>
          <p:cNvPr id="11" name="Grafik 10">
            <a:extLst>
              <a:ext uri="{FF2B5EF4-FFF2-40B4-BE49-F238E27FC236}">
                <a16:creationId xmlns:a16="http://schemas.microsoft.com/office/drawing/2014/main" id="{D611FDE0-170C-4C4D-82C6-882F56E6B26D}"/>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74933" y="7117080"/>
            <a:ext cx="742703" cy="742703"/>
          </a:xfrm>
          <a:prstGeom prst="rect">
            <a:avLst/>
          </a:prstGeom>
        </p:spPr>
      </p:pic>
      <p:pic>
        <p:nvPicPr>
          <p:cNvPr id="12" name="Grafik 11">
            <a:extLst>
              <a:ext uri="{FF2B5EF4-FFF2-40B4-BE49-F238E27FC236}">
                <a16:creationId xmlns:a16="http://schemas.microsoft.com/office/drawing/2014/main" id="{1025CEAB-7A28-452B-8276-BC6CBF3C82FD}"/>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804018" y="7178040"/>
            <a:ext cx="605544" cy="605544"/>
          </a:xfrm>
          <a:prstGeom prst="rect">
            <a:avLst/>
          </a:prstGeom>
        </p:spPr>
      </p:pic>
      <p:sp>
        <p:nvSpPr>
          <p:cNvPr id="13" name="Titel 1">
            <a:extLst>
              <a:ext uri="{FF2B5EF4-FFF2-40B4-BE49-F238E27FC236}">
                <a16:creationId xmlns:a16="http://schemas.microsoft.com/office/drawing/2014/main" id="{7AFEFDB0-0589-4631-970E-978867E47070}"/>
              </a:ext>
            </a:extLst>
          </p:cNvPr>
          <p:cNvSpPr txBox="1">
            <a:spLocks/>
          </p:cNvSpPr>
          <p:nvPr/>
        </p:nvSpPr>
        <p:spPr>
          <a:xfrm>
            <a:off x="1039456" y="569242"/>
            <a:ext cx="13954828" cy="2066590"/>
          </a:xfrm>
          <a:prstGeom prst="rect">
            <a:avLst/>
          </a:prstGeom>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6000" b="1" dirty="0"/>
              <a:t>Ein digital-barrierefreies Dokument erstellen</a:t>
            </a:r>
          </a:p>
        </p:txBody>
      </p:sp>
      <p:pic>
        <p:nvPicPr>
          <p:cNvPr id="2" name="Folie 2" descr="Erläuterung Folie 2: Struktur der Präsentation">
            <a:hlinkClick r:id="" action="ppaction://media"/>
            <a:extLst>
              <a:ext uri="{FF2B5EF4-FFF2-40B4-BE49-F238E27FC236}">
                <a16:creationId xmlns:a16="http://schemas.microsoft.com/office/drawing/2014/main" id="{FDF945FC-ED75-4D09-9588-39FF12FF83F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4506921" y="10056761"/>
            <a:ext cx="487363" cy="487363"/>
          </a:xfrm>
          <a:prstGeom prst="rect">
            <a:avLst/>
          </a:prstGeom>
        </p:spPr>
      </p:pic>
    </p:spTree>
    <p:extLst>
      <p:ext uri="{BB962C8B-B14F-4D97-AF65-F5344CB8AC3E}">
        <p14:creationId xmlns:p14="http://schemas.microsoft.com/office/powerpoint/2010/main" val="133741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5A862F5-9F9D-416A-980A-C9EA5173C0FA}"/>
              </a:ext>
            </a:extLst>
          </p:cNvPr>
          <p:cNvSpPr>
            <a:spLocks noGrp="1"/>
          </p:cNvSpPr>
          <p:nvPr>
            <p:ph type="title"/>
          </p:nvPr>
        </p:nvSpPr>
        <p:spPr>
          <a:xfrm>
            <a:off x="530525" y="-2140554"/>
            <a:ext cx="13040439" cy="2066590"/>
          </a:xfrm>
        </p:spPr>
        <p:txBody>
          <a:bodyPr/>
          <a:lstStyle/>
          <a:p>
            <a:r>
              <a:rPr lang="de-DE" dirty="0"/>
              <a:t>Linksbündig und Flattersatz</a:t>
            </a:r>
          </a:p>
        </p:txBody>
      </p:sp>
      <p:pic>
        <p:nvPicPr>
          <p:cNvPr id="24" name="Grafik 23">
            <a:extLst>
              <a:ext uri="{FF2B5EF4-FFF2-40B4-BE49-F238E27FC236}">
                <a16:creationId xmlns:a16="http://schemas.microsoft.com/office/drawing/2014/main" id="{AC54B5AE-5366-42E5-A5F9-09599A6CC8F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490865" y="125175"/>
            <a:ext cx="2503420" cy="856433"/>
          </a:xfrm>
          <a:prstGeom prst="rect">
            <a:avLst/>
          </a:prstGeom>
        </p:spPr>
      </p:pic>
      <p:sp>
        <p:nvSpPr>
          <p:cNvPr id="44" name="Titel 1" descr="&#10;">
            <a:extLst>
              <a:ext uri="{FF2B5EF4-FFF2-40B4-BE49-F238E27FC236}">
                <a16:creationId xmlns:a16="http://schemas.microsoft.com/office/drawing/2014/main" id="{715CB103-CC25-41BC-8587-D8ECF02F629E}"/>
              </a:ext>
            </a:extLst>
          </p:cNvPr>
          <p:cNvSpPr txBox="1">
            <a:spLocks/>
          </p:cNvSpPr>
          <p:nvPr/>
        </p:nvSpPr>
        <p:spPr>
          <a:xfrm>
            <a:off x="354846" y="134858"/>
            <a:ext cx="7122927" cy="360000"/>
          </a:xfrm>
          <a:prstGeom prst="rect">
            <a:avLst/>
          </a:prstGeom>
          <a:solidFill>
            <a:schemeClr val="accent1">
              <a:lumMod val="60000"/>
              <a:lumOff val="40000"/>
            </a:schemeClr>
          </a:solidFill>
          <a:ln>
            <a:solidFill>
              <a:srgbClr val="8FAADC"/>
            </a:solidFill>
          </a:ln>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1600" b="1" dirty="0">
                <a:solidFill>
                  <a:schemeClr val="bg1"/>
                </a:solidFill>
                <a:latin typeface="+mn-lt"/>
                <a:cs typeface="Times New Roman" panose="02020603050405020304" pitchFamily="18" charset="0"/>
              </a:rPr>
              <a:t>Erstellung eines digital-barrierefreien Dokuments</a:t>
            </a:r>
          </a:p>
        </p:txBody>
      </p:sp>
      <p:sp>
        <p:nvSpPr>
          <p:cNvPr id="28" name="Inhaltsplatzhalter 2">
            <a:extLst>
              <a:ext uri="{FF2B5EF4-FFF2-40B4-BE49-F238E27FC236}">
                <a16:creationId xmlns:a16="http://schemas.microsoft.com/office/drawing/2014/main" id="{2FDD7430-FC23-4EC6-AD87-F3CA3D68B83A}"/>
              </a:ext>
            </a:extLst>
          </p:cNvPr>
          <p:cNvSpPr txBox="1">
            <a:spLocks/>
          </p:cNvSpPr>
          <p:nvPr/>
        </p:nvSpPr>
        <p:spPr>
          <a:xfrm>
            <a:off x="354838" y="689724"/>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600" dirty="0">
                <a:cs typeface="Times New Roman" panose="02020603050405020304" pitchFamily="18" charset="0"/>
              </a:rPr>
              <a:t>        Relevanz von digitaler Barrierefreiheit</a:t>
            </a:r>
          </a:p>
        </p:txBody>
      </p:sp>
      <p:sp>
        <p:nvSpPr>
          <p:cNvPr id="29" name="Inhaltsplatzhalter 2">
            <a:extLst>
              <a:ext uri="{FF2B5EF4-FFF2-40B4-BE49-F238E27FC236}">
                <a16:creationId xmlns:a16="http://schemas.microsoft.com/office/drawing/2014/main" id="{E51240CF-2BCB-4EEF-B4B1-63E54E694746}"/>
              </a:ext>
            </a:extLst>
          </p:cNvPr>
          <p:cNvSpPr>
            <a:spLocks noGrp="1"/>
          </p:cNvSpPr>
          <p:nvPr>
            <p:ph idx="1"/>
          </p:nvPr>
        </p:nvSpPr>
        <p:spPr>
          <a:xfrm>
            <a:off x="354847" y="1013724"/>
            <a:ext cx="7122942" cy="1528728"/>
          </a:xfrm>
          <a:solidFill>
            <a:schemeClr val="bg1">
              <a:lumMod val="95000"/>
            </a:schemeClr>
          </a:solidFill>
        </p:spPr>
        <p:txBody>
          <a:bodyPr>
            <a:noAutofit/>
          </a:bodyPr>
          <a:lstStyle/>
          <a:p>
            <a:pPr marL="0" indent="0">
              <a:lnSpc>
                <a:spcPct val="150000"/>
              </a:lnSpc>
              <a:spcBef>
                <a:spcPts val="0"/>
              </a:spcBef>
              <a:buNone/>
            </a:pPr>
            <a:r>
              <a:rPr lang="de-DE" sz="1600" dirty="0">
                <a:cs typeface="Times New Roman" panose="02020603050405020304" pitchFamily="18" charset="0"/>
              </a:rPr>
              <a:t>30% aller Menschen, die das Internet nutzen, sind auf digitale Barrierefreiheit angewiesen. Nach einer Untersuchung der Aktion Mensch halten 77% der Bundesbürger digitale Barrierefreiheit für wichtig oder sehr wichtig. Im öffentlichen Sektor ist diese bereits verpflichtend. </a:t>
            </a:r>
          </a:p>
        </p:txBody>
      </p:sp>
      <p:sp>
        <p:nvSpPr>
          <p:cNvPr id="30" name="Inhaltsplatzhalter 2">
            <a:extLst>
              <a:ext uri="{FF2B5EF4-FFF2-40B4-BE49-F238E27FC236}">
                <a16:creationId xmlns:a16="http://schemas.microsoft.com/office/drawing/2014/main" id="{0D56AE87-5138-4FCD-A6C7-C5C6D11901A9}"/>
              </a:ext>
            </a:extLst>
          </p:cNvPr>
          <p:cNvSpPr txBox="1">
            <a:spLocks/>
          </p:cNvSpPr>
          <p:nvPr/>
        </p:nvSpPr>
        <p:spPr>
          <a:xfrm>
            <a:off x="354831" y="2679176"/>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600" dirty="0">
                <a:cs typeface="Times New Roman" panose="02020603050405020304" pitchFamily="18" charset="0"/>
              </a:rPr>
              <a:t>        Inhalt dieser Präsentation</a:t>
            </a:r>
          </a:p>
        </p:txBody>
      </p:sp>
      <p:sp>
        <p:nvSpPr>
          <p:cNvPr id="31" name="Inhaltsplatzhalter 2">
            <a:extLst>
              <a:ext uri="{FF2B5EF4-FFF2-40B4-BE49-F238E27FC236}">
                <a16:creationId xmlns:a16="http://schemas.microsoft.com/office/drawing/2014/main" id="{541CAE9C-79E6-4330-BC3A-66704BDF2DD5}"/>
              </a:ext>
            </a:extLst>
          </p:cNvPr>
          <p:cNvSpPr txBox="1">
            <a:spLocks/>
          </p:cNvSpPr>
          <p:nvPr/>
        </p:nvSpPr>
        <p:spPr>
          <a:xfrm>
            <a:off x="354831" y="3003176"/>
            <a:ext cx="7122942" cy="2628000"/>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600" dirty="0">
                <a:cs typeface="Times New Roman" panose="02020603050405020304" pitchFamily="18" charset="0"/>
              </a:rPr>
              <a:t>Anhand dieser Präsentation sollen die Schritte der Erstellung eines digital-barrierefreien Dokuments veranschaulicht werden. Ausgehend von einem Negativbeispiel und mithilfe einer Checkliste, die im weiteren Verlauf kapitelweise abgearbeitet wird, wird Schritt für Schritt vorgegangen. Am Schluss steht ein digital barrierefreies Dokument. Es handelt sich bei dieser Präsentation lediglich um ein Bsp. und nicht um ein generell gültiges Verfahren, das bei jedem Vorhaben, ein digital-barrierefreies Dokument zu erstellen, gilt!</a:t>
            </a:r>
          </a:p>
        </p:txBody>
      </p:sp>
      <p:sp>
        <p:nvSpPr>
          <p:cNvPr id="32" name="Inhaltsplatzhalter 2">
            <a:extLst>
              <a:ext uri="{FF2B5EF4-FFF2-40B4-BE49-F238E27FC236}">
                <a16:creationId xmlns:a16="http://schemas.microsoft.com/office/drawing/2014/main" id="{89A2C3EC-5543-4D2A-BCFC-5B7194592969}"/>
              </a:ext>
            </a:extLst>
          </p:cNvPr>
          <p:cNvSpPr txBox="1">
            <a:spLocks/>
          </p:cNvSpPr>
          <p:nvPr/>
        </p:nvSpPr>
        <p:spPr>
          <a:xfrm>
            <a:off x="354831" y="5759208"/>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600" dirty="0">
                <a:cs typeface="Times New Roman" panose="02020603050405020304" pitchFamily="18" charset="0"/>
              </a:rPr>
              <a:t>        Quellen</a:t>
            </a:r>
          </a:p>
        </p:txBody>
      </p:sp>
      <p:sp>
        <p:nvSpPr>
          <p:cNvPr id="33" name="Textfeld 32">
            <a:extLst>
              <a:ext uri="{FF2B5EF4-FFF2-40B4-BE49-F238E27FC236}">
                <a16:creationId xmlns:a16="http://schemas.microsoft.com/office/drawing/2014/main" id="{F62DBC1E-4DFC-4B02-84EB-E0EF7E959679}"/>
              </a:ext>
            </a:extLst>
          </p:cNvPr>
          <p:cNvSpPr txBox="1"/>
          <p:nvPr/>
        </p:nvSpPr>
        <p:spPr>
          <a:xfrm>
            <a:off x="354838" y="6083208"/>
            <a:ext cx="7122935" cy="1077218"/>
          </a:xfrm>
          <a:prstGeom prst="rect">
            <a:avLst/>
          </a:prstGeom>
          <a:solidFill>
            <a:schemeClr val="bg1">
              <a:lumMod val="95000"/>
            </a:schemeClr>
          </a:solidFill>
        </p:spPr>
        <p:txBody>
          <a:bodyPr wrap="square" rtlCol="0">
            <a:spAutoFit/>
          </a:bodyPr>
          <a:lstStyle/>
          <a:p>
            <a:pPr marL="0" indent="0" algn="just">
              <a:spcBef>
                <a:spcPts val="0"/>
              </a:spcBef>
              <a:buFont typeface="Arial" panose="020B0604020202020204" pitchFamily="34" charset="0"/>
              <a:buNone/>
            </a:pPr>
            <a:r>
              <a:rPr lang="de-DE" sz="1600" dirty="0">
                <a:cs typeface="Times New Roman" panose="02020603050405020304" pitchFamily="18" charset="0"/>
              </a:rPr>
              <a:t>AKTION MENSCH (Hrsg.) (2010): </a:t>
            </a:r>
            <a:r>
              <a:rPr lang="de-DE" sz="1600" dirty="0">
                <a:solidFill>
                  <a:srgbClr val="1E50A0"/>
                </a:solidFill>
                <a:cs typeface="Times New Roman" panose="02020603050405020304" pitchFamily="18" charset="0"/>
                <a:hlinkClick r:id="rId6" action="ppaction://hlinkfile">
                  <a:extLst>
                    <a:ext uri="{A12FA001-AC4F-418D-AE19-62706E023703}">
                      <ahyp:hlinkClr xmlns:ahyp="http://schemas.microsoft.com/office/drawing/2018/hyperlinkcolor" val="tx"/>
                    </a:ext>
                  </a:extLst>
                </a:hlinkClick>
              </a:rPr>
              <a:t>Web 2.0/ barrierefrei. Eine Studie zur Nutzung von Web 2.0 Anwendungen durch Menschen mit Behinderung (PDF)</a:t>
            </a:r>
            <a:r>
              <a:rPr lang="de-DE" sz="1600" dirty="0">
                <a:solidFill>
                  <a:srgbClr val="1E50A0"/>
                </a:solidFill>
                <a:cs typeface="Times New Roman" panose="02020603050405020304" pitchFamily="18" charset="0"/>
              </a:rPr>
              <a:t>.</a:t>
            </a:r>
          </a:p>
          <a:p>
            <a:pPr marL="0" indent="0">
              <a:spcBef>
                <a:spcPts val="0"/>
              </a:spcBef>
              <a:buFont typeface="Arial" panose="020B0604020202020204" pitchFamily="34" charset="0"/>
              <a:buNone/>
            </a:pPr>
            <a:r>
              <a:rPr lang="de-DE" sz="1600" dirty="0">
                <a:cs typeface="Times New Roman" panose="02020603050405020304" pitchFamily="18" charset="0"/>
              </a:rPr>
              <a:t>Maaß., Chr. &amp; Rink, I. (Hrsg.) (2019): </a:t>
            </a:r>
            <a:r>
              <a:rPr lang="de-DE" sz="1600" dirty="0">
                <a:solidFill>
                  <a:schemeClr val="accent1">
                    <a:lumMod val="75000"/>
                  </a:schemeClr>
                </a:solidFill>
                <a:cs typeface="Times New Roman" panose="02020603050405020304" pitchFamily="18" charset="0"/>
                <a:hlinkClick r:id="rId7">
                  <a:extLst>
                    <a:ext uri="{A12FA001-AC4F-418D-AE19-62706E023703}">
                      <ahyp:hlinkClr xmlns:ahyp="http://schemas.microsoft.com/office/drawing/2018/hyperlinkcolor" val="tx"/>
                    </a:ext>
                  </a:extLst>
                </a:hlinkClick>
              </a:rPr>
              <a:t>Handbuch Barrierefreie Kommunikation (Webseite)</a:t>
            </a:r>
            <a:r>
              <a:rPr lang="de-DE" sz="1600" dirty="0">
                <a:cs typeface="Times New Roman" panose="02020603050405020304" pitchFamily="18" charset="0"/>
              </a:rPr>
              <a:t>. Frank &amp; </a:t>
            </a:r>
            <a:r>
              <a:rPr lang="de-DE" sz="1600" dirty="0" err="1">
                <a:cs typeface="Times New Roman" panose="02020603050405020304" pitchFamily="18" charset="0"/>
              </a:rPr>
              <a:t>Timme</a:t>
            </a:r>
            <a:r>
              <a:rPr lang="de-DE" sz="1600" dirty="0">
                <a:cs typeface="Times New Roman" panose="02020603050405020304" pitchFamily="18" charset="0"/>
              </a:rPr>
              <a:t> GmbH Verlag für wissenschaftliche Literatur, Berlin.</a:t>
            </a:r>
            <a:endParaRPr lang="de-DE" dirty="0">
              <a:cs typeface="Times New Roman" panose="02020603050405020304" pitchFamily="18" charset="0"/>
            </a:endParaRPr>
          </a:p>
        </p:txBody>
      </p:sp>
      <p:sp>
        <p:nvSpPr>
          <p:cNvPr id="37" name="Titel 1">
            <a:extLst>
              <a:ext uri="{FF2B5EF4-FFF2-40B4-BE49-F238E27FC236}">
                <a16:creationId xmlns:a16="http://schemas.microsoft.com/office/drawing/2014/main" id="{44563CEE-E622-44CB-A823-BC3DCDC01092}"/>
              </a:ext>
              <a:ext uri="{C183D7F6-B498-43B3-948B-1728B52AA6E4}">
                <adec:decorative xmlns:adec="http://schemas.microsoft.com/office/drawing/2017/decorative" val="0"/>
              </a:ext>
            </a:extLst>
          </p:cNvPr>
          <p:cNvSpPr txBox="1">
            <a:spLocks/>
          </p:cNvSpPr>
          <p:nvPr/>
        </p:nvSpPr>
        <p:spPr>
          <a:xfrm>
            <a:off x="7832353" y="159892"/>
            <a:ext cx="4658512" cy="1020701"/>
          </a:xfrm>
          <a:prstGeom prst="rect">
            <a:avLst/>
          </a:prstGeom>
        </p:spPr>
        <p:txBody>
          <a:bodyPr vert="horz" lIns="91440" tIns="45720" rIns="91440" bIns="45720" rtlCol="0" anchor="ctr">
            <a:no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4400" b="1" dirty="0">
                <a:latin typeface="+mn-lt"/>
              </a:rPr>
              <a:t>Checkliste</a:t>
            </a:r>
            <a:r>
              <a:rPr lang="de-DE" sz="3600" b="1" dirty="0">
                <a:latin typeface="+mn-lt"/>
              </a:rPr>
              <a:t> </a:t>
            </a:r>
          </a:p>
          <a:p>
            <a:r>
              <a:rPr lang="de-DE" sz="3600" b="1" dirty="0">
                <a:latin typeface="+mn-lt"/>
              </a:rPr>
              <a:t>digitale Barrierefreiheit</a:t>
            </a:r>
          </a:p>
        </p:txBody>
      </p:sp>
      <p:sp>
        <p:nvSpPr>
          <p:cNvPr id="38" name="Untertitel 2">
            <a:extLst>
              <a:ext uri="{FF2B5EF4-FFF2-40B4-BE49-F238E27FC236}">
                <a16:creationId xmlns:a16="http://schemas.microsoft.com/office/drawing/2014/main" id="{9848EBFF-7168-4312-A72F-5D6ABD517B3F}"/>
              </a:ext>
              <a:ext uri="{C183D7F6-B498-43B3-948B-1728B52AA6E4}">
                <adec:decorative xmlns:adec="http://schemas.microsoft.com/office/drawing/2017/decorative" val="0"/>
              </a:ext>
            </a:extLst>
          </p:cNvPr>
          <p:cNvSpPr txBox="1">
            <a:spLocks/>
          </p:cNvSpPr>
          <p:nvPr/>
        </p:nvSpPr>
        <p:spPr>
          <a:xfrm>
            <a:off x="7898144" y="1247461"/>
            <a:ext cx="7332754" cy="922534"/>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70000"/>
              </a:lnSpc>
              <a:spcBef>
                <a:spcPts val="0"/>
              </a:spcBef>
              <a:buNone/>
              <a:tabLst>
                <a:tab pos="457200" algn="l"/>
              </a:tabLst>
            </a:pPr>
            <a:r>
              <a:rPr lang="de-DE"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C0000"/>
                </a:solidFill>
                <a:latin typeface="Calibri" panose="020F0502020204030204" pitchFamily="34" charset="0"/>
                <a:ea typeface="Calibri" panose="020F0502020204030204" pitchFamily="34" charset="0"/>
                <a:cs typeface="Times New Roman" panose="02020603050405020304" pitchFamily="18" charset="0"/>
              </a:rPr>
              <a:t>1. Barrierefreie Struktur</a:t>
            </a:r>
          </a:p>
        </p:txBody>
      </p:sp>
      <p:sp>
        <p:nvSpPr>
          <p:cNvPr id="39" name="Textfeld 38">
            <a:extLst>
              <a:ext uri="{FF2B5EF4-FFF2-40B4-BE49-F238E27FC236}">
                <a16:creationId xmlns:a16="http://schemas.microsoft.com/office/drawing/2014/main" id="{CE486BA6-7E39-4FC1-9716-A69520DB9EB6}"/>
              </a:ext>
            </a:extLst>
          </p:cNvPr>
          <p:cNvSpPr txBox="1"/>
          <p:nvPr/>
        </p:nvSpPr>
        <p:spPr>
          <a:xfrm>
            <a:off x="8358059" y="2305597"/>
            <a:ext cx="4919428" cy="584775"/>
          </a:xfrm>
          <a:prstGeom prst="rect">
            <a:avLst/>
          </a:prstGeom>
          <a:noFill/>
        </p:spPr>
        <p:txBody>
          <a:bodyPr wrap="square" rtlCol="0">
            <a:spAutoFit/>
          </a:bodyPr>
          <a:lstStyle/>
          <a:p>
            <a:pPr marL="0" indent="0">
              <a:lnSpc>
                <a:spcPct val="100000"/>
              </a:lnSpc>
              <a:spcBef>
                <a:spcPts val="0"/>
              </a:spcBef>
              <a:buNone/>
              <a:tabLst>
                <a:tab pos="457200" algn="l"/>
              </a:tabLst>
            </a:pPr>
            <a:r>
              <a:rPr lang="de-DE" sz="3200" b="1" dirty="0">
                <a:solidFill>
                  <a:srgbClr val="C15811"/>
                </a:solidFill>
                <a:latin typeface="Calibri" panose="020F0502020204030204" pitchFamily="34" charset="0"/>
                <a:ea typeface="Calibri" panose="020F0502020204030204" pitchFamily="34" charset="0"/>
                <a:cs typeface="Times New Roman" panose="02020603050405020304" pitchFamily="18" charset="0"/>
              </a:rPr>
              <a:t>2. Barrierefreies Layout</a:t>
            </a:r>
            <a:endParaRPr lang="de-DE" b="1" dirty="0">
              <a:solidFill>
                <a:srgbClr val="C15811"/>
              </a:solidFill>
            </a:endParaRPr>
          </a:p>
        </p:txBody>
      </p:sp>
      <p:sp>
        <p:nvSpPr>
          <p:cNvPr id="16" name="Untertitel 2">
            <a:extLst>
              <a:ext uri="{FF2B5EF4-FFF2-40B4-BE49-F238E27FC236}">
                <a16:creationId xmlns:a16="http://schemas.microsoft.com/office/drawing/2014/main" id="{8A998237-8DC9-4B07-9C6A-0F3D68E20866}"/>
              </a:ext>
              <a:ext uri="{C183D7F6-B498-43B3-948B-1728B52AA6E4}">
                <adec:decorative xmlns:adec="http://schemas.microsoft.com/office/drawing/2017/decorative" val="0"/>
              </a:ext>
            </a:extLst>
          </p:cNvPr>
          <p:cNvSpPr txBox="1">
            <a:spLocks/>
          </p:cNvSpPr>
          <p:nvPr/>
        </p:nvSpPr>
        <p:spPr>
          <a:xfrm>
            <a:off x="8371722" y="2768677"/>
            <a:ext cx="6545314" cy="2963670"/>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a:lnSpc>
                <a:spcPct val="17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Vermeiden von Silbentrennung</a:t>
            </a:r>
          </a:p>
          <a:p>
            <a:pPr>
              <a:lnSpc>
                <a:spcPct val="17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Zeilenabstand von 1,5</a:t>
            </a:r>
          </a:p>
          <a:p>
            <a:pPr>
              <a:lnSpc>
                <a:spcPct val="17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Serifenlose Schrift (beispielsweise Calibri)</a:t>
            </a:r>
          </a:p>
          <a:p>
            <a:pPr>
              <a:lnSpc>
                <a:spcPct val="17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Linksbündig und Flattersatz</a:t>
            </a:r>
          </a:p>
        </p:txBody>
      </p:sp>
      <p:sp>
        <p:nvSpPr>
          <p:cNvPr id="17" name="Untertitel 2">
            <a:extLst>
              <a:ext uri="{FF2B5EF4-FFF2-40B4-BE49-F238E27FC236}">
                <a16:creationId xmlns:a16="http://schemas.microsoft.com/office/drawing/2014/main" id="{1B12945A-4F0E-4599-930D-D3B16E16038A}"/>
              </a:ext>
              <a:ext uri="{C183D7F6-B498-43B3-948B-1728B52AA6E4}">
                <adec:decorative xmlns:adec="http://schemas.microsoft.com/office/drawing/2017/decorative" val="0"/>
              </a:ext>
            </a:extLst>
          </p:cNvPr>
          <p:cNvSpPr txBox="1">
            <a:spLocks/>
          </p:cNvSpPr>
          <p:nvPr/>
        </p:nvSpPr>
        <p:spPr>
          <a:xfrm>
            <a:off x="8358074" y="5659525"/>
            <a:ext cx="6545315" cy="1871849"/>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Lesbare Schriftgröße </a:t>
            </a:r>
          </a:p>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Kontrastverhältnis mindestens 4,5 zu 1</a:t>
            </a:r>
          </a:p>
        </p:txBody>
      </p:sp>
      <p:sp>
        <p:nvSpPr>
          <p:cNvPr id="21" name="Textfeld 20">
            <a:extLst>
              <a:ext uri="{FF2B5EF4-FFF2-40B4-BE49-F238E27FC236}">
                <a16:creationId xmlns:a16="http://schemas.microsoft.com/office/drawing/2014/main" id="{CF84E74E-9486-421E-B2DE-FC13F2D68BB2}"/>
              </a:ext>
            </a:extLst>
          </p:cNvPr>
          <p:cNvSpPr txBox="1"/>
          <p:nvPr/>
        </p:nvSpPr>
        <p:spPr>
          <a:xfrm>
            <a:off x="7899396" y="7347280"/>
            <a:ext cx="7071299" cy="1493358"/>
          </a:xfrm>
          <a:prstGeom prst="rect">
            <a:avLst/>
          </a:prstGeom>
          <a:noFill/>
        </p:spPr>
        <p:txBody>
          <a:bodyPr wrap="square" rtlCol="0">
            <a:spAutoFit/>
          </a:bodyPr>
          <a:lstStyle/>
          <a:p>
            <a:pPr>
              <a:lnSpc>
                <a:spcPct val="150000"/>
              </a:lnSpc>
              <a:tabLst>
                <a:tab pos="457200" algn="l"/>
              </a:tabLst>
            </a:pPr>
            <a:r>
              <a:rPr lang="de-DE" sz="3200" dirty="0">
                <a:solidFill>
                  <a:srgbClr val="00863D"/>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00863D"/>
                </a:solidFill>
                <a:latin typeface="Calibri" panose="020F0502020204030204" pitchFamily="34" charset="0"/>
                <a:ea typeface="Calibri" panose="020F0502020204030204" pitchFamily="34" charset="0"/>
                <a:cs typeface="Times New Roman" panose="02020603050405020304" pitchFamily="18" charset="0"/>
              </a:rPr>
              <a:t>3. Barrierefreie Sprache </a:t>
            </a:r>
          </a:p>
          <a:p>
            <a:pPr>
              <a:lnSpc>
                <a:spcPct val="150000"/>
              </a:lnSpc>
              <a:tabLst>
                <a:tab pos="457200" algn="l"/>
              </a:tabLst>
            </a:pPr>
            <a:r>
              <a:rPr lang="de-DE" sz="32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2F5597"/>
                </a:solidFill>
                <a:latin typeface="Calibri" panose="020F0502020204030204" pitchFamily="34" charset="0"/>
                <a:ea typeface="Calibri" panose="020F0502020204030204" pitchFamily="34" charset="0"/>
                <a:cs typeface="Times New Roman" panose="02020603050405020304" pitchFamily="18" charset="0"/>
              </a:rPr>
              <a:t>4. Barrierefrei für Screenreader</a:t>
            </a:r>
          </a:p>
        </p:txBody>
      </p:sp>
      <p:pic>
        <p:nvPicPr>
          <p:cNvPr id="34" name="Grafik 33">
            <a:extLst>
              <a:ext uri="{FF2B5EF4-FFF2-40B4-BE49-F238E27FC236}">
                <a16:creationId xmlns:a16="http://schemas.microsoft.com/office/drawing/2014/main" id="{7A6B3EE3-2631-495B-BA23-3D7CD91FA5F2}"/>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1181" y="664680"/>
            <a:ext cx="432000" cy="432000"/>
          </a:xfrm>
          <a:prstGeom prst="rect">
            <a:avLst/>
          </a:prstGeom>
        </p:spPr>
      </p:pic>
      <p:pic>
        <p:nvPicPr>
          <p:cNvPr id="35" name="Grafik 34">
            <a:extLst>
              <a:ext uri="{FF2B5EF4-FFF2-40B4-BE49-F238E27FC236}">
                <a16:creationId xmlns:a16="http://schemas.microsoft.com/office/drawing/2014/main" id="{F9FDA39A-8285-406F-95FB-8EE607F1EA7A}"/>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3181" y="2668273"/>
            <a:ext cx="360000" cy="360000"/>
          </a:xfrm>
          <a:prstGeom prst="rect">
            <a:avLst/>
          </a:prstGeom>
        </p:spPr>
      </p:pic>
      <p:pic>
        <p:nvPicPr>
          <p:cNvPr id="36" name="Grafik 35">
            <a:extLst>
              <a:ext uri="{FF2B5EF4-FFF2-40B4-BE49-F238E27FC236}">
                <a16:creationId xmlns:a16="http://schemas.microsoft.com/office/drawing/2014/main" id="{A5E80401-9F39-4FDA-B4B4-6628CE50E522}"/>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3181" y="5758889"/>
            <a:ext cx="324000" cy="324000"/>
          </a:xfrm>
          <a:prstGeom prst="rect">
            <a:avLst/>
          </a:prstGeom>
        </p:spPr>
      </p:pic>
      <p:pic>
        <p:nvPicPr>
          <p:cNvPr id="42" name="Grafik 41">
            <a:extLst>
              <a:ext uri="{FF2B5EF4-FFF2-40B4-BE49-F238E27FC236}">
                <a16:creationId xmlns:a16="http://schemas.microsoft.com/office/drawing/2014/main" id="{440EDC4D-BE2D-4C4D-9093-E33B2761E30D}"/>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32353" y="1535912"/>
            <a:ext cx="540000" cy="540000"/>
          </a:xfrm>
          <a:prstGeom prst="rect">
            <a:avLst/>
          </a:prstGeom>
        </p:spPr>
      </p:pic>
      <p:pic>
        <p:nvPicPr>
          <p:cNvPr id="43" name="Grafik 42">
            <a:extLst>
              <a:ext uri="{FF2B5EF4-FFF2-40B4-BE49-F238E27FC236}">
                <a16:creationId xmlns:a16="http://schemas.microsoft.com/office/drawing/2014/main" id="{2E266C9A-148A-484C-BDEE-FC54257E2296}"/>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88034" y="2382477"/>
            <a:ext cx="468000" cy="468000"/>
          </a:xfrm>
          <a:prstGeom prst="rect">
            <a:avLst/>
          </a:prstGeom>
        </p:spPr>
      </p:pic>
      <p:pic>
        <p:nvPicPr>
          <p:cNvPr id="25" name="Grafik 24">
            <a:extLst>
              <a:ext uri="{FF2B5EF4-FFF2-40B4-BE49-F238E27FC236}">
                <a16:creationId xmlns:a16="http://schemas.microsoft.com/office/drawing/2014/main" id="{CB007385-00D5-4FBA-8F0D-194DBD0C941A}"/>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36802" y="7553959"/>
            <a:ext cx="540000" cy="540000"/>
          </a:xfrm>
          <a:prstGeom prst="rect">
            <a:avLst/>
          </a:prstGeom>
        </p:spPr>
      </p:pic>
      <p:pic>
        <p:nvPicPr>
          <p:cNvPr id="26" name="Grafik 25">
            <a:extLst>
              <a:ext uri="{FF2B5EF4-FFF2-40B4-BE49-F238E27FC236}">
                <a16:creationId xmlns:a16="http://schemas.microsoft.com/office/drawing/2014/main" id="{1028FA89-DACA-46C4-9167-B3D93EB56BFD}"/>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831722" y="8300638"/>
            <a:ext cx="540000" cy="540000"/>
          </a:xfrm>
          <a:prstGeom prst="rect">
            <a:avLst/>
          </a:prstGeom>
        </p:spPr>
      </p:pic>
      <p:cxnSp>
        <p:nvCxnSpPr>
          <p:cNvPr id="6" name="Gerader Verbinder 5">
            <a:extLst>
              <a:ext uri="{FF2B5EF4-FFF2-40B4-BE49-F238E27FC236}">
                <a16:creationId xmlns:a16="http://schemas.microsoft.com/office/drawing/2014/main" id="{2DC8816B-4017-43F1-B375-F2F94D8A588B}"/>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20" descr="Erläuterung Folie 20: Das Dokument linksbündig und mit Flattersatz ">
            <a:hlinkClick r:id="" action="ppaction://media"/>
            <a:extLst>
              <a:ext uri="{FF2B5EF4-FFF2-40B4-BE49-F238E27FC236}">
                <a16:creationId xmlns:a16="http://schemas.microsoft.com/office/drawing/2014/main" id="{DBF2576F-2A76-4157-9CA9-D40BEAE5B435}"/>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4506922" y="10079273"/>
            <a:ext cx="487363" cy="487363"/>
          </a:xfrm>
          <a:prstGeom prst="rect">
            <a:avLst/>
          </a:prstGeom>
        </p:spPr>
      </p:pic>
    </p:spTree>
    <p:extLst>
      <p:ext uri="{BB962C8B-B14F-4D97-AF65-F5344CB8AC3E}">
        <p14:creationId xmlns:p14="http://schemas.microsoft.com/office/powerpoint/2010/main" val="418074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8232840-9639-4546-89A8-C68B628D9593}"/>
              </a:ext>
            </a:extLst>
          </p:cNvPr>
          <p:cNvSpPr>
            <a:spLocks noGrp="1"/>
          </p:cNvSpPr>
          <p:nvPr>
            <p:ph type="title"/>
          </p:nvPr>
        </p:nvSpPr>
        <p:spPr>
          <a:xfrm>
            <a:off x="773181" y="-2269457"/>
            <a:ext cx="13040439" cy="2066590"/>
          </a:xfrm>
        </p:spPr>
        <p:txBody>
          <a:bodyPr/>
          <a:lstStyle/>
          <a:p>
            <a:r>
              <a:rPr lang="de-DE" dirty="0"/>
              <a:t>Lesbare Schriftgröße</a:t>
            </a:r>
          </a:p>
        </p:txBody>
      </p:sp>
      <p:pic>
        <p:nvPicPr>
          <p:cNvPr id="24" name="Grafik 23">
            <a:extLst>
              <a:ext uri="{FF2B5EF4-FFF2-40B4-BE49-F238E27FC236}">
                <a16:creationId xmlns:a16="http://schemas.microsoft.com/office/drawing/2014/main" id="{93E6A5E7-A50A-45AB-A1E8-2C158F92037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490865" y="125175"/>
            <a:ext cx="2503420" cy="856433"/>
          </a:xfrm>
          <a:prstGeom prst="rect">
            <a:avLst/>
          </a:prstGeom>
        </p:spPr>
      </p:pic>
      <p:sp>
        <p:nvSpPr>
          <p:cNvPr id="44" name="Titel 1">
            <a:extLst>
              <a:ext uri="{FF2B5EF4-FFF2-40B4-BE49-F238E27FC236}">
                <a16:creationId xmlns:a16="http://schemas.microsoft.com/office/drawing/2014/main" id="{D254432C-A6A3-4515-8556-D0B3CB106B39}"/>
              </a:ext>
            </a:extLst>
          </p:cNvPr>
          <p:cNvSpPr txBox="1">
            <a:spLocks/>
          </p:cNvSpPr>
          <p:nvPr/>
        </p:nvSpPr>
        <p:spPr>
          <a:xfrm>
            <a:off x="354846" y="134858"/>
            <a:ext cx="7122927" cy="360000"/>
          </a:xfrm>
          <a:prstGeom prst="rect">
            <a:avLst/>
          </a:prstGeom>
          <a:solidFill>
            <a:schemeClr val="accent1">
              <a:lumMod val="60000"/>
              <a:lumOff val="40000"/>
            </a:schemeClr>
          </a:solidFill>
          <a:ln>
            <a:solidFill>
              <a:srgbClr val="8FAADC"/>
            </a:solidFill>
          </a:ln>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1600" b="1" dirty="0">
                <a:solidFill>
                  <a:schemeClr val="bg1"/>
                </a:solidFill>
                <a:latin typeface="+mn-lt"/>
                <a:cs typeface="Times New Roman" panose="02020603050405020304" pitchFamily="18" charset="0"/>
              </a:rPr>
              <a:t>Erstellung eines digital-barrierefreien Dokuments</a:t>
            </a:r>
          </a:p>
        </p:txBody>
      </p:sp>
      <p:sp>
        <p:nvSpPr>
          <p:cNvPr id="28" name="Inhaltsplatzhalter 2">
            <a:extLst>
              <a:ext uri="{FF2B5EF4-FFF2-40B4-BE49-F238E27FC236}">
                <a16:creationId xmlns:a16="http://schemas.microsoft.com/office/drawing/2014/main" id="{A6FF8388-344C-4F1B-961B-E66675C1211B}"/>
              </a:ext>
            </a:extLst>
          </p:cNvPr>
          <p:cNvSpPr txBox="1">
            <a:spLocks/>
          </p:cNvSpPr>
          <p:nvPr/>
        </p:nvSpPr>
        <p:spPr>
          <a:xfrm>
            <a:off x="354838" y="689724"/>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800" dirty="0">
                <a:cs typeface="Times New Roman" panose="02020603050405020304" pitchFamily="18" charset="0"/>
              </a:rPr>
              <a:t>        Relevanz von digitaler Barrierefreiheit</a:t>
            </a:r>
          </a:p>
        </p:txBody>
      </p:sp>
      <p:sp>
        <p:nvSpPr>
          <p:cNvPr id="29" name="Inhaltsplatzhalter 2">
            <a:extLst>
              <a:ext uri="{FF2B5EF4-FFF2-40B4-BE49-F238E27FC236}">
                <a16:creationId xmlns:a16="http://schemas.microsoft.com/office/drawing/2014/main" id="{B016ECEB-8249-487C-8F51-0D4B19922382}"/>
              </a:ext>
            </a:extLst>
          </p:cNvPr>
          <p:cNvSpPr>
            <a:spLocks noGrp="1"/>
          </p:cNvSpPr>
          <p:nvPr>
            <p:ph idx="1"/>
          </p:nvPr>
        </p:nvSpPr>
        <p:spPr>
          <a:xfrm>
            <a:off x="354847" y="1013724"/>
            <a:ext cx="7122942" cy="1770419"/>
          </a:xfrm>
          <a:solidFill>
            <a:schemeClr val="bg1">
              <a:lumMod val="95000"/>
            </a:schemeClr>
          </a:solidFill>
        </p:spPr>
        <p:txBody>
          <a:bodyPr>
            <a:noAutofit/>
          </a:bodyPr>
          <a:lstStyle/>
          <a:p>
            <a:pPr marL="0" indent="0">
              <a:lnSpc>
                <a:spcPct val="150000"/>
              </a:lnSpc>
              <a:spcBef>
                <a:spcPts val="0"/>
              </a:spcBef>
              <a:buNone/>
            </a:pPr>
            <a:r>
              <a:rPr lang="de-DE" sz="1800" dirty="0">
                <a:cs typeface="Times New Roman" panose="02020603050405020304" pitchFamily="18" charset="0"/>
              </a:rPr>
              <a:t>30% aller Menschen, die das Internet nutzen, sind auf digitale Barrierefreiheit angewiesen. Nach einer Untersuchung der Aktion Mensch halten 77% der Bundesbürger digitale Barrierefreiheit für wichtig oder sehr wichtig. Im öffentlichen Sektor ist diese bereits verpflichtend. </a:t>
            </a:r>
          </a:p>
        </p:txBody>
      </p:sp>
      <p:sp>
        <p:nvSpPr>
          <p:cNvPr id="30" name="Inhaltsplatzhalter 2">
            <a:extLst>
              <a:ext uri="{FF2B5EF4-FFF2-40B4-BE49-F238E27FC236}">
                <a16:creationId xmlns:a16="http://schemas.microsoft.com/office/drawing/2014/main" id="{B4BA80E0-EB95-494E-B946-156942DDCD0B}"/>
              </a:ext>
            </a:extLst>
          </p:cNvPr>
          <p:cNvSpPr txBox="1">
            <a:spLocks/>
          </p:cNvSpPr>
          <p:nvPr/>
        </p:nvSpPr>
        <p:spPr>
          <a:xfrm>
            <a:off x="354831" y="2889501"/>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800" dirty="0">
                <a:cs typeface="Times New Roman" panose="02020603050405020304" pitchFamily="18" charset="0"/>
              </a:rPr>
              <a:t>        Inhalt dieser Präsentation</a:t>
            </a:r>
          </a:p>
        </p:txBody>
      </p:sp>
      <p:sp>
        <p:nvSpPr>
          <p:cNvPr id="31" name="Inhaltsplatzhalter 2">
            <a:extLst>
              <a:ext uri="{FF2B5EF4-FFF2-40B4-BE49-F238E27FC236}">
                <a16:creationId xmlns:a16="http://schemas.microsoft.com/office/drawing/2014/main" id="{A373E971-6FBA-4502-9A9F-6FB76FF426E4}"/>
              </a:ext>
            </a:extLst>
          </p:cNvPr>
          <p:cNvSpPr txBox="1">
            <a:spLocks/>
          </p:cNvSpPr>
          <p:nvPr/>
        </p:nvSpPr>
        <p:spPr>
          <a:xfrm>
            <a:off x="354831" y="3213501"/>
            <a:ext cx="7122942" cy="3342202"/>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Anhand dieser Präsentation sollen die Schritte der Erstellung eines digital-barrierefreien Dokuments veranschaulicht werden. Ausgehend von einem Negativbeispiel und mithilfe einer Checkliste, die im weiteren Verlauf kapitelweise abgearbeitet wird, wird Schritt für Schritt vorgegangen. Am Schluss steht ein digital barrierefreies Dokument. Es handelt sich bei dieser Präsentation lediglich um ein Bsp. und nicht um ein generell gültiges Verfahren, das bei jedem Vorhaben, ein digital-barrierefreies Dokument zu erstellen, gilt!</a:t>
            </a:r>
          </a:p>
        </p:txBody>
      </p:sp>
      <p:sp>
        <p:nvSpPr>
          <p:cNvPr id="32" name="Inhaltsplatzhalter 2">
            <a:extLst>
              <a:ext uri="{FF2B5EF4-FFF2-40B4-BE49-F238E27FC236}">
                <a16:creationId xmlns:a16="http://schemas.microsoft.com/office/drawing/2014/main" id="{04E950F4-5596-469D-804E-589524C0D9BE}"/>
              </a:ext>
            </a:extLst>
          </p:cNvPr>
          <p:cNvSpPr txBox="1">
            <a:spLocks/>
          </p:cNvSpPr>
          <p:nvPr/>
        </p:nvSpPr>
        <p:spPr>
          <a:xfrm>
            <a:off x="354831" y="6701359"/>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800" dirty="0">
                <a:cs typeface="Times New Roman" panose="02020603050405020304" pitchFamily="18" charset="0"/>
              </a:rPr>
              <a:t>        Quellen</a:t>
            </a:r>
          </a:p>
        </p:txBody>
      </p:sp>
      <p:sp>
        <p:nvSpPr>
          <p:cNvPr id="33" name="Textfeld 32">
            <a:extLst>
              <a:ext uri="{FF2B5EF4-FFF2-40B4-BE49-F238E27FC236}">
                <a16:creationId xmlns:a16="http://schemas.microsoft.com/office/drawing/2014/main" id="{9C584B4C-BEC5-48D6-80AC-25578C5A8E64}"/>
              </a:ext>
            </a:extLst>
          </p:cNvPr>
          <p:cNvSpPr txBox="1"/>
          <p:nvPr/>
        </p:nvSpPr>
        <p:spPr>
          <a:xfrm>
            <a:off x="354838" y="7025359"/>
            <a:ext cx="7122935" cy="1754326"/>
          </a:xfrm>
          <a:prstGeom prst="rect">
            <a:avLst/>
          </a:prstGeom>
          <a:solidFill>
            <a:srgbClr val="F2F2F2"/>
          </a:solidFill>
        </p:spPr>
        <p:txBody>
          <a:bodyPr wrap="square" rtlCol="0">
            <a:spAutoFit/>
          </a:bodyPr>
          <a:lstStyle/>
          <a:p>
            <a:pPr marL="0" indent="0">
              <a:spcBef>
                <a:spcPts val="0"/>
              </a:spcBef>
              <a:buFont typeface="Arial" panose="020B0604020202020204" pitchFamily="34" charset="0"/>
              <a:buNone/>
            </a:pPr>
            <a:r>
              <a:rPr lang="de-DE" dirty="0">
                <a:cs typeface="Times New Roman" panose="02020603050405020304" pitchFamily="18" charset="0"/>
              </a:rPr>
              <a:t>AKTION MENSCH (Hrsg.) (2010): </a:t>
            </a:r>
            <a:r>
              <a:rPr lang="de-DE" sz="1800" dirty="0">
                <a:solidFill>
                  <a:srgbClr val="1E50A0"/>
                </a:solidFill>
                <a:cs typeface="Times New Roman" panose="02020603050405020304" pitchFamily="18" charset="0"/>
                <a:hlinkClick r:id="rId6" action="ppaction://hlinkfile">
                  <a:extLst>
                    <a:ext uri="{A12FA001-AC4F-418D-AE19-62706E023703}">
                      <ahyp:hlinkClr xmlns:ahyp="http://schemas.microsoft.com/office/drawing/2018/hyperlinkcolor" val="tx"/>
                    </a:ext>
                  </a:extLst>
                </a:hlinkClick>
              </a:rPr>
              <a:t>Web 2.0/ barrierefrei. Eine Studie zur Nutzung von Web 2.0 Anwendungen durch Menschen mit Behinderung (PDF)</a:t>
            </a:r>
            <a:r>
              <a:rPr lang="de-DE" sz="1800" dirty="0">
                <a:solidFill>
                  <a:srgbClr val="1E50A0"/>
                </a:solidFill>
                <a:cs typeface="Times New Roman" panose="02020603050405020304" pitchFamily="18" charset="0"/>
              </a:rPr>
              <a:t>.</a:t>
            </a:r>
          </a:p>
          <a:p>
            <a:pPr marL="0" indent="0">
              <a:spcBef>
                <a:spcPts val="0"/>
              </a:spcBef>
              <a:buFont typeface="Arial" panose="020B0604020202020204" pitchFamily="34" charset="0"/>
              <a:buNone/>
            </a:pPr>
            <a:r>
              <a:rPr lang="de-DE" dirty="0">
                <a:cs typeface="Times New Roman" panose="02020603050405020304" pitchFamily="18" charset="0"/>
              </a:rPr>
              <a:t>Maaß., Chr. &amp; Rink, I. (Hrsg.) (2019): </a:t>
            </a:r>
            <a:r>
              <a:rPr lang="de-DE" sz="1800" dirty="0">
                <a:solidFill>
                  <a:schemeClr val="accent1">
                    <a:lumMod val="75000"/>
                  </a:schemeClr>
                </a:solidFill>
                <a:cs typeface="Times New Roman" panose="02020603050405020304" pitchFamily="18" charset="0"/>
                <a:hlinkClick r:id="rId7">
                  <a:extLst>
                    <a:ext uri="{A12FA001-AC4F-418D-AE19-62706E023703}">
                      <ahyp:hlinkClr xmlns:ahyp="http://schemas.microsoft.com/office/drawing/2018/hyperlinkcolor" val="tx"/>
                    </a:ext>
                  </a:extLst>
                </a:hlinkClick>
              </a:rPr>
              <a:t>Handbuch Barrierefreie Kommunikation (Webseite)</a:t>
            </a:r>
            <a:r>
              <a:rPr lang="de-DE" dirty="0">
                <a:cs typeface="Times New Roman" panose="02020603050405020304" pitchFamily="18" charset="0"/>
              </a:rPr>
              <a:t>. Frank &amp; </a:t>
            </a:r>
            <a:r>
              <a:rPr lang="de-DE" dirty="0" err="1">
                <a:cs typeface="Times New Roman" panose="02020603050405020304" pitchFamily="18" charset="0"/>
              </a:rPr>
              <a:t>Timme</a:t>
            </a:r>
            <a:r>
              <a:rPr lang="de-DE" dirty="0">
                <a:cs typeface="Times New Roman" panose="02020603050405020304" pitchFamily="18" charset="0"/>
              </a:rPr>
              <a:t> GmbH Verlag für wissenschaftliche Literatur, Berlin.</a:t>
            </a:r>
            <a:endParaRPr lang="de-DE" sz="2000" dirty="0">
              <a:cs typeface="Times New Roman" panose="02020603050405020304" pitchFamily="18" charset="0"/>
            </a:endParaRPr>
          </a:p>
        </p:txBody>
      </p:sp>
      <p:sp>
        <p:nvSpPr>
          <p:cNvPr id="36" name="Titel 1">
            <a:extLst>
              <a:ext uri="{FF2B5EF4-FFF2-40B4-BE49-F238E27FC236}">
                <a16:creationId xmlns:a16="http://schemas.microsoft.com/office/drawing/2014/main" id="{0DD7E9A5-A116-46B0-B14F-5116AC20F2AD}"/>
              </a:ext>
              <a:ext uri="{C183D7F6-B498-43B3-948B-1728B52AA6E4}">
                <adec:decorative xmlns:adec="http://schemas.microsoft.com/office/drawing/2017/decorative" val="0"/>
              </a:ext>
            </a:extLst>
          </p:cNvPr>
          <p:cNvSpPr txBox="1">
            <a:spLocks/>
          </p:cNvSpPr>
          <p:nvPr/>
        </p:nvSpPr>
        <p:spPr>
          <a:xfrm>
            <a:off x="7832353" y="159892"/>
            <a:ext cx="4658512" cy="1020701"/>
          </a:xfrm>
          <a:prstGeom prst="rect">
            <a:avLst/>
          </a:prstGeom>
        </p:spPr>
        <p:txBody>
          <a:bodyPr vert="horz" lIns="91440" tIns="45720" rIns="91440" bIns="45720" rtlCol="0" anchor="ctr">
            <a:no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4400" b="1" dirty="0">
                <a:latin typeface="+mn-lt"/>
              </a:rPr>
              <a:t>Checkliste</a:t>
            </a:r>
            <a:r>
              <a:rPr lang="de-DE" sz="3600" b="1" dirty="0">
                <a:latin typeface="+mn-lt"/>
              </a:rPr>
              <a:t> </a:t>
            </a:r>
          </a:p>
          <a:p>
            <a:r>
              <a:rPr lang="de-DE" sz="3600" b="1" dirty="0">
                <a:latin typeface="+mn-lt"/>
              </a:rPr>
              <a:t>digitale Barrierefreiheit</a:t>
            </a:r>
          </a:p>
        </p:txBody>
      </p:sp>
      <p:sp>
        <p:nvSpPr>
          <p:cNvPr id="38" name="Untertitel 2">
            <a:extLst>
              <a:ext uri="{FF2B5EF4-FFF2-40B4-BE49-F238E27FC236}">
                <a16:creationId xmlns:a16="http://schemas.microsoft.com/office/drawing/2014/main" id="{D1D84177-816E-4422-B887-07FA2F5832B5}"/>
              </a:ext>
              <a:ext uri="{C183D7F6-B498-43B3-948B-1728B52AA6E4}">
                <adec:decorative xmlns:adec="http://schemas.microsoft.com/office/drawing/2017/decorative" val="0"/>
              </a:ext>
            </a:extLst>
          </p:cNvPr>
          <p:cNvSpPr txBox="1">
            <a:spLocks/>
          </p:cNvSpPr>
          <p:nvPr/>
        </p:nvSpPr>
        <p:spPr>
          <a:xfrm>
            <a:off x="7898144" y="1247461"/>
            <a:ext cx="7332754" cy="922534"/>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70000"/>
              </a:lnSpc>
              <a:spcBef>
                <a:spcPts val="0"/>
              </a:spcBef>
              <a:buNone/>
              <a:tabLst>
                <a:tab pos="457200" algn="l"/>
              </a:tabLst>
            </a:pPr>
            <a:r>
              <a:rPr lang="de-DE"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C0000"/>
                </a:solidFill>
                <a:latin typeface="Calibri" panose="020F0502020204030204" pitchFamily="34" charset="0"/>
                <a:ea typeface="Calibri" panose="020F0502020204030204" pitchFamily="34" charset="0"/>
                <a:cs typeface="Times New Roman" panose="02020603050405020304" pitchFamily="18" charset="0"/>
              </a:rPr>
              <a:t>1. Barrierefreie Struktur</a:t>
            </a:r>
          </a:p>
        </p:txBody>
      </p:sp>
      <p:sp>
        <p:nvSpPr>
          <p:cNvPr id="39" name="Textfeld 38">
            <a:extLst>
              <a:ext uri="{FF2B5EF4-FFF2-40B4-BE49-F238E27FC236}">
                <a16:creationId xmlns:a16="http://schemas.microsoft.com/office/drawing/2014/main" id="{52F012DF-F1FA-4D0E-A016-840331C25E4B}"/>
              </a:ext>
            </a:extLst>
          </p:cNvPr>
          <p:cNvSpPr txBox="1"/>
          <p:nvPr/>
        </p:nvSpPr>
        <p:spPr>
          <a:xfrm>
            <a:off x="8358059" y="2305597"/>
            <a:ext cx="4919428" cy="584775"/>
          </a:xfrm>
          <a:prstGeom prst="rect">
            <a:avLst/>
          </a:prstGeom>
          <a:noFill/>
        </p:spPr>
        <p:txBody>
          <a:bodyPr wrap="square" rtlCol="0">
            <a:spAutoFit/>
          </a:bodyPr>
          <a:lstStyle/>
          <a:p>
            <a:pPr marL="0" indent="0">
              <a:lnSpc>
                <a:spcPct val="100000"/>
              </a:lnSpc>
              <a:spcBef>
                <a:spcPts val="0"/>
              </a:spcBef>
              <a:buNone/>
              <a:tabLst>
                <a:tab pos="457200" algn="l"/>
              </a:tabLst>
            </a:pPr>
            <a:r>
              <a:rPr lang="de-DE" sz="3200" b="1" dirty="0">
                <a:solidFill>
                  <a:srgbClr val="C15811"/>
                </a:solidFill>
                <a:latin typeface="Calibri" panose="020F0502020204030204" pitchFamily="34" charset="0"/>
                <a:ea typeface="Calibri" panose="020F0502020204030204" pitchFamily="34" charset="0"/>
                <a:cs typeface="Times New Roman" panose="02020603050405020304" pitchFamily="18" charset="0"/>
              </a:rPr>
              <a:t>2. Barrierefreies Layout</a:t>
            </a:r>
            <a:endParaRPr lang="de-DE" b="1" dirty="0">
              <a:solidFill>
                <a:srgbClr val="C15811"/>
              </a:solidFill>
            </a:endParaRPr>
          </a:p>
        </p:txBody>
      </p:sp>
      <p:sp>
        <p:nvSpPr>
          <p:cNvPr id="16" name="Untertitel 2">
            <a:extLst>
              <a:ext uri="{FF2B5EF4-FFF2-40B4-BE49-F238E27FC236}">
                <a16:creationId xmlns:a16="http://schemas.microsoft.com/office/drawing/2014/main" id="{5459EDCF-D72E-4CC7-9A3F-4ED2369B95CB}"/>
              </a:ext>
              <a:ext uri="{C183D7F6-B498-43B3-948B-1728B52AA6E4}">
                <adec:decorative xmlns:adec="http://schemas.microsoft.com/office/drawing/2017/decorative" val="0"/>
              </a:ext>
            </a:extLst>
          </p:cNvPr>
          <p:cNvSpPr txBox="1">
            <a:spLocks/>
          </p:cNvSpPr>
          <p:nvPr/>
        </p:nvSpPr>
        <p:spPr>
          <a:xfrm>
            <a:off x="8371721" y="2768230"/>
            <a:ext cx="6535410" cy="3764590"/>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a:lnSpc>
                <a:spcPct val="17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Vermeiden von Silbentrennung</a:t>
            </a:r>
          </a:p>
          <a:p>
            <a:pPr>
              <a:lnSpc>
                <a:spcPct val="17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Zeilenabstand von 1,5</a:t>
            </a:r>
          </a:p>
          <a:p>
            <a:pPr>
              <a:lnSpc>
                <a:spcPct val="17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Serifenlose Schrift (beispielsweise Calibri)</a:t>
            </a:r>
          </a:p>
          <a:p>
            <a:pPr>
              <a:lnSpc>
                <a:spcPct val="17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Linksbündig und Flattersatz</a:t>
            </a:r>
          </a:p>
          <a:p>
            <a:pPr>
              <a:lnSpc>
                <a:spcPct val="17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Lesbare Schriftgröße </a:t>
            </a:r>
          </a:p>
        </p:txBody>
      </p:sp>
      <p:sp>
        <p:nvSpPr>
          <p:cNvPr id="17" name="Untertitel 2">
            <a:extLst>
              <a:ext uri="{FF2B5EF4-FFF2-40B4-BE49-F238E27FC236}">
                <a16:creationId xmlns:a16="http://schemas.microsoft.com/office/drawing/2014/main" id="{A6B8C866-B120-42B1-B9E6-FA7ACC5FFDDF}"/>
              </a:ext>
              <a:ext uri="{C183D7F6-B498-43B3-948B-1728B52AA6E4}">
                <adec:decorative xmlns:adec="http://schemas.microsoft.com/office/drawing/2017/decorative" val="0"/>
              </a:ext>
            </a:extLst>
          </p:cNvPr>
          <p:cNvSpPr txBox="1">
            <a:spLocks/>
          </p:cNvSpPr>
          <p:nvPr/>
        </p:nvSpPr>
        <p:spPr>
          <a:xfrm>
            <a:off x="8371722" y="6390445"/>
            <a:ext cx="6334448" cy="1140929"/>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Kontrastverhältnis mindestens 4,5 zu 1</a:t>
            </a:r>
          </a:p>
        </p:txBody>
      </p:sp>
      <p:sp>
        <p:nvSpPr>
          <p:cNvPr id="21" name="Textfeld 20">
            <a:extLst>
              <a:ext uri="{FF2B5EF4-FFF2-40B4-BE49-F238E27FC236}">
                <a16:creationId xmlns:a16="http://schemas.microsoft.com/office/drawing/2014/main" id="{367A1D97-839F-4E8F-95FE-8E657113BEAB}"/>
              </a:ext>
            </a:extLst>
          </p:cNvPr>
          <p:cNvSpPr txBox="1"/>
          <p:nvPr/>
        </p:nvSpPr>
        <p:spPr>
          <a:xfrm>
            <a:off x="7899396" y="7347280"/>
            <a:ext cx="7071299" cy="1493358"/>
          </a:xfrm>
          <a:prstGeom prst="rect">
            <a:avLst/>
          </a:prstGeom>
          <a:noFill/>
        </p:spPr>
        <p:txBody>
          <a:bodyPr wrap="square" rtlCol="0">
            <a:spAutoFit/>
          </a:bodyPr>
          <a:lstStyle/>
          <a:p>
            <a:pPr>
              <a:lnSpc>
                <a:spcPct val="150000"/>
              </a:lnSpc>
              <a:tabLst>
                <a:tab pos="457200" algn="l"/>
              </a:tabLst>
            </a:pPr>
            <a:r>
              <a:rPr lang="de-DE" sz="3200" dirty="0">
                <a:solidFill>
                  <a:srgbClr val="00863D"/>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00863D"/>
                </a:solidFill>
                <a:latin typeface="Calibri" panose="020F0502020204030204" pitchFamily="34" charset="0"/>
                <a:ea typeface="Calibri" panose="020F0502020204030204" pitchFamily="34" charset="0"/>
                <a:cs typeface="Times New Roman" panose="02020603050405020304" pitchFamily="18" charset="0"/>
              </a:rPr>
              <a:t>3. Barrierefreie Sprache</a:t>
            </a:r>
            <a:r>
              <a:rPr lang="de-DE" sz="32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p>
          <a:p>
            <a:pPr>
              <a:lnSpc>
                <a:spcPct val="150000"/>
              </a:lnSpc>
              <a:tabLst>
                <a:tab pos="457200" algn="l"/>
              </a:tabLst>
            </a:pPr>
            <a:r>
              <a:rPr lang="de-DE" sz="32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2F5597"/>
                </a:solidFill>
                <a:latin typeface="Calibri" panose="020F0502020204030204" pitchFamily="34" charset="0"/>
                <a:ea typeface="Calibri" panose="020F0502020204030204" pitchFamily="34" charset="0"/>
                <a:cs typeface="Times New Roman" panose="02020603050405020304" pitchFamily="18" charset="0"/>
              </a:rPr>
              <a:t>4. Barrierefrei für Screenreader</a:t>
            </a:r>
          </a:p>
        </p:txBody>
      </p:sp>
      <p:pic>
        <p:nvPicPr>
          <p:cNvPr id="34" name="Grafik 33">
            <a:extLst>
              <a:ext uri="{FF2B5EF4-FFF2-40B4-BE49-F238E27FC236}">
                <a16:creationId xmlns:a16="http://schemas.microsoft.com/office/drawing/2014/main" id="{6472E4A3-3F00-482C-808D-E72746E7FF8B}"/>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1181" y="651032"/>
            <a:ext cx="432000" cy="432000"/>
          </a:xfrm>
          <a:prstGeom prst="rect">
            <a:avLst/>
          </a:prstGeom>
        </p:spPr>
      </p:pic>
      <p:pic>
        <p:nvPicPr>
          <p:cNvPr id="35" name="Grafik 34">
            <a:extLst>
              <a:ext uri="{FF2B5EF4-FFF2-40B4-BE49-F238E27FC236}">
                <a16:creationId xmlns:a16="http://schemas.microsoft.com/office/drawing/2014/main" id="{791875D0-814B-4107-81FE-7D1B07485355}"/>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3181" y="2872993"/>
            <a:ext cx="360000" cy="360000"/>
          </a:xfrm>
          <a:prstGeom prst="rect">
            <a:avLst/>
          </a:prstGeom>
        </p:spPr>
      </p:pic>
      <p:pic>
        <p:nvPicPr>
          <p:cNvPr id="37" name="Grafik 36">
            <a:extLst>
              <a:ext uri="{FF2B5EF4-FFF2-40B4-BE49-F238E27FC236}">
                <a16:creationId xmlns:a16="http://schemas.microsoft.com/office/drawing/2014/main" id="{C4A6A205-742F-4943-9BED-11696D1AF89B}"/>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3181" y="6686942"/>
            <a:ext cx="324000" cy="324000"/>
          </a:xfrm>
          <a:prstGeom prst="rect">
            <a:avLst/>
          </a:prstGeom>
        </p:spPr>
      </p:pic>
      <p:pic>
        <p:nvPicPr>
          <p:cNvPr id="42" name="Grafik 41">
            <a:extLst>
              <a:ext uri="{FF2B5EF4-FFF2-40B4-BE49-F238E27FC236}">
                <a16:creationId xmlns:a16="http://schemas.microsoft.com/office/drawing/2014/main" id="{C8B49A12-B33D-41C7-B279-E95305234EFA}"/>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32353" y="1535912"/>
            <a:ext cx="540000" cy="540000"/>
          </a:xfrm>
          <a:prstGeom prst="rect">
            <a:avLst/>
          </a:prstGeom>
        </p:spPr>
      </p:pic>
      <p:pic>
        <p:nvPicPr>
          <p:cNvPr id="43" name="Grafik 42">
            <a:extLst>
              <a:ext uri="{FF2B5EF4-FFF2-40B4-BE49-F238E27FC236}">
                <a16:creationId xmlns:a16="http://schemas.microsoft.com/office/drawing/2014/main" id="{A07CF254-7B80-4315-BC6F-8A52AEF3676F}"/>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88034" y="2382477"/>
            <a:ext cx="468000" cy="468000"/>
          </a:xfrm>
          <a:prstGeom prst="rect">
            <a:avLst/>
          </a:prstGeom>
        </p:spPr>
      </p:pic>
      <p:pic>
        <p:nvPicPr>
          <p:cNvPr id="25" name="Grafik 24">
            <a:extLst>
              <a:ext uri="{FF2B5EF4-FFF2-40B4-BE49-F238E27FC236}">
                <a16:creationId xmlns:a16="http://schemas.microsoft.com/office/drawing/2014/main" id="{9AAE76E5-E9DB-44EB-8DA2-B6A2E2487A32}"/>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36802" y="7553959"/>
            <a:ext cx="540000" cy="540000"/>
          </a:xfrm>
          <a:prstGeom prst="rect">
            <a:avLst/>
          </a:prstGeom>
        </p:spPr>
      </p:pic>
      <p:pic>
        <p:nvPicPr>
          <p:cNvPr id="26" name="Grafik 25">
            <a:extLst>
              <a:ext uri="{FF2B5EF4-FFF2-40B4-BE49-F238E27FC236}">
                <a16:creationId xmlns:a16="http://schemas.microsoft.com/office/drawing/2014/main" id="{0AD1A12E-5146-4B94-9032-303FA6C5468A}"/>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831722" y="8300638"/>
            <a:ext cx="540000" cy="540000"/>
          </a:xfrm>
          <a:prstGeom prst="rect">
            <a:avLst/>
          </a:prstGeom>
        </p:spPr>
      </p:pic>
      <p:cxnSp>
        <p:nvCxnSpPr>
          <p:cNvPr id="6" name="Gerader Verbinder 5">
            <a:extLst>
              <a:ext uri="{FF2B5EF4-FFF2-40B4-BE49-F238E27FC236}">
                <a16:creationId xmlns:a16="http://schemas.microsoft.com/office/drawing/2014/main" id="{2DC8816B-4017-43F1-B375-F2F94D8A588B}"/>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21" descr="Erläuterung Folie 21: Das Dokument in einer lesbaren Schriftgröße">
            <a:hlinkClick r:id="" action="ppaction://media"/>
            <a:extLst>
              <a:ext uri="{FF2B5EF4-FFF2-40B4-BE49-F238E27FC236}">
                <a16:creationId xmlns:a16="http://schemas.microsoft.com/office/drawing/2014/main" id="{973FA88A-2AC6-4781-826E-6A1C64628E15}"/>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4506922" y="10079273"/>
            <a:ext cx="487363" cy="487363"/>
          </a:xfrm>
          <a:prstGeom prst="rect">
            <a:avLst/>
          </a:prstGeom>
        </p:spPr>
      </p:pic>
    </p:spTree>
    <p:extLst>
      <p:ext uri="{BB962C8B-B14F-4D97-AF65-F5344CB8AC3E}">
        <p14:creationId xmlns:p14="http://schemas.microsoft.com/office/powerpoint/2010/main" val="202158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78E2DCA-F2FD-48EA-92BA-78CF9827E808}"/>
              </a:ext>
            </a:extLst>
          </p:cNvPr>
          <p:cNvSpPr>
            <a:spLocks noGrp="1"/>
          </p:cNvSpPr>
          <p:nvPr>
            <p:ph type="title"/>
          </p:nvPr>
        </p:nvSpPr>
        <p:spPr>
          <a:xfrm>
            <a:off x="627446" y="-2253415"/>
            <a:ext cx="13040439" cy="2066590"/>
          </a:xfrm>
        </p:spPr>
        <p:txBody>
          <a:bodyPr/>
          <a:lstStyle/>
          <a:p>
            <a:r>
              <a:rPr lang="de-DE" dirty="0"/>
              <a:t>Kontrastverhältnis</a:t>
            </a:r>
            <a:r>
              <a:rPr lang="de-DE" baseline="0" dirty="0"/>
              <a:t> von mindestens 4,5 zu 1</a:t>
            </a:r>
            <a:endParaRPr lang="de-DE" dirty="0"/>
          </a:p>
        </p:txBody>
      </p:sp>
      <p:pic>
        <p:nvPicPr>
          <p:cNvPr id="23" name="Grafik 22">
            <a:extLst>
              <a:ext uri="{FF2B5EF4-FFF2-40B4-BE49-F238E27FC236}">
                <a16:creationId xmlns:a16="http://schemas.microsoft.com/office/drawing/2014/main" id="{1EF5AD01-6BFC-4B49-847B-2F82AF8FC76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490865" y="125175"/>
            <a:ext cx="2503420" cy="856433"/>
          </a:xfrm>
          <a:prstGeom prst="rect">
            <a:avLst/>
          </a:prstGeom>
        </p:spPr>
      </p:pic>
      <p:sp>
        <p:nvSpPr>
          <p:cNvPr id="40" name="Titel 1">
            <a:extLst>
              <a:ext uri="{FF2B5EF4-FFF2-40B4-BE49-F238E27FC236}">
                <a16:creationId xmlns:a16="http://schemas.microsoft.com/office/drawing/2014/main" id="{8B67EABB-5BCA-4E5D-BA8B-63535FC488B4}"/>
              </a:ext>
            </a:extLst>
          </p:cNvPr>
          <p:cNvSpPr txBox="1">
            <a:spLocks/>
          </p:cNvSpPr>
          <p:nvPr/>
        </p:nvSpPr>
        <p:spPr>
          <a:xfrm>
            <a:off x="354846" y="134858"/>
            <a:ext cx="7122927" cy="360000"/>
          </a:xfrm>
          <a:prstGeom prst="rect">
            <a:avLst/>
          </a:prstGeom>
          <a:solidFill>
            <a:srgbClr val="1E50A0"/>
          </a:solidFill>
          <a:ln>
            <a:solidFill>
              <a:srgbClr val="1E50A0"/>
            </a:solidFill>
          </a:ln>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1600" b="1" dirty="0">
                <a:solidFill>
                  <a:schemeClr val="bg1"/>
                </a:solidFill>
                <a:latin typeface="+mn-lt"/>
                <a:cs typeface="Times New Roman" panose="02020603050405020304" pitchFamily="18" charset="0"/>
              </a:rPr>
              <a:t>Erstellung eines digital-barrierefreien Dokuments</a:t>
            </a:r>
          </a:p>
        </p:txBody>
      </p:sp>
      <p:sp>
        <p:nvSpPr>
          <p:cNvPr id="32" name="Inhaltsplatzhalter 2">
            <a:extLst>
              <a:ext uri="{FF2B5EF4-FFF2-40B4-BE49-F238E27FC236}">
                <a16:creationId xmlns:a16="http://schemas.microsoft.com/office/drawing/2014/main" id="{8B519796-7079-4D23-8D57-08D43FC8A676}"/>
              </a:ext>
            </a:extLst>
          </p:cNvPr>
          <p:cNvSpPr txBox="1">
            <a:spLocks/>
          </p:cNvSpPr>
          <p:nvPr/>
        </p:nvSpPr>
        <p:spPr>
          <a:xfrm>
            <a:off x="354838" y="689724"/>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800" dirty="0">
                <a:cs typeface="Times New Roman" panose="02020603050405020304" pitchFamily="18" charset="0"/>
              </a:rPr>
              <a:t>        Relevanz von digitaler Barrierefreiheit</a:t>
            </a:r>
          </a:p>
        </p:txBody>
      </p:sp>
      <p:sp>
        <p:nvSpPr>
          <p:cNvPr id="21" name="Inhaltsplatzhalter 2">
            <a:extLst>
              <a:ext uri="{FF2B5EF4-FFF2-40B4-BE49-F238E27FC236}">
                <a16:creationId xmlns:a16="http://schemas.microsoft.com/office/drawing/2014/main" id="{4D529060-B0A8-44EE-A0D0-860D67BDCE82}"/>
              </a:ext>
            </a:extLst>
          </p:cNvPr>
          <p:cNvSpPr>
            <a:spLocks noGrp="1"/>
          </p:cNvSpPr>
          <p:nvPr>
            <p:ph idx="1"/>
          </p:nvPr>
        </p:nvSpPr>
        <p:spPr>
          <a:xfrm>
            <a:off x="354847" y="1013724"/>
            <a:ext cx="7122942" cy="1770419"/>
          </a:xfrm>
          <a:solidFill>
            <a:schemeClr val="bg1">
              <a:lumMod val="95000"/>
            </a:schemeClr>
          </a:solidFill>
        </p:spPr>
        <p:txBody>
          <a:bodyPr>
            <a:noAutofit/>
          </a:bodyPr>
          <a:lstStyle/>
          <a:p>
            <a:pPr marL="0" indent="0">
              <a:lnSpc>
                <a:spcPct val="150000"/>
              </a:lnSpc>
              <a:spcBef>
                <a:spcPts val="0"/>
              </a:spcBef>
              <a:buNone/>
            </a:pPr>
            <a:r>
              <a:rPr lang="de-DE" sz="1800" dirty="0">
                <a:cs typeface="Times New Roman" panose="02020603050405020304" pitchFamily="18" charset="0"/>
              </a:rPr>
              <a:t>30% aller Menschen, die das Internet nutzen, sind auf digitale Barrierefreiheit angewiesen. Nach einer Untersuchung der Aktion Mensch halten 77% der Bundesbürger digitale Barrierefreiheit für wichtig oder sehr wichtig. Im öffentlichen Sektor ist diese bereits verpflichtend. </a:t>
            </a:r>
          </a:p>
        </p:txBody>
      </p:sp>
      <p:sp>
        <p:nvSpPr>
          <p:cNvPr id="22" name="Inhaltsplatzhalter 2">
            <a:extLst>
              <a:ext uri="{FF2B5EF4-FFF2-40B4-BE49-F238E27FC236}">
                <a16:creationId xmlns:a16="http://schemas.microsoft.com/office/drawing/2014/main" id="{3F0A3738-0BFF-42D4-8093-AD1665A16B15}"/>
              </a:ext>
            </a:extLst>
          </p:cNvPr>
          <p:cNvSpPr txBox="1">
            <a:spLocks/>
          </p:cNvSpPr>
          <p:nvPr/>
        </p:nvSpPr>
        <p:spPr>
          <a:xfrm>
            <a:off x="354831" y="2889501"/>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800" dirty="0">
                <a:cs typeface="Times New Roman" panose="02020603050405020304" pitchFamily="18" charset="0"/>
              </a:rPr>
              <a:t>        Inhalt dieser Präsentation</a:t>
            </a:r>
          </a:p>
        </p:txBody>
      </p:sp>
      <p:sp>
        <p:nvSpPr>
          <p:cNvPr id="26" name="Inhaltsplatzhalter 2">
            <a:extLst>
              <a:ext uri="{FF2B5EF4-FFF2-40B4-BE49-F238E27FC236}">
                <a16:creationId xmlns:a16="http://schemas.microsoft.com/office/drawing/2014/main" id="{8CD747AE-945A-436F-9097-307D7B3AA6BF}"/>
              </a:ext>
            </a:extLst>
          </p:cNvPr>
          <p:cNvSpPr txBox="1">
            <a:spLocks/>
          </p:cNvSpPr>
          <p:nvPr/>
        </p:nvSpPr>
        <p:spPr>
          <a:xfrm>
            <a:off x="354831" y="3213501"/>
            <a:ext cx="7122942" cy="3342202"/>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Anhand dieser Präsentation sollen die Schritte der Erstellung eines digital-barrierefreien Dokuments veranschaulicht werden. Ausgehend von einem Negativbeispiel und mithilfe einer Checkliste, die im weiteren Verlauf kapitelweise abgearbeitet wird, wird Schritt für Schritt vorgegangen. Am Schluss steht ein digital barrierefreies Dokument. Es handelt sich bei dieser Präsentation lediglich um ein Bsp. und nicht um ein generell gültiges Verfahren, das bei jedem Vorhaben, ein digital-barrierefreies Dokument zu erstellen, gilt!</a:t>
            </a:r>
          </a:p>
        </p:txBody>
      </p:sp>
      <p:sp>
        <p:nvSpPr>
          <p:cNvPr id="38" name="Inhaltsplatzhalter 2">
            <a:extLst>
              <a:ext uri="{FF2B5EF4-FFF2-40B4-BE49-F238E27FC236}">
                <a16:creationId xmlns:a16="http://schemas.microsoft.com/office/drawing/2014/main" id="{3FC292D1-AC1D-4F45-A24D-C73647AD66D6}"/>
              </a:ext>
            </a:extLst>
          </p:cNvPr>
          <p:cNvSpPr txBox="1">
            <a:spLocks/>
          </p:cNvSpPr>
          <p:nvPr/>
        </p:nvSpPr>
        <p:spPr>
          <a:xfrm>
            <a:off x="354831" y="6701359"/>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800" dirty="0">
                <a:cs typeface="Times New Roman" panose="02020603050405020304" pitchFamily="18" charset="0"/>
              </a:rPr>
              <a:t>        Quellen</a:t>
            </a:r>
          </a:p>
        </p:txBody>
      </p:sp>
      <p:sp>
        <p:nvSpPr>
          <p:cNvPr id="39" name="Textfeld 38">
            <a:extLst>
              <a:ext uri="{FF2B5EF4-FFF2-40B4-BE49-F238E27FC236}">
                <a16:creationId xmlns:a16="http://schemas.microsoft.com/office/drawing/2014/main" id="{D6AE335F-76C9-4C0B-AB01-4FE61A513840}"/>
              </a:ext>
            </a:extLst>
          </p:cNvPr>
          <p:cNvSpPr txBox="1"/>
          <p:nvPr/>
        </p:nvSpPr>
        <p:spPr>
          <a:xfrm>
            <a:off x="354838" y="7025359"/>
            <a:ext cx="7122935" cy="1754326"/>
          </a:xfrm>
          <a:prstGeom prst="rect">
            <a:avLst/>
          </a:prstGeom>
          <a:solidFill>
            <a:srgbClr val="F2F2F2"/>
          </a:solidFill>
        </p:spPr>
        <p:txBody>
          <a:bodyPr wrap="square" rtlCol="0">
            <a:spAutoFit/>
          </a:bodyPr>
          <a:lstStyle/>
          <a:p>
            <a:pPr marL="0" indent="0">
              <a:spcBef>
                <a:spcPts val="0"/>
              </a:spcBef>
              <a:buFont typeface="Arial" panose="020B0604020202020204" pitchFamily="34" charset="0"/>
              <a:buNone/>
            </a:pPr>
            <a:r>
              <a:rPr lang="de-DE" dirty="0">
                <a:cs typeface="Times New Roman" panose="02020603050405020304" pitchFamily="18" charset="0"/>
              </a:rPr>
              <a:t>AKTION MENSCH (Hrsg.) (2010): </a:t>
            </a:r>
            <a:r>
              <a:rPr lang="de-DE" sz="1800" dirty="0">
                <a:solidFill>
                  <a:srgbClr val="2F5597"/>
                </a:solidFill>
                <a:cs typeface="Times New Roman" panose="02020603050405020304" pitchFamily="18" charset="0"/>
                <a:hlinkClick r:id="rId6" action="ppaction://hlinkfile">
                  <a:extLst>
                    <a:ext uri="{A12FA001-AC4F-418D-AE19-62706E023703}">
                      <ahyp:hlinkClr xmlns:ahyp="http://schemas.microsoft.com/office/drawing/2018/hyperlinkcolor" val="tx"/>
                    </a:ext>
                  </a:extLst>
                </a:hlinkClick>
              </a:rPr>
              <a:t>Web 2.0/ barrierefrei. Eine Studie zur Nutzung von Web 2.0 Anwendungen durch Menschen mit Behinderung (PDF)</a:t>
            </a:r>
            <a:r>
              <a:rPr lang="de-DE" sz="1800" dirty="0">
                <a:solidFill>
                  <a:srgbClr val="2F5597"/>
                </a:solidFill>
                <a:cs typeface="Times New Roman" panose="02020603050405020304" pitchFamily="18" charset="0"/>
              </a:rPr>
              <a:t>. </a:t>
            </a:r>
          </a:p>
          <a:p>
            <a:pPr marL="0" indent="0">
              <a:spcBef>
                <a:spcPts val="0"/>
              </a:spcBef>
              <a:buFont typeface="Arial" panose="020B0604020202020204" pitchFamily="34" charset="0"/>
              <a:buNone/>
            </a:pPr>
            <a:r>
              <a:rPr lang="de-DE" dirty="0">
                <a:cs typeface="Times New Roman" panose="02020603050405020304" pitchFamily="18" charset="0"/>
              </a:rPr>
              <a:t>Maaß., Chr. &amp; Rink, I. (Hrsg.) (2019): </a:t>
            </a:r>
            <a:r>
              <a:rPr lang="de-DE" sz="1800" dirty="0">
                <a:solidFill>
                  <a:schemeClr val="accent1">
                    <a:lumMod val="75000"/>
                  </a:schemeClr>
                </a:solidFill>
                <a:cs typeface="Times New Roman" panose="02020603050405020304" pitchFamily="18" charset="0"/>
                <a:hlinkClick r:id="rId7">
                  <a:extLst>
                    <a:ext uri="{A12FA001-AC4F-418D-AE19-62706E023703}">
                      <ahyp:hlinkClr xmlns:ahyp="http://schemas.microsoft.com/office/drawing/2018/hyperlinkcolor" val="tx"/>
                    </a:ext>
                  </a:extLst>
                </a:hlinkClick>
              </a:rPr>
              <a:t>Handbuch Barrierefreie Kommunikation (Webseite)</a:t>
            </a:r>
            <a:r>
              <a:rPr lang="de-DE" dirty="0">
                <a:cs typeface="Times New Roman" panose="02020603050405020304" pitchFamily="18" charset="0"/>
              </a:rPr>
              <a:t>. Frank &amp; </a:t>
            </a:r>
            <a:r>
              <a:rPr lang="de-DE" dirty="0" err="1">
                <a:cs typeface="Times New Roman" panose="02020603050405020304" pitchFamily="18" charset="0"/>
              </a:rPr>
              <a:t>Timme</a:t>
            </a:r>
            <a:r>
              <a:rPr lang="de-DE" dirty="0">
                <a:cs typeface="Times New Roman" panose="02020603050405020304" pitchFamily="18" charset="0"/>
              </a:rPr>
              <a:t> GmbH Verlag für wissenschaftliche Literatur, Berlin.</a:t>
            </a:r>
            <a:endParaRPr lang="de-DE" sz="2000" dirty="0">
              <a:cs typeface="Times New Roman" panose="02020603050405020304" pitchFamily="18" charset="0"/>
            </a:endParaRPr>
          </a:p>
        </p:txBody>
      </p:sp>
      <p:sp>
        <p:nvSpPr>
          <p:cNvPr id="33" name="Titel 1">
            <a:extLst>
              <a:ext uri="{FF2B5EF4-FFF2-40B4-BE49-F238E27FC236}">
                <a16:creationId xmlns:a16="http://schemas.microsoft.com/office/drawing/2014/main" id="{10C33905-9CBC-4356-A825-893DD21B5CF3}"/>
              </a:ext>
              <a:ext uri="{C183D7F6-B498-43B3-948B-1728B52AA6E4}">
                <adec:decorative xmlns:adec="http://schemas.microsoft.com/office/drawing/2017/decorative" val="0"/>
              </a:ext>
            </a:extLst>
          </p:cNvPr>
          <p:cNvSpPr txBox="1">
            <a:spLocks/>
          </p:cNvSpPr>
          <p:nvPr/>
        </p:nvSpPr>
        <p:spPr>
          <a:xfrm>
            <a:off x="7832353" y="159892"/>
            <a:ext cx="4658512" cy="1020701"/>
          </a:xfrm>
          <a:prstGeom prst="rect">
            <a:avLst/>
          </a:prstGeom>
        </p:spPr>
        <p:txBody>
          <a:bodyPr vert="horz" lIns="91440" tIns="45720" rIns="91440" bIns="45720" rtlCol="0" anchor="ctr">
            <a:no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4400" b="1" dirty="0">
                <a:latin typeface="+mn-lt"/>
              </a:rPr>
              <a:t>Checkliste</a:t>
            </a:r>
            <a:r>
              <a:rPr lang="de-DE" sz="3600" b="1" dirty="0">
                <a:latin typeface="+mn-lt"/>
              </a:rPr>
              <a:t> </a:t>
            </a:r>
          </a:p>
          <a:p>
            <a:r>
              <a:rPr lang="de-DE" sz="3600" b="1" dirty="0">
                <a:latin typeface="+mn-lt"/>
              </a:rPr>
              <a:t>digitale Barrierefreiheit</a:t>
            </a:r>
          </a:p>
        </p:txBody>
      </p:sp>
      <p:sp>
        <p:nvSpPr>
          <p:cNvPr id="34" name="Untertitel 2">
            <a:extLst>
              <a:ext uri="{FF2B5EF4-FFF2-40B4-BE49-F238E27FC236}">
                <a16:creationId xmlns:a16="http://schemas.microsoft.com/office/drawing/2014/main" id="{F2C76666-86D8-4348-BC52-C221B50B31E6}"/>
              </a:ext>
              <a:ext uri="{C183D7F6-B498-43B3-948B-1728B52AA6E4}">
                <adec:decorative xmlns:adec="http://schemas.microsoft.com/office/drawing/2017/decorative" val="0"/>
              </a:ext>
            </a:extLst>
          </p:cNvPr>
          <p:cNvSpPr txBox="1">
            <a:spLocks/>
          </p:cNvSpPr>
          <p:nvPr/>
        </p:nvSpPr>
        <p:spPr>
          <a:xfrm>
            <a:off x="7898144" y="1247461"/>
            <a:ext cx="7332754" cy="922534"/>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70000"/>
              </a:lnSpc>
              <a:spcBef>
                <a:spcPts val="0"/>
              </a:spcBef>
              <a:buNone/>
              <a:tabLst>
                <a:tab pos="457200" algn="l"/>
              </a:tabLst>
            </a:pPr>
            <a:r>
              <a:rPr lang="de-DE"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C0000"/>
                </a:solidFill>
                <a:latin typeface="Calibri" panose="020F0502020204030204" pitchFamily="34" charset="0"/>
                <a:ea typeface="Calibri" panose="020F0502020204030204" pitchFamily="34" charset="0"/>
                <a:cs typeface="Times New Roman" panose="02020603050405020304" pitchFamily="18" charset="0"/>
              </a:rPr>
              <a:t>1. Barrierefreie Struktur</a:t>
            </a:r>
          </a:p>
        </p:txBody>
      </p:sp>
      <p:sp>
        <p:nvSpPr>
          <p:cNvPr id="35" name="Textfeld 34">
            <a:extLst>
              <a:ext uri="{FF2B5EF4-FFF2-40B4-BE49-F238E27FC236}">
                <a16:creationId xmlns:a16="http://schemas.microsoft.com/office/drawing/2014/main" id="{4A4F5B7F-7BDF-4BF1-8AFF-5FFD3F16AA17}"/>
              </a:ext>
            </a:extLst>
          </p:cNvPr>
          <p:cNvSpPr txBox="1"/>
          <p:nvPr/>
        </p:nvSpPr>
        <p:spPr>
          <a:xfrm>
            <a:off x="8358059" y="2305597"/>
            <a:ext cx="4919428" cy="584775"/>
          </a:xfrm>
          <a:prstGeom prst="rect">
            <a:avLst/>
          </a:prstGeom>
          <a:noFill/>
        </p:spPr>
        <p:txBody>
          <a:bodyPr wrap="square" rtlCol="0">
            <a:spAutoFit/>
          </a:bodyPr>
          <a:lstStyle/>
          <a:p>
            <a:pPr marL="0" indent="0">
              <a:lnSpc>
                <a:spcPct val="100000"/>
              </a:lnSpc>
              <a:spcBef>
                <a:spcPts val="0"/>
              </a:spcBef>
              <a:buNone/>
              <a:tabLst>
                <a:tab pos="457200" algn="l"/>
              </a:tabLst>
            </a:pPr>
            <a:r>
              <a:rPr lang="de-DE" sz="3200" b="1" dirty="0">
                <a:solidFill>
                  <a:srgbClr val="C15811"/>
                </a:solidFill>
                <a:latin typeface="Calibri" panose="020F0502020204030204" pitchFamily="34" charset="0"/>
                <a:ea typeface="Calibri" panose="020F0502020204030204" pitchFamily="34" charset="0"/>
                <a:cs typeface="Times New Roman" panose="02020603050405020304" pitchFamily="18" charset="0"/>
              </a:rPr>
              <a:t>2. Barrierefreies Layout</a:t>
            </a:r>
            <a:endParaRPr lang="de-DE" b="1" dirty="0">
              <a:solidFill>
                <a:srgbClr val="C15811"/>
              </a:solidFill>
            </a:endParaRPr>
          </a:p>
        </p:txBody>
      </p:sp>
      <p:sp>
        <p:nvSpPr>
          <p:cNvPr id="18" name="Untertitel 2">
            <a:extLst>
              <a:ext uri="{FF2B5EF4-FFF2-40B4-BE49-F238E27FC236}">
                <a16:creationId xmlns:a16="http://schemas.microsoft.com/office/drawing/2014/main" id="{0469EBA8-F5F8-442B-B68D-7DEC30314AC3}"/>
              </a:ext>
              <a:ext uri="{C183D7F6-B498-43B3-948B-1728B52AA6E4}">
                <adec:decorative xmlns:adec="http://schemas.microsoft.com/office/drawing/2017/decorative" val="0"/>
              </a:ext>
            </a:extLst>
          </p:cNvPr>
          <p:cNvSpPr txBox="1">
            <a:spLocks/>
          </p:cNvSpPr>
          <p:nvPr/>
        </p:nvSpPr>
        <p:spPr>
          <a:xfrm>
            <a:off x="8370246" y="2768230"/>
            <a:ext cx="6545311" cy="5135297"/>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a:lnSpc>
                <a:spcPct val="17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Vermeiden von Silbentrennung</a:t>
            </a:r>
          </a:p>
          <a:p>
            <a:pPr>
              <a:lnSpc>
                <a:spcPct val="17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Zeilenabstand von 1,5</a:t>
            </a:r>
          </a:p>
          <a:p>
            <a:pPr>
              <a:lnSpc>
                <a:spcPct val="17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Serifenlose Schrift (beispielsweise Calibri)</a:t>
            </a:r>
          </a:p>
          <a:p>
            <a:pPr>
              <a:lnSpc>
                <a:spcPct val="17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Linksbündig und Flattersatz</a:t>
            </a:r>
          </a:p>
          <a:p>
            <a:pPr>
              <a:lnSpc>
                <a:spcPct val="17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Lesbare Schriftgröße </a:t>
            </a:r>
          </a:p>
          <a:p>
            <a:pPr>
              <a:lnSpc>
                <a:spcPct val="17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Kontrastverhältnis mindestens 4,5 zu 1</a:t>
            </a:r>
          </a:p>
        </p:txBody>
      </p:sp>
      <p:sp>
        <p:nvSpPr>
          <p:cNvPr id="25" name="Textfeld 24">
            <a:extLst>
              <a:ext uri="{FF2B5EF4-FFF2-40B4-BE49-F238E27FC236}">
                <a16:creationId xmlns:a16="http://schemas.microsoft.com/office/drawing/2014/main" id="{8309F430-D7C6-470A-9281-A67AFCB70500}"/>
              </a:ext>
            </a:extLst>
          </p:cNvPr>
          <p:cNvSpPr txBox="1"/>
          <p:nvPr/>
        </p:nvSpPr>
        <p:spPr>
          <a:xfrm>
            <a:off x="7899396" y="7347280"/>
            <a:ext cx="7071299" cy="1493358"/>
          </a:xfrm>
          <a:prstGeom prst="rect">
            <a:avLst/>
          </a:prstGeom>
          <a:noFill/>
        </p:spPr>
        <p:txBody>
          <a:bodyPr wrap="square" rtlCol="0">
            <a:spAutoFit/>
          </a:bodyPr>
          <a:lstStyle/>
          <a:p>
            <a:pPr>
              <a:lnSpc>
                <a:spcPct val="150000"/>
              </a:lnSpc>
              <a:tabLst>
                <a:tab pos="457200" algn="l"/>
              </a:tabLst>
            </a:pPr>
            <a:r>
              <a:rPr lang="de-DE" sz="3200" b="1" dirty="0">
                <a:solidFill>
                  <a:srgbClr val="00863D"/>
                </a:solidFill>
                <a:latin typeface="Calibri" panose="020F0502020204030204" pitchFamily="34" charset="0"/>
                <a:ea typeface="Calibri" panose="020F0502020204030204" pitchFamily="34" charset="0"/>
                <a:cs typeface="Times New Roman" panose="02020603050405020304" pitchFamily="18" charset="0"/>
              </a:rPr>
              <a:t>	3. Barrierefreie Sprache </a:t>
            </a:r>
          </a:p>
          <a:p>
            <a:pPr>
              <a:lnSpc>
                <a:spcPct val="150000"/>
              </a:lnSpc>
              <a:tabLst>
                <a:tab pos="457200" algn="l"/>
              </a:tabLst>
            </a:pPr>
            <a:r>
              <a:rPr lang="de-DE" sz="32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2F5597"/>
                </a:solidFill>
                <a:latin typeface="Calibri" panose="020F0502020204030204" pitchFamily="34" charset="0"/>
                <a:ea typeface="Calibri" panose="020F0502020204030204" pitchFamily="34" charset="0"/>
                <a:cs typeface="Times New Roman" panose="02020603050405020304" pitchFamily="18" charset="0"/>
              </a:rPr>
              <a:t>4. Barrierefrei für Screenreader</a:t>
            </a:r>
          </a:p>
        </p:txBody>
      </p:sp>
      <p:pic>
        <p:nvPicPr>
          <p:cNvPr id="41" name="Grafik 40">
            <a:extLst>
              <a:ext uri="{FF2B5EF4-FFF2-40B4-BE49-F238E27FC236}">
                <a16:creationId xmlns:a16="http://schemas.microsoft.com/office/drawing/2014/main" id="{3E0FADDA-431C-487B-BEEE-AB099B8E1D1E}"/>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1181" y="651032"/>
            <a:ext cx="432000" cy="432000"/>
          </a:xfrm>
          <a:prstGeom prst="rect">
            <a:avLst/>
          </a:prstGeom>
        </p:spPr>
      </p:pic>
      <p:pic>
        <p:nvPicPr>
          <p:cNvPr id="42" name="Grafik 41">
            <a:extLst>
              <a:ext uri="{FF2B5EF4-FFF2-40B4-BE49-F238E27FC236}">
                <a16:creationId xmlns:a16="http://schemas.microsoft.com/office/drawing/2014/main" id="{0C11A4B3-5166-4E7D-8566-67465D71A603}"/>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3181" y="2872993"/>
            <a:ext cx="360000" cy="360000"/>
          </a:xfrm>
          <a:prstGeom prst="rect">
            <a:avLst/>
          </a:prstGeom>
        </p:spPr>
      </p:pic>
      <p:pic>
        <p:nvPicPr>
          <p:cNvPr id="43" name="Grafik 42">
            <a:extLst>
              <a:ext uri="{FF2B5EF4-FFF2-40B4-BE49-F238E27FC236}">
                <a16:creationId xmlns:a16="http://schemas.microsoft.com/office/drawing/2014/main" id="{D7712188-5C60-4A90-8853-B2598424F61C}"/>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3181" y="6700590"/>
            <a:ext cx="324000" cy="324000"/>
          </a:xfrm>
          <a:prstGeom prst="rect">
            <a:avLst/>
          </a:prstGeom>
        </p:spPr>
      </p:pic>
      <p:pic>
        <p:nvPicPr>
          <p:cNvPr id="37" name="Grafik 36">
            <a:extLst>
              <a:ext uri="{FF2B5EF4-FFF2-40B4-BE49-F238E27FC236}">
                <a16:creationId xmlns:a16="http://schemas.microsoft.com/office/drawing/2014/main" id="{9325CBD5-B8C3-4138-A6ED-DC1317BE8B7C}"/>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32353" y="1535912"/>
            <a:ext cx="540000" cy="540000"/>
          </a:xfrm>
          <a:prstGeom prst="rect">
            <a:avLst/>
          </a:prstGeom>
        </p:spPr>
      </p:pic>
      <p:pic>
        <p:nvPicPr>
          <p:cNvPr id="44" name="Grafik 43">
            <a:extLst>
              <a:ext uri="{FF2B5EF4-FFF2-40B4-BE49-F238E27FC236}">
                <a16:creationId xmlns:a16="http://schemas.microsoft.com/office/drawing/2014/main" id="{D6CAC328-AC70-417D-A988-05E41DD6373C}"/>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88034" y="2382477"/>
            <a:ext cx="468000" cy="468000"/>
          </a:xfrm>
          <a:prstGeom prst="rect">
            <a:avLst/>
          </a:prstGeom>
        </p:spPr>
      </p:pic>
      <p:pic>
        <p:nvPicPr>
          <p:cNvPr id="29" name="Grafik 28">
            <a:extLst>
              <a:ext uri="{FF2B5EF4-FFF2-40B4-BE49-F238E27FC236}">
                <a16:creationId xmlns:a16="http://schemas.microsoft.com/office/drawing/2014/main" id="{162442AC-DF71-41C2-BEE3-D4F2E415F707}"/>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36802" y="7553959"/>
            <a:ext cx="540000" cy="540000"/>
          </a:xfrm>
          <a:prstGeom prst="rect">
            <a:avLst/>
          </a:prstGeom>
        </p:spPr>
      </p:pic>
      <p:pic>
        <p:nvPicPr>
          <p:cNvPr id="30" name="Grafik 29">
            <a:extLst>
              <a:ext uri="{FF2B5EF4-FFF2-40B4-BE49-F238E27FC236}">
                <a16:creationId xmlns:a16="http://schemas.microsoft.com/office/drawing/2014/main" id="{86803010-E242-4389-8F4B-6803DDAC11A3}"/>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831722" y="8300638"/>
            <a:ext cx="540000" cy="540000"/>
          </a:xfrm>
          <a:prstGeom prst="rect">
            <a:avLst/>
          </a:prstGeom>
        </p:spPr>
      </p:pic>
      <p:cxnSp>
        <p:nvCxnSpPr>
          <p:cNvPr id="6" name="Gerader Verbinder 5">
            <a:extLst>
              <a:ext uri="{FF2B5EF4-FFF2-40B4-BE49-F238E27FC236}">
                <a16:creationId xmlns:a16="http://schemas.microsoft.com/office/drawing/2014/main" id="{2DC8816B-4017-43F1-B375-F2F94D8A588B}"/>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22" descr="Erläuterung Folie 22: Das Dokument in einem Kontrastverhältnis von mindestens 4,5 zu 1">
            <a:hlinkClick r:id="" action="ppaction://media"/>
            <a:extLst>
              <a:ext uri="{FF2B5EF4-FFF2-40B4-BE49-F238E27FC236}">
                <a16:creationId xmlns:a16="http://schemas.microsoft.com/office/drawing/2014/main" id="{4A5D9DFD-8EF2-4945-87C0-BC5CD8A3F2E3}"/>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4519385" y="10075257"/>
            <a:ext cx="487363" cy="487363"/>
          </a:xfrm>
          <a:prstGeom prst="rect">
            <a:avLst/>
          </a:prstGeom>
        </p:spPr>
      </p:pic>
    </p:spTree>
    <p:extLst>
      <p:ext uri="{BB962C8B-B14F-4D97-AF65-F5344CB8AC3E}">
        <p14:creationId xmlns:p14="http://schemas.microsoft.com/office/powerpoint/2010/main" val="307094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80991A2-5F6D-4E30-BC02-7840F9FD7583}"/>
              </a:ext>
              <a:ext uri="{C183D7F6-B498-43B3-948B-1728B52AA6E4}">
                <adec:decorative xmlns:adec="http://schemas.microsoft.com/office/drawing/2017/decorative" val="1"/>
              </a:ext>
            </a:extLst>
          </p:cNvPr>
          <p:cNvPicPr>
            <a:picLocks noChangeAspect="1"/>
          </p:cNvPicPr>
          <p:nvPr/>
        </p:nvPicPr>
        <p:blipFill rotWithShape="1">
          <a:blip r:embed="rId5">
            <a:alphaModFix amt="20000"/>
            <a:extLst>
              <a:ext uri="{28A0092B-C50C-407E-A947-70E740481C1C}">
                <a14:useLocalDpi xmlns:a14="http://schemas.microsoft.com/office/drawing/2010/main" val="0"/>
              </a:ext>
            </a:extLst>
          </a:blip>
          <a:srcRect t="747" r="557" b="1081"/>
          <a:stretch/>
        </p:blipFill>
        <p:spPr>
          <a:xfrm>
            <a:off x="-24845" y="0"/>
            <a:ext cx="15144195" cy="10691813"/>
          </a:xfrm>
          <a:prstGeom prst="rect">
            <a:avLst/>
          </a:prstGeom>
        </p:spPr>
      </p:pic>
      <p:pic>
        <p:nvPicPr>
          <p:cNvPr id="7" name="Grafik 6">
            <a:extLst>
              <a:ext uri="{FF2B5EF4-FFF2-40B4-BE49-F238E27FC236}">
                <a16:creationId xmlns:a16="http://schemas.microsoft.com/office/drawing/2014/main" id="{3F0D2E28-9FAD-4890-B2FB-959C9DBFE08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490865" y="125175"/>
            <a:ext cx="2503420" cy="856433"/>
          </a:xfrm>
          <a:prstGeom prst="rect">
            <a:avLst/>
          </a:prstGeom>
        </p:spPr>
      </p:pic>
      <p:sp>
        <p:nvSpPr>
          <p:cNvPr id="2" name="Titel 1">
            <a:extLst>
              <a:ext uri="{FF2B5EF4-FFF2-40B4-BE49-F238E27FC236}">
                <a16:creationId xmlns:a16="http://schemas.microsoft.com/office/drawing/2014/main" id="{650950D9-747B-48EF-A80C-45FA0D61BA20}"/>
              </a:ext>
            </a:extLst>
          </p:cNvPr>
          <p:cNvSpPr>
            <a:spLocks noGrp="1"/>
          </p:cNvSpPr>
          <p:nvPr>
            <p:ph type="title"/>
          </p:nvPr>
        </p:nvSpPr>
        <p:spPr>
          <a:xfrm>
            <a:off x="3600000" y="766705"/>
            <a:ext cx="9979522" cy="2066590"/>
          </a:xfrm>
        </p:spPr>
        <p:txBody>
          <a:bodyPr/>
          <a:lstStyle/>
          <a:p>
            <a:r>
              <a:rPr lang="de-DE" sz="7200" dirty="0">
                <a:solidFill>
                  <a:srgbClr val="00863D"/>
                </a:solidFill>
                <a:latin typeface="Calibri" panose="020F0502020204030204" pitchFamily="34" charset="0"/>
                <a:ea typeface="Calibri" panose="020F0502020204030204" pitchFamily="34" charset="0"/>
                <a:cs typeface="Times New Roman" panose="02020603050405020304" pitchFamily="18" charset="0"/>
              </a:rPr>
              <a:t>3. Barrierefreie Sprache </a:t>
            </a:r>
            <a:endParaRPr lang="de-DE" dirty="0">
              <a:solidFill>
                <a:srgbClr val="00863D"/>
              </a:solidFill>
            </a:endParaRPr>
          </a:p>
        </p:txBody>
      </p:sp>
      <p:sp>
        <p:nvSpPr>
          <p:cNvPr id="3" name="Inhaltsplatzhalter 2">
            <a:extLst>
              <a:ext uri="{FF2B5EF4-FFF2-40B4-BE49-F238E27FC236}">
                <a16:creationId xmlns:a16="http://schemas.microsoft.com/office/drawing/2014/main" id="{3A039AAE-F638-4D65-960D-44CB12F76386}"/>
              </a:ext>
            </a:extLst>
          </p:cNvPr>
          <p:cNvSpPr>
            <a:spLocks noGrp="1"/>
          </p:cNvSpPr>
          <p:nvPr>
            <p:ph idx="1"/>
          </p:nvPr>
        </p:nvSpPr>
        <p:spPr>
          <a:xfrm>
            <a:off x="1039456" y="3227200"/>
            <a:ext cx="13040439" cy="6783857"/>
          </a:xfrm>
        </p:spPr>
        <p:txBody>
          <a:bodyPr>
            <a:normAutofit/>
          </a:bodyPr>
          <a:lstStyle/>
          <a:p>
            <a:pPr marL="342900" indent="-342900">
              <a:lnSpc>
                <a:spcPct val="170000"/>
              </a:lnSpc>
              <a:spcBef>
                <a:spcPts val="0"/>
              </a:spcBef>
              <a:buFont typeface="Courier New" panose="02070309020205020404" pitchFamily="49" charset="0"/>
              <a:buChar char="o"/>
              <a:tabLst>
                <a:tab pos="457200" algn="l"/>
              </a:tabLst>
            </a:pPr>
            <a:r>
              <a:rPr lang="de-DE" sz="3200" dirty="0">
                <a:latin typeface="Calibri" panose="020F0502020204030204" pitchFamily="34" charset="0"/>
                <a:ea typeface="Calibri" panose="020F0502020204030204" pitchFamily="34" charset="0"/>
                <a:cs typeface="Times New Roman" panose="02020603050405020304" pitchFamily="18" charset="0"/>
              </a:rPr>
              <a:t>Lange Sätze vertikal entzerren</a:t>
            </a:r>
          </a:p>
          <a:p>
            <a:pPr marL="342900" indent="-342900">
              <a:lnSpc>
                <a:spcPct val="170000"/>
              </a:lnSpc>
              <a:spcBef>
                <a:spcPts val="0"/>
              </a:spcBef>
              <a:buFont typeface="Courier New" panose="02070309020205020404" pitchFamily="49" charset="0"/>
              <a:buChar char="o"/>
              <a:tabLst>
                <a:tab pos="457200" algn="l"/>
              </a:tabLst>
            </a:pPr>
            <a:r>
              <a:rPr lang="de-DE" sz="3200" dirty="0">
                <a:latin typeface="Calibri" panose="020F0502020204030204" pitchFamily="34" charset="0"/>
                <a:ea typeface="Calibri" panose="020F0502020204030204" pitchFamily="34" charset="0"/>
                <a:cs typeface="Times New Roman" panose="02020603050405020304" pitchFamily="18" charset="0"/>
              </a:rPr>
              <a:t>Vermeiden von Abkürzungen</a:t>
            </a:r>
          </a:p>
          <a:p>
            <a:pPr marL="342900" indent="-342900">
              <a:lnSpc>
                <a:spcPct val="170000"/>
              </a:lnSpc>
              <a:spcBef>
                <a:spcPts val="0"/>
              </a:spcBef>
              <a:buFont typeface="Courier New" panose="02070309020205020404" pitchFamily="49" charset="0"/>
              <a:buChar char="o"/>
              <a:tabLst>
                <a:tab pos="457200" algn="l"/>
              </a:tabLst>
            </a:pPr>
            <a:r>
              <a:rPr lang="de-DE" sz="3200" dirty="0">
                <a:latin typeface="Calibri" panose="020F0502020204030204" pitchFamily="34" charset="0"/>
                <a:ea typeface="Calibri" panose="020F0502020204030204" pitchFamily="34" charset="0"/>
                <a:cs typeface="Times New Roman" panose="02020603050405020304" pitchFamily="18" charset="0"/>
              </a:rPr>
              <a:t>Verwenden von Leichter Sprache oder Einfacher Sprache</a:t>
            </a:r>
          </a:p>
          <a:p>
            <a:pPr marL="342900" indent="-342900">
              <a:lnSpc>
                <a:spcPct val="170000"/>
              </a:lnSpc>
              <a:spcBef>
                <a:spcPts val="0"/>
              </a:spcBef>
              <a:buFont typeface="Courier New" panose="02070309020205020404" pitchFamily="49" charset="0"/>
              <a:buChar char="o"/>
              <a:tabLst>
                <a:tab pos="457200" algn="l"/>
              </a:tabLst>
            </a:pPr>
            <a:r>
              <a:rPr lang="de-DE" sz="3200" dirty="0">
                <a:latin typeface="Calibri" panose="020F0502020204030204" pitchFamily="34" charset="0"/>
                <a:ea typeface="Calibri" panose="020F0502020204030204" pitchFamily="34" charset="0"/>
                <a:cs typeface="Times New Roman" panose="02020603050405020304" pitchFamily="18" charset="0"/>
              </a:rPr>
              <a:t>Erläutern von Fach- und Fremdwörtern</a:t>
            </a:r>
          </a:p>
          <a:p>
            <a:pPr marL="342900" indent="-342900">
              <a:lnSpc>
                <a:spcPct val="170000"/>
              </a:lnSpc>
              <a:spcBef>
                <a:spcPts val="0"/>
              </a:spcBef>
              <a:buFont typeface="Courier New" panose="02070309020205020404" pitchFamily="49" charset="0"/>
              <a:buChar char="o"/>
              <a:tabLst>
                <a:tab pos="457200" algn="l"/>
              </a:tabLst>
            </a:pPr>
            <a:r>
              <a:rPr lang="de-DE" sz="3200" dirty="0">
                <a:latin typeface="Calibri" panose="020F0502020204030204" pitchFamily="34" charset="0"/>
                <a:ea typeface="Calibri" panose="020F0502020204030204" pitchFamily="34" charset="0"/>
                <a:cs typeface="Times New Roman" panose="02020603050405020304" pitchFamily="18" charset="0"/>
              </a:rPr>
              <a:t>Wichtige Informationen hervorheben</a:t>
            </a:r>
          </a:p>
          <a:p>
            <a:pPr marL="342900" indent="-342900">
              <a:lnSpc>
                <a:spcPct val="170000"/>
              </a:lnSpc>
              <a:spcBef>
                <a:spcPts val="0"/>
              </a:spcBef>
              <a:buFont typeface="Courier New" panose="02070309020205020404" pitchFamily="49" charset="0"/>
              <a:buChar char="o"/>
              <a:tabLst>
                <a:tab pos="457200" algn="l"/>
              </a:tabLst>
            </a:pPr>
            <a:r>
              <a:rPr lang="de-DE" sz="3200" dirty="0">
                <a:latin typeface="Calibri" panose="020F0502020204030204" pitchFamily="34" charset="0"/>
                <a:ea typeface="Calibri" panose="020F0502020204030204" pitchFamily="34" charset="0"/>
                <a:cs typeface="Times New Roman" panose="02020603050405020304" pitchFamily="18" charset="0"/>
              </a:rPr>
              <a:t>Gegebenenfalls Aufzählungen nutzen</a:t>
            </a:r>
          </a:p>
          <a:p>
            <a:pPr marL="0" indent="0">
              <a:buNone/>
            </a:pPr>
            <a:endParaRPr lang="de-DE" dirty="0"/>
          </a:p>
        </p:txBody>
      </p:sp>
      <p:pic>
        <p:nvPicPr>
          <p:cNvPr id="4" name="Grafik 3">
            <a:extLst>
              <a:ext uri="{FF2B5EF4-FFF2-40B4-BE49-F238E27FC236}">
                <a16:creationId xmlns:a16="http://schemas.microsoft.com/office/drawing/2014/main" id="{DAD9A45F-048D-4911-87FC-4C1CEF92FF4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0"/>
            <a:ext cx="3600000" cy="3600000"/>
          </a:xfrm>
          <a:prstGeom prst="rect">
            <a:avLst/>
          </a:prstGeom>
        </p:spPr>
      </p:pic>
      <p:pic>
        <p:nvPicPr>
          <p:cNvPr id="5" name="23" descr="Erläuterung Folie 23: Unterüberschriften des Kapitels barrierefreie Sprache">
            <a:hlinkClick r:id="" action="ppaction://media"/>
            <a:extLst>
              <a:ext uri="{FF2B5EF4-FFF2-40B4-BE49-F238E27FC236}">
                <a16:creationId xmlns:a16="http://schemas.microsoft.com/office/drawing/2014/main" id="{20113652-AD78-4716-B407-C71565A6E5C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506922" y="10079275"/>
            <a:ext cx="487363" cy="487363"/>
          </a:xfrm>
          <a:prstGeom prst="rect">
            <a:avLst/>
          </a:prstGeom>
        </p:spPr>
      </p:pic>
    </p:spTree>
    <p:extLst>
      <p:ext uri="{BB962C8B-B14F-4D97-AF65-F5344CB8AC3E}">
        <p14:creationId xmlns:p14="http://schemas.microsoft.com/office/powerpoint/2010/main" val="106642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D88476-8934-4E97-B080-215B57A2CD74}"/>
              </a:ext>
            </a:extLst>
          </p:cNvPr>
          <p:cNvSpPr>
            <a:spLocks noGrp="1"/>
          </p:cNvSpPr>
          <p:nvPr>
            <p:ph type="title"/>
          </p:nvPr>
        </p:nvSpPr>
        <p:spPr>
          <a:xfrm>
            <a:off x="957553" y="-2263956"/>
            <a:ext cx="13040439" cy="2066590"/>
          </a:xfrm>
        </p:spPr>
        <p:txBody>
          <a:bodyPr/>
          <a:lstStyle/>
          <a:p>
            <a:r>
              <a:rPr lang="de-DE" dirty="0"/>
              <a:t>Das Dokument</a:t>
            </a:r>
            <a:r>
              <a:rPr lang="de-DE" baseline="0" dirty="0"/>
              <a:t> und die Checkliste „Barrierefreie Sprache“</a:t>
            </a:r>
            <a:endParaRPr lang="de-DE" dirty="0"/>
          </a:p>
        </p:txBody>
      </p:sp>
      <p:pic>
        <p:nvPicPr>
          <p:cNvPr id="23" name="Grafik 22">
            <a:extLst>
              <a:ext uri="{FF2B5EF4-FFF2-40B4-BE49-F238E27FC236}">
                <a16:creationId xmlns:a16="http://schemas.microsoft.com/office/drawing/2014/main" id="{9BAC6DF1-1863-45CC-AF60-23F846B0319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490865" y="125175"/>
            <a:ext cx="2503420" cy="856433"/>
          </a:xfrm>
          <a:prstGeom prst="rect">
            <a:avLst/>
          </a:prstGeom>
        </p:spPr>
      </p:pic>
      <p:sp>
        <p:nvSpPr>
          <p:cNvPr id="38" name="Titel 1" descr="&#10;">
            <a:extLst>
              <a:ext uri="{FF2B5EF4-FFF2-40B4-BE49-F238E27FC236}">
                <a16:creationId xmlns:a16="http://schemas.microsoft.com/office/drawing/2014/main" id="{E07FE919-F345-4BA0-90CA-8EEA5877FE9A}"/>
              </a:ext>
            </a:extLst>
          </p:cNvPr>
          <p:cNvSpPr txBox="1">
            <a:spLocks/>
          </p:cNvSpPr>
          <p:nvPr/>
        </p:nvSpPr>
        <p:spPr>
          <a:xfrm>
            <a:off x="354846" y="134858"/>
            <a:ext cx="7122927" cy="360000"/>
          </a:xfrm>
          <a:prstGeom prst="rect">
            <a:avLst/>
          </a:prstGeom>
          <a:solidFill>
            <a:srgbClr val="1E50A0"/>
          </a:solidFill>
          <a:ln>
            <a:solidFill>
              <a:srgbClr val="1E50A0"/>
            </a:solidFill>
          </a:ln>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1600" b="1" dirty="0">
                <a:solidFill>
                  <a:schemeClr val="bg1"/>
                </a:solidFill>
                <a:latin typeface="+mn-lt"/>
                <a:cs typeface="Times New Roman" panose="02020603050405020304" pitchFamily="18" charset="0"/>
              </a:rPr>
              <a:t>Erstellung eines digital-barrierefreien Dokuments</a:t>
            </a:r>
          </a:p>
        </p:txBody>
      </p:sp>
      <p:sp>
        <p:nvSpPr>
          <p:cNvPr id="28" name="Inhaltsplatzhalter 2">
            <a:extLst>
              <a:ext uri="{FF2B5EF4-FFF2-40B4-BE49-F238E27FC236}">
                <a16:creationId xmlns:a16="http://schemas.microsoft.com/office/drawing/2014/main" id="{25A2359F-5A51-453D-AC05-CFB861483987}"/>
              </a:ext>
            </a:extLst>
          </p:cNvPr>
          <p:cNvSpPr txBox="1">
            <a:spLocks/>
          </p:cNvSpPr>
          <p:nvPr/>
        </p:nvSpPr>
        <p:spPr>
          <a:xfrm>
            <a:off x="354838" y="689724"/>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800" dirty="0">
                <a:cs typeface="Times New Roman" panose="02020603050405020304" pitchFamily="18" charset="0"/>
              </a:rPr>
              <a:t>        Relevanz von digitaler Barrierefreiheit</a:t>
            </a:r>
          </a:p>
        </p:txBody>
      </p:sp>
      <p:sp>
        <p:nvSpPr>
          <p:cNvPr id="22" name="Inhaltsplatzhalter 2">
            <a:extLst>
              <a:ext uri="{FF2B5EF4-FFF2-40B4-BE49-F238E27FC236}">
                <a16:creationId xmlns:a16="http://schemas.microsoft.com/office/drawing/2014/main" id="{1461C77B-BA93-400B-934E-9BCB4EEF0AB9}"/>
              </a:ext>
            </a:extLst>
          </p:cNvPr>
          <p:cNvSpPr>
            <a:spLocks noGrp="1"/>
          </p:cNvSpPr>
          <p:nvPr>
            <p:ph idx="1"/>
          </p:nvPr>
        </p:nvSpPr>
        <p:spPr>
          <a:xfrm>
            <a:off x="354847" y="1013724"/>
            <a:ext cx="7122942" cy="1770419"/>
          </a:xfrm>
          <a:solidFill>
            <a:schemeClr val="bg1">
              <a:lumMod val="95000"/>
            </a:schemeClr>
          </a:solidFill>
        </p:spPr>
        <p:txBody>
          <a:bodyPr>
            <a:noAutofit/>
          </a:bodyPr>
          <a:lstStyle/>
          <a:p>
            <a:pPr marL="0" indent="0">
              <a:lnSpc>
                <a:spcPct val="150000"/>
              </a:lnSpc>
              <a:spcBef>
                <a:spcPts val="0"/>
              </a:spcBef>
              <a:buNone/>
            </a:pPr>
            <a:r>
              <a:rPr lang="de-DE" sz="1800" dirty="0">
                <a:cs typeface="Times New Roman" panose="02020603050405020304" pitchFamily="18" charset="0"/>
              </a:rPr>
              <a:t>30% aller Menschen, die das Internet nutzen, sind auf digitale Barrierefreiheit angewiesen. Nach einer Untersuchung der Aktion Mensch halten 77% der Bundesbürger digitale Barrierefreiheit für wichtig oder sehr wichtig. Im öffentlichen Sektor ist diese bereits verpflichtend. </a:t>
            </a:r>
          </a:p>
        </p:txBody>
      </p:sp>
      <p:sp>
        <p:nvSpPr>
          <p:cNvPr id="34" name="Inhaltsplatzhalter 2">
            <a:extLst>
              <a:ext uri="{FF2B5EF4-FFF2-40B4-BE49-F238E27FC236}">
                <a16:creationId xmlns:a16="http://schemas.microsoft.com/office/drawing/2014/main" id="{06E7CC14-CA49-4AB1-BFB5-4247D253B6F5}"/>
              </a:ext>
            </a:extLst>
          </p:cNvPr>
          <p:cNvSpPr txBox="1">
            <a:spLocks/>
          </p:cNvSpPr>
          <p:nvPr/>
        </p:nvSpPr>
        <p:spPr>
          <a:xfrm>
            <a:off x="354831" y="2889501"/>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800" dirty="0">
                <a:cs typeface="Times New Roman" panose="02020603050405020304" pitchFamily="18" charset="0"/>
              </a:rPr>
              <a:t>        Inhalt dieser Präsentation</a:t>
            </a:r>
          </a:p>
        </p:txBody>
      </p:sp>
      <p:sp>
        <p:nvSpPr>
          <p:cNvPr id="35" name="Inhaltsplatzhalter 2">
            <a:extLst>
              <a:ext uri="{FF2B5EF4-FFF2-40B4-BE49-F238E27FC236}">
                <a16:creationId xmlns:a16="http://schemas.microsoft.com/office/drawing/2014/main" id="{5446AFC0-4BA7-43CF-B138-736B0D2390CB}"/>
              </a:ext>
            </a:extLst>
          </p:cNvPr>
          <p:cNvSpPr txBox="1">
            <a:spLocks/>
          </p:cNvSpPr>
          <p:nvPr/>
        </p:nvSpPr>
        <p:spPr>
          <a:xfrm>
            <a:off x="354831" y="3213501"/>
            <a:ext cx="7122942" cy="3342202"/>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Anhand dieser Präsentation sollen die Schritte der Erstellung eines digital-barrierefreien Dokuments veranschaulicht werden. Ausgehend von einem Negativbeispiel und mithilfe einer Checkliste, die im weiteren Verlauf kapitelweise abgearbeitet wird, wird Schritt für Schritt vorgegangen. Am Schluss steht ein digital barrierefreies Dokument. Es handelt sich bei dieser Präsentation lediglich um ein Bsp. und nicht um ein generell gültiges Verfahren, das bei jedem Vorhaben, ein digital-barrierefreies Dokument zu erstellen, gilt!</a:t>
            </a:r>
          </a:p>
        </p:txBody>
      </p:sp>
      <p:sp>
        <p:nvSpPr>
          <p:cNvPr id="36" name="Inhaltsplatzhalter 2">
            <a:extLst>
              <a:ext uri="{FF2B5EF4-FFF2-40B4-BE49-F238E27FC236}">
                <a16:creationId xmlns:a16="http://schemas.microsoft.com/office/drawing/2014/main" id="{C79EA098-143D-4D29-AF89-C0D9179AC540}"/>
              </a:ext>
            </a:extLst>
          </p:cNvPr>
          <p:cNvSpPr txBox="1">
            <a:spLocks/>
          </p:cNvSpPr>
          <p:nvPr/>
        </p:nvSpPr>
        <p:spPr>
          <a:xfrm>
            <a:off x="354831" y="6701359"/>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800" dirty="0">
                <a:cs typeface="Times New Roman" panose="02020603050405020304" pitchFamily="18" charset="0"/>
              </a:rPr>
              <a:t>        Quellen</a:t>
            </a:r>
          </a:p>
        </p:txBody>
      </p:sp>
      <p:sp>
        <p:nvSpPr>
          <p:cNvPr id="37" name="Textfeld 36">
            <a:extLst>
              <a:ext uri="{FF2B5EF4-FFF2-40B4-BE49-F238E27FC236}">
                <a16:creationId xmlns:a16="http://schemas.microsoft.com/office/drawing/2014/main" id="{78CAA807-E48D-409B-A1BA-21172C161BDE}"/>
              </a:ext>
            </a:extLst>
          </p:cNvPr>
          <p:cNvSpPr txBox="1"/>
          <p:nvPr/>
        </p:nvSpPr>
        <p:spPr>
          <a:xfrm>
            <a:off x="354838" y="7025359"/>
            <a:ext cx="7122935" cy="1754326"/>
          </a:xfrm>
          <a:prstGeom prst="rect">
            <a:avLst/>
          </a:prstGeom>
          <a:solidFill>
            <a:schemeClr val="bg1">
              <a:lumMod val="95000"/>
            </a:schemeClr>
          </a:solidFill>
        </p:spPr>
        <p:txBody>
          <a:bodyPr wrap="square" rtlCol="0">
            <a:spAutoFit/>
          </a:bodyPr>
          <a:lstStyle/>
          <a:p>
            <a:pPr marL="0" indent="0">
              <a:spcBef>
                <a:spcPts val="0"/>
              </a:spcBef>
              <a:buFont typeface="Arial" panose="020B0604020202020204" pitchFamily="34" charset="0"/>
              <a:buNone/>
            </a:pPr>
            <a:r>
              <a:rPr lang="de-DE" dirty="0">
                <a:cs typeface="Times New Roman" panose="02020603050405020304" pitchFamily="18" charset="0"/>
              </a:rPr>
              <a:t>AKTION MENSCH (Hrsg.) (2010): </a:t>
            </a:r>
            <a:r>
              <a:rPr lang="de-DE" sz="1800" dirty="0">
                <a:solidFill>
                  <a:srgbClr val="2F5597"/>
                </a:solidFill>
                <a:cs typeface="Times New Roman" panose="02020603050405020304" pitchFamily="18" charset="0"/>
                <a:hlinkClick r:id="rId3" action="ppaction://hlinkfile">
                  <a:extLst>
                    <a:ext uri="{A12FA001-AC4F-418D-AE19-62706E023703}">
                      <ahyp:hlinkClr xmlns:ahyp="http://schemas.microsoft.com/office/drawing/2018/hyperlinkcolor" val="tx"/>
                    </a:ext>
                  </a:extLst>
                </a:hlinkClick>
              </a:rPr>
              <a:t>Web 2.0/ barrierefrei. Eine Studie zur Nutzung von Web 2.0 Anwendungen durch Menschen mit Behinderung (PDF)</a:t>
            </a:r>
            <a:r>
              <a:rPr lang="de-DE" sz="1800" dirty="0">
                <a:solidFill>
                  <a:srgbClr val="2F5597"/>
                </a:solidFill>
                <a:cs typeface="Times New Roman" panose="02020603050405020304" pitchFamily="18" charset="0"/>
              </a:rPr>
              <a:t>. </a:t>
            </a:r>
          </a:p>
          <a:p>
            <a:pPr marL="0" indent="0">
              <a:spcBef>
                <a:spcPts val="0"/>
              </a:spcBef>
              <a:buFont typeface="Arial" panose="020B0604020202020204" pitchFamily="34" charset="0"/>
              <a:buNone/>
            </a:pPr>
            <a:r>
              <a:rPr lang="de-DE" dirty="0">
                <a:cs typeface="Times New Roman" panose="02020603050405020304" pitchFamily="18" charset="0"/>
              </a:rPr>
              <a:t>Maaß., Chr. &amp; Rink, I. (Hrsg.) (2019): </a:t>
            </a:r>
            <a:r>
              <a:rPr lang="de-DE" sz="1800" dirty="0">
                <a:solidFill>
                  <a:schemeClr val="accent1">
                    <a:lumMod val="75000"/>
                  </a:schemeClr>
                </a:solidFill>
                <a:cs typeface="Times New Roman" panose="02020603050405020304" pitchFamily="18" charset="0"/>
                <a:hlinkClick r:id="rId4">
                  <a:extLst>
                    <a:ext uri="{A12FA001-AC4F-418D-AE19-62706E023703}">
                      <ahyp:hlinkClr xmlns:ahyp="http://schemas.microsoft.com/office/drawing/2018/hyperlinkcolor" val="tx"/>
                    </a:ext>
                  </a:extLst>
                </a:hlinkClick>
              </a:rPr>
              <a:t>Handbuch Barrierefreie Kommunikation (Webseite)</a:t>
            </a:r>
            <a:r>
              <a:rPr lang="de-DE" dirty="0">
                <a:cs typeface="Times New Roman" panose="02020603050405020304" pitchFamily="18" charset="0"/>
              </a:rPr>
              <a:t>. Frank &amp; </a:t>
            </a:r>
            <a:r>
              <a:rPr lang="de-DE" dirty="0" err="1">
                <a:cs typeface="Times New Roman" panose="02020603050405020304" pitchFamily="18" charset="0"/>
              </a:rPr>
              <a:t>Timme</a:t>
            </a:r>
            <a:r>
              <a:rPr lang="de-DE" dirty="0">
                <a:cs typeface="Times New Roman" panose="02020603050405020304" pitchFamily="18" charset="0"/>
              </a:rPr>
              <a:t> GmbH Verlag für wissenschaftliche Literatur, Berlin.</a:t>
            </a:r>
            <a:endParaRPr lang="de-DE" sz="2000" dirty="0">
              <a:cs typeface="Times New Roman" panose="02020603050405020304" pitchFamily="18" charset="0"/>
            </a:endParaRPr>
          </a:p>
        </p:txBody>
      </p:sp>
      <p:sp>
        <p:nvSpPr>
          <p:cNvPr id="29" name="Titel 1">
            <a:extLst>
              <a:ext uri="{FF2B5EF4-FFF2-40B4-BE49-F238E27FC236}">
                <a16:creationId xmlns:a16="http://schemas.microsoft.com/office/drawing/2014/main" id="{808B543A-8EF7-42A1-8CEA-4846BB9D4656}"/>
              </a:ext>
              <a:ext uri="{C183D7F6-B498-43B3-948B-1728B52AA6E4}">
                <adec:decorative xmlns:adec="http://schemas.microsoft.com/office/drawing/2017/decorative" val="0"/>
              </a:ext>
            </a:extLst>
          </p:cNvPr>
          <p:cNvSpPr txBox="1">
            <a:spLocks/>
          </p:cNvSpPr>
          <p:nvPr/>
        </p:nvSpPr>
        <p:spPr>
          <a:xfrm>
            <a:off x="7832353" y="159892"/>
            <a:ext cx="4658512" cy="1020701"/>
          </a:xfrm>
          <a:prstGeom prst="rect">
            <a:avLst/>
          </a:prstGeom>
        </p:spPr>
        <p:txBody>
          <a:bodyPr vert="horz" lIns="91440" tIns="45720" rIns="91440" bIns="45720" rtlCol="0" anchor="ctr">
            <a:no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4400" b="1" dirty="0">
                <a:latin typeface="+mn-lt"/>
              </a:rPr>
              <a:t>Checkliste</a:t>
            </a:r>
            <a:r>
              <a:rPr lang="de-DE" sz="3600" b="1" dirty="0">
                <a:latin typeface="+mn-lt"/>
              </a:rPr>
              <a:t> </a:t>
            </a:r>
          </a:p>
          <a:p>
            <a:r>
              <a:rPr lang="de-DE" sz="3600" b="1" dirty="0">
                <a:latin typeface="+mn-lt"/>
              </a:rPr>
              <a:t>digitale Barrierefreiheit</a:t>
            </a:r>
          </a:p>
        </p:txBody>
      </p:sp>
      <p:sp>
        <p:nvSpPr>
          <p:cNvPr id="30" name="Untertitel 2">
            <a:extLst>
              <a:ext uri="{FF2B5EF4-FFF2-40B4-BE49-F238E27FC236}">
                <a16:creationId xmlns:a16="http://schemas.microsoft.com/office/drawing/2014/main" id="{FDB49491-8565-4391-8ACF-AB87DB2E0337}"/>
              </a:ext>
              <a:ext uri="{C183D7F6-B498-43B3-948B-1728B52AA6E4}">
                <adec:decorative xmlns:adec="http://schemas.microsoft.com/office/drawing/2017/decorative" val="0"/>
              </a:ext>
            </a:extLst>
          </p:cNvPr>
          <p:cNvSpPr txBox="1">
            <a:spLocks/>
          </p:cNvSpPr>
          <p:nvPr/>
        </p:nvSpPr>
        <p:spPr>
          <a:xfrm>
            <a:off x="7898144" y="1247460"/>
            <a:ext cx="7332754" cy="1786907"/>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70000"/>
              </a:lnSpc>
              <a:spcBef>
                <a:spcPts val="0"/>
              </a:spcBef>
              <a:buNone/>
              <a:tabLst>
                <a:tab pos="457200" algn="l"/>
              </a:tabLst>
            </a:pPr>
            <a:r>
              <a:rPr lang="de-DE"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C0000"/>
                </a:solidFill>
                <a:latin typeface="Calibri" panose="020F0502020204030204" pitchFamily="34" charset="0"/>
                <a:ea typeface="Calibri" panose="020F0502020204030204" pitchFamily="34" charset="0"/>
                <a:cs typeface="Times New Roman" panose="02020603050405020304" pitchFamily="18" charset="0"/>
              </a:rPr>
              <a:t>1. Barrierefreie Struktur</a:t>
            </a:r>
          </a:p>
          <a:p>
            <a:pPr marL="0" indent="0">
              <a:lnSpc>
                <a:spcPct val="170000"/>
              </a:lnSpc>
              <a:spcBef>
                <a:spcPts val="0"/>
              </a:spcBef>
              <a:buNone/>
              <a:tabLst>
                <a:tab pos="457200" algn="l"/>
              </a:tabLst>
            </a:pPr>
            <a:r>
              <a:rPr lang="de-DE" sz="32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15811"/>
                </a:solidFill>
                <a:latin typeface="Calibri" panose="020F0502020204030204" pitchFamily="34" charset="0"/>
                <a:ea typeface="Calibri" panose="020F0502020204030204" pitchFamily="34" charset="0"/>
                <a:cs typeface="Times New Roman" panose="02020603050405020304" pitchFamily="18" charset="0"/>
              </a:rPr>
              <a:t>2. Barrierefreies Layout</a:t>
            </a:r>
          </a:p>
        </p:txBody>
      </p:sp>
      <p:sp>
        <p:nvSpPr>
          <p:cNvPr id="32" name="Textfeld 31">
            <a:extLst>
              <a:ext uri="{FF2B5EF4-FFF2-40B4-BE49-F238E27FC236}">
                <a16:creationId xmlns:a16="http://schemas.microsoft.com/office/drawing/2014/main" id="{F166942E-EC32-4419-86CE-826D871159AC}"/>
              </a:ext>
            </a:extLst>
          </p:cNvPr>
          <p:cNvSpPr txBox="1"/>
          <p:nvPr/>
        </p:nvSpPr>
        <p:spPr>
          <a:xfrm>
            <a:off x="8356707" y="3142178"/>
            <a:ext cx="4919428" cy="584775"/>
          </a:xfrm>
          <a:prstGeom prst="rect">
            <a:avLst/>
          </a:prstGeom>
          <a:noFill/>
        </p:spPr>
        <p:txBody>
          <a:bodyPr wrap="square" rtlCol="0">
            <a:spAutoFit/>
          </a:bodyPr>
          <a:lstStyle/>
          <a:p>
            <a:pPr marL="0" indent="0">
              <a:lnSpc>
                <a:spcPct val="100000"/>
              </a:lnSpc>
              <a:spcBef>
                <a:spcPts val="0"/>
              </a:spcBef>
              <a:buNone/>
              <a:tabLst>
                <a:tab pos="457200" algn="l"/>
              </a:tabLst>
            </a:pPr>
            <a:r>
              <a:rPr lang="de-DE" sz="3200" b="1" dirty="0">
                <a:solidFill>
                  <a:srgbClr val="00863D"/>
                </a:solidFill>
                <a:latin typeface="Calibri" panose="020F0502020204030204" pitchFamily="34" charset="0"/>
                <a:ea typeface="Calibri" panose="020F0502020204030204" pitchFamily="34" charset="0"/>
                <a:cs typeface="Times New Roman" panose="02020603050405020304" pitchFamily="18" charset="0"/>
              </a:rPr>
              <a:t>3. Barrierefreie Sprache</a:t>
            </a:r>
            <a:endParaRPr lang="de-DE" b="1" dirty="0">
              <a:solidFill>
                <a:srgbClr val="00863D"/>
              </a:solidFill>
            </a:endParaRPr>
          </a:p>
        </p:txBody>
      </p:sp>
      <p:sp>
        <p:nvSpPr>
          <p:cNvPr id="18" name="Untertitel 2">
            <a:extLst>
              <a:ext uri="{FF2B5EF4-FFF2-40B4-BE49-F238E27FC236}">
                <a16:creationId xmlns:a16="http://schemas.microsoft.com/office/drawing/2014/main" id="{7D6E271D-D5FD-4ECF-9F48-2FB51DDA4E65}"/>
              </a:ext>
              <a:ext uri="{C183D7F6-B498-43B3-948B-1728B52AA6E4}">
                <adec:decorative xmlns:adec="http://schemas.microsoft.com/office/drawing/2017/decorative" val="0"/>
              </a:ext>
            </a:extLst>
          </p:cNvPr>
          <p:cNvSpPr txBox="1">
            <a:spLocks/>
          </p:cNvSpPr>
          <p:nvPr/>
        </p:nvSpPr>
        <p:spPr>
          <a:xfrm>
            <a:off x="8448302" y="3630044"/>
            <a:ext cx="6471519" cy="5055131"/>
          </a:xfrm>
          <a:prstGeom prst="rect">
            <a:avLst/>
          </a:prstGeom>
        </p:spPr>
        <p:txBody>
          <a:bodyPr vert="horz" lIns="91440" tIns="45720" rIns="91440" bIns="45720" rtlCol="0">
            <a:normAutofit lnSpcReduction="10000"/>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Lange Sätze vertikal entzerren</a:t>
            </a:r>
          </a:p>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Vermeiden von Abkürzungen</a:t>
            </a:r>
          </a:p>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Verwenden von möglichst einfachen Formulierungen und Satzstrukturen</a:t>
            </a:r>
          </a:p>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Erläutern von Fach- und Fremdwörtern</a:t>
            </a:r>
          </a:p>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Wichtige Informationen hervorheben</a:t>
            </a:r>
          </a:p>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Gegebenenfalls Aufzählungen nutzen</a:t>
            </a:r>
          </a:p>
        </p:txBody>
      </p:sp>
      <p:sp>
        <p:nvSpPr>
          <p:cNvPr id="17" name="Textfeld 16">
            <a:extLst>
              <a:ext uri="{FF2B5EF4-FFF2-40B4-BE49-F238E27FC236}">
                <a16:creationId xmlns:a16="http://schemas.microsoft.com/office/drawing/2014/main" id="{51992206-5D6B-4EF6-894E-AC296030B22B}"/>
              </a:ext>
            </a:extLst>
          </p:cNvPr>
          <p:cNvSpPr txBox="1"/>
          <p:nvPr/>
        </p:nvSpPr>
        <p:spPr>
          <a:xfrm>
            <a:off x="7899395" y="8747914"/>
            <a:ext cx="7071299" cy="861774"/>
          </a:xfrm>
          <a:prstGeom prst="rect">
            <a:avLst/>
          </a:prstGeom>
          <a:noFill/>
        </p:spPr>
        <p:txBody>
          <a:bodyPr wrap="square" rtlCol="0">
            <a:spAutoFit/>
          </a:bodyPr>
          <a:lstStyle/>
          <a:p>
            <a:pPr marL="0" indent="0">
              <a:lnSpc>
                <a:spcPct val="100000"/>
              </a:lnSpc>
              <a:spcBef>
                <a:spcPts val="0"/>
              </a:spcBef>
              <a:buNone/>
              <a:tabLst>
                <a:tab pos="457200" algn="l"/>
              </a:tabLst>
            </a:pPr>
            <a:r>
              <a:rPr lang="de-DE" sz="32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2F5597"/>
                </a:solidFill>
                <a:latin typeface="Calibri" panose="020F0502020204030204" pitchFamily="34" charset="0"/>
                <a:ea typeface="Calibri" panose="020F0502020204030204" pitchFamily="34" charset="0"/>
                <a:cs typeface="Times New Roman" panose="02020603050405020304" pitchFamily="18" charset="0"/>
              </a:rPr>
              <a:t>4. Barrierefrei für Screenreader</a:t>
            </a:r>
          </a:p>
          <a:p>
            <a:endParaRPr lang="de-DE" dirty="0"/>
          </a:p>
        </p:txBody>
      </p:sp>
      <p:pic>
        <p:nvPicPr>
          <p:cNvPr id="39" name="Grafik 38">
            <a:extLst>
              <a:ext uri="{FF2B5EF4-FFF2-40B4-BE49-F238E27FC236}">
                <a16:creationId xmlns:a16="http://schemas.microsoft.com/office/drawing/2014/main" id="{4CE825A3-AB7A-4BC2-B9E3-FFD896BA677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1181" y="651032"/>
            <a:ext cx="432000" cy="432000"/>
          </a:xfrm>
          <a:prstGeom prst="rect">
            <a:avLst/>
          </a:prstGeom>
        </p:spPr>
      </p:pic>
      <p:pic>
        <p:nvPicPr>
          <p:cNvPr id="40" name="Grafik 39">
            <a:extLst>
              <a:ext uri="{FF2B5EF4-FFF2-40B4-BE49-F238E27FC236}">
                <a16:creationId xmlns:a16="http://schemas.microsoft.com/office/drawing/2014/main" id="{FA7015F8-C478-4787-B3D0-EED06239DF7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3181" y="2872993"/>
            <a:ext cx="360000" cy="360000"/>
          </a:xfrm>
          <a:prstGeom prst="rect">
            <a:avLst/>
          </a:prstGeom>
        </p:spPr>
      </p:pic>
      <p:pic>
        <p:nvPicPr>
          <p:cNvPr id="41" name="Grafik 40">
            <a:extLst>
              <a:ext uri="{FF2B5EF4-FFF2-40B4-BE49-F238E27FC236}">
                <a16:creationId xmlns:a16="http://schemas.microsoft.com/office/drawing/2014/main" id="{F14CD645-562D-4F2D-9DE8-CDB4400B4F78}"/>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3181" y="6686942"/>
            <a:ext cx="324000" cy="324000"/>
          </a:xfrm>
          <a:prstGeom prst="rect">
            <a:avLst/>
          </a:prstGeom>
        </p:spPr>
      </p:pic>
      <p:pic>
        <p:nvPicPr>
          <p:cNvPr id="33" name="Grafik 32">
            <a:extLst>
              <a:ext uri="{FF2B5EF4-FFF2-40B4-BE49-F238E27FC236}">
                <a16:creationId xmlns:a16="http://schemas.microsoft.com/office/drawing/2014/main" id="{9F3DAA5F-4C06-4197-BD74-AA1DD2519EB7}"/>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32353" y="1535912"/>
            <a:ext cx="540000" cy="540000"/>
          </a:xfrm>
          <a:prstGeom prst="rect">
            <a:avLst/>
          </a:prstGeom>
        </p:spPr>
      </p:pic>
      <p:pic>
        <p:nvPicPr>
          <p:cNvPr id="42" name="Grafik 41">
            <a:extLst>
              <a:ext uri="{FF2B5EF4-FFF2-40B4-BE49-F238E27FC236}">
                <a16:creationId xmlns:a16="http://schemas.microsoft.com/office/drawing/2014/main" id="{F5307713-2584-4CBB-A91B-82A3D0BB1DA2}"/>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88034" y="2382477"/>
            <a:ext cx="468000" cy="468000"/>
          </a:xfrm>
          <a:prstGeom prst="rect">
            <a:avLst/>
          </a:prstGeom>
        </p:spPr>
      </p:pic>
      <p:pic>
        <p:nvPicPr>
          <p:cNvPr id="43" name="Grafik 42">
            <a:extLst>
              <a:ext uri="{FF2B5EF4-FFF2-40B4-BE49-F238E27FC236}">
                <a16:creationId xmlns:a16="http://schemas.microsoft.com/office/drawing/2014/main" id="{4E3600B7-8F4E-47B1-96BB-2C6512F0C99D}"/>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836802" y="3173018"/>
            <a:ext cx="540000" cy="540000"/>
          </a:xfrm>
          <a:prstGeom prst="rect">
            <a:avLst/>
          </a:prstGeom>
        </p:spPr>
      </p:pic>
      <p:pic>
        <p:nvPicPr>
          <p:cNvPr id="26" name="Grafik 25">
            <a:extLst>
              <a:ext uri="{FF2B5EF4-FFF2-40B4-BE49-F238E27FC236}">
                <a16:creationId xmlns:a16="http://schemas.microsoft.com/office/drawing/2014/main" id="{AEFADE60-0F68-484F-BB3A-99793A0B5435}"/>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831722" y="8792452"/>
            <a:ext cx="540000" cy="540000"/>
          </a:xfrm>
          <a:prstGeom prst="rect">
            <a:avLst/>
          </a:prstGeom>
        </p:spPr>
      </p:pic>
      <p:cxnSp>
        <p:nvCxnSpPr>
          <p:cNvPr id="6" name="Gerader Verbinder 5">
            <a:extLst>
              <a:ext uri="{FF2B5EF4-FFF2-40B4-BE49-F238E27FC236}">
                <a16:creationId xmlns:a16="http://schemas.microsoft.com/office/drawing/2014/main" id="{2DC8816B-4017-43F1-B375-F2F94D8A588B}"/>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0421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AC10080-A48C-4C26-952A-BAA1695C8645}"/>
              </a:ext>
            </a:extLst>
          </p:cNvPr>
          <p:cNvSpPr>
            <a:spLocks noGrp="1"/>
          </p:cNvSpPr>
          <p:nvPr>
            <p:ph type="title"/>
          </p:nvPr>
        </p:nvSpPr>
        <p:spPr>
          <a:xfrm>
            <a:off x="1311502" y="-2207747"/>
            <a:ext cx="13040439" cy="2066590"/>
          </a:xfrm>
        </p:spPr>
        <p:txBody>
          <a:bodyPr/>
          <a:lstStyle/>
          <a:p>
            <a:r>
              <a:rPr lang="de-DE" dirty="0"/>
              <a:t>Lange Sätze vertikal entzerren</a:t>
            </a:r>
          </a:p>
        </p:txBody>
      </p:sp>
      <p:pic>
        <p:nvPicPr>
          <p:cNvPr id="25" name="Grafik 24">
            <a:extLst>
              <a:ext uri="{FF2B5EF4-FFF2-40B4-BE49-F238E27FC236}">
                <a16:creationId xmlns:a16="http://schemas.microsoft.com/office/drawing/2014/main" id="{0A67C33E-F8BC-49A2-902A-2DF77855290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490865" y="125175"/>
            <a:ext cx="2503420" cy="856433"/>
          </a:xfrm>
          <a:prstGeom prst="rect">
            <a:avLst/>
          </a:prstGeom>
        </p:spPr>
      </p:pic>
      <p:cxnSp>
        <p:nvCxnSpPr>
          <p:cNvPr id="6" name="Gerader Verbinder 5">
            <a:extLst>
              <a:ext uri="{FF2B5EF4-FFF2-40B4-BE49-F238E27FC236}">
                <a16:creationId xmlns:a16="http://schemas.microsoft.com/office/drawing/2014/main" id="{2DC8816B-4017-43F1-B375-F2F94D8A588B}"/>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el 1" descr="&#10;">
            <a:extLst>
              <a:ext uri="{FF2B5EF4-FFF2-40B4-BE49-F238E27FC236}">
                <a16:creationId xmlns:a16="http://schemas.microsoft.com/office/drawing/2014/main" id="{2A7266D7-4F6B-4965-9FBA-D72C8F4D6577}"/>
              </a:ext>
            </a:extLst>
          </p:cNvPr>
          <p:cNvSpPr txBox="1">
            <a:spLocks/>
          </p:cNvSpPr>
          <p:nvPr/>
        </p:nvSpPr>
        <p:spPr>
          <a:xfrm>
            <a:off x="354846" y="134858"/>
            <a:ext cx="7122927" cy="360000"/>
          </a:xfrm>
          <a:prstGeom prst="rect">
            <a:avLst/>
          </a:prstGeom>
          <a:solidFill>
            <a:srgbClr val="1E50A0"/>
          </a:solidFill>
          <a:ln>
            <a:solidFill>
              <a:srgbClr val="1E50A0"/>
            </a:solidFill>
          </a:ln>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1600" b="1" dirty="0">
                <a:solidFill>
                  <a:schemeClr val="bg1"/>
                </a:solidFill>
                <a:latin typeface="+mn-lt"/>
                <a:cs typeface="Times New Roman" panose="02020603050405020304" pitchFamily="18" charset="0"/>
              </a:rPr>
              <a:t>Erstellung eines digital-barrierefreien Dokuments</a:t>
            </a:r>
          </a:p>
        </p:txBody>
      </p:sp>
      <p:sp>
        <p:nvSpPr>
          <p:cNvPr id="30" name="Inhaltsplatzhalter 2">
            <a:extLst>
              <a:ext uri="{FF2B5EF4-FFF2-40B4-BE49-F238E27FC236}">
                <a16:creationId xmlns:a16="http://schemas.microsoft.com/office/drawing/2014/main" id="{ED99F350-2106-4870-A32A-1E52AEBFBBE5}"/>
              </a:ext>
            </a:extLst>
          </p:cNvPr>
          <p:cNvSpPr txBox="1">
            <a:spLocks/>
          </p:cNvSpPr>
          <p:nvPr/>
        </p:nvSpPr>
        <p:spPr>
          <a:xfrm>
            <a:off x="354838" y="689724"/>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800" dirty="0">
                <a:cs typeface="Times New Roman" panose="02020603050405020304" pitchFamily="18" charset="0"/>
              </a:rPr>
              <a:t>        Relevanz von digitaler Barrierefreiheit</a:t>
            </a:r>
          </a:p>
        </p:txBody>
      </p:sp>
      <p:sp>
        <p:nvSpPr>
          <p:cNvPr id="31" name="Inhaltsplatzhalter 2">
            <a:extLst>
              <a:ext uri="{FF2B5EF4-FFF2-40B4-BE49-F238E27FC236}">
                <a16:creationId xmlns:a16="http://schemas.microsoft.com/office/drawing/2014/main" id="{F06AE693-0524-46BE-83C4-9BF960325716}"/>
              </a:ext>
            </a:extLst>
          </p:cNvPr>
          <p:cNvSpPr>
            <a:spLocks noGrp="1"/>
          </p:cNvSpPr>
          <p:nvPr>
            <p:ph idx="1"/>
          </p:nvPr>
        </p:nvSpPr>
        <p:spPr>
          <a:xfrm>
            <a:off x="354847" y="1013724"/>
            <a:ext cx="7122942" cy="2097966"/>
          </a:xfrm>
          <a:solidFill>
            <a:schemeClr val="bg1">
              <a:lumMod val="95000"/>
            </a:schemeClr>
          </a:solidFill>
        </p:spPr>
        <p:txBody>
          <a:bodyPr>
            <a:noAutofit/>
          </a:bodyPr>
          <a:lstStyle/>
          <a:p>
            <a:pPr marL="0" indent="0">
              <a:lnSpc>
                <a:spcPct val="150000"/>
              </a:lnSpc>
              <a:spcBef>
                <a:spcPts val="0"/>
              </a:spcBef>
              <a:buNone/>
            </a:pPr>
            <a:r>
              <a:rPr lang="de-DE" sz="1800" dirty="0">
                <a:cs typeface="Times New Roman" panose="02020603050405020304" pitchFamily="18" charset="0"/>
              </a:rPr>
              <a:t>30% aller Menschen, die das Internet nutzen, sind auf digitale Barrierefreiheit angewiesen. </a:t>
            </a:r>
          </a:p>
          <a:p>
            <a:pPr marL="0" indent="0">
              <a:lnSpc>
                <a:spcPct val="150000"/>
              </a:lnSpc>
              <a:spcBef>
                <a:spcPts val="0"/>
              </a:spcBef>
              <a:buNone/>
            </a:pPr>
            <a:r>
              <a:rPr lang="de-DE" sz="1800" dirty="0">
                <a:cs typeface="Times New Roman" panose="02020603050405020304" pitchFamily="18" charset="0"/>
              </a:rPr>
              <a:t>Nach einer Untersuchung der Aktion Mensch halten 77% der Bundesbürger digitale Barrierefreiheit für wichtig oder sehr wichtig. </a:t>
            </a:r>
          </a:p>
          <a:p>
            <a:pPr marL="0" indent="0">
              <a:lnSpc>
                <a:spcPct val="150000"/>
              </a:lnSpc>
              <a:spcBef>
                <a:spcPts val="0"/>
              </a:spcBef>
              <a:buNone/>
            </a:pPr>
            <a:r>
              <a:rPr lang="de-DE" sz="1800" dirty="0">
                <a:cs typeface="Times New Roman" panose="02020603050405020304" pitchFamily="18" charset="0"/>
              </a:rPr>
              <a:t>Im öffentlichen Sektor ist diese bereits verpflichtend. </a:t>
            </a:r>
          </a:p>
        </p:txBody>
      </p:sp>
      <p:sp>
        <p:nvSpPr>
          <p:cNvPr id="34" name="Inhaltsplatzhalter 2">
            <a:extLst>
              <a:ext uri="{FF2B5EF4-FFF2-40B4-BE49-F238E27FC236}">
                <a16:creationId xmlns:a16="http://schemas.microsoft.com/office/drawing/2014/main" id="{F26A73E1-FBF7-4897-B6CC-473A614313BB}"/>
              </a:ext>
            </a:extLst>
          </p:cNvPr>
          <p:cNvSpPr txBox="1">
            <a:spLocks/>
          </p:cNvSpPr>
          <p:nvPr/>
        </p:nvSpPr>
        <p:spPr>
          <a:xfrm>
            <a:off x="354831" y="3236736"/>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800" dirty="0">
                <a:cs typeface="Times New Roman" panose="02020603050405020304" pitchFamily="18" charset="0"/>
              </a:rPr>
              <a:t>        Inhalt dieser Präsentation</a:t>
            </a:r>
          </a:p>
        </p:txBody>
      </p:sp>
      <p:sp>
        <p:nvSpPr>
          <p:cNvPr id="35" name="Inhaltsplatzhalter 2">
            <a:extLst>
              <a:ext uri="{FF2B5EF4-FFF2-40B4-BE49-F238E27FC236}">
                <a16:creationId xmlns:a16="http://schemas.microsoft.com/office/drawing/2014/main" id="{889DC07F-683B-4400-851F-5B130BB1EC5D}"/>
              </a:ext>
            </a:extLst>
          </p:cNvPr>
          <p:cNvSpPr txBox="1">
            <a:spLocks/>
          </p:cNvSpPr>
          <p:nvPr/>
        </p:nvSpPr>
        <p:spPr>
          <a:xfrm>
            <a:off x="354817" y="3560736"/>
            <a:ext cx="7122942" cy="3756931"/>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Anhand dieser Präsentation sollen die Schritte der Erstellung eines digital-barrierefreien Dokuments veranschaulicht werden.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Ausgehend von einem Negativbeispiel und mithilfe einer Checkliste,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im weiteren Verlauf kapitelweise abgearbeitet wird, wird Schritt für Schritt vorgegangen.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Am Schluss steht ein digital barrierefreies Dokument.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Es handelt sich bei dieser Präsentation lediglich um ein Bsp. und nicht um ein generell gültiges Verfahren, das bei jedem Vorhaben, ein digital-barrierefreies Dokument zu erstellen, gilt!</a:t>
            </a:r>
          </a:p>
        </p:txBody>
      </p:sp>
      <p:sp>
        <p:nvSpPr>
          <p:cNvPr id="36" name="Inhaltsplatzhalter 2">
            <a:extLst>
              <a:ext uri="{FF2B5EF4-FFF2-40B4-BE49-F238E27FC236}">
                <a16:creationId xmlns:a16="http://schemas.microsoft.com/office/drawing/2014/main" id="{13F927A9-C68F-41CD-BC48-A0A698E918A8}"/>
              </a:ext>
            </a:extLst>
          </p:cNvPr>
          <p:cNvSpPr txBox="1">
            <a:spLocks/>
          </p:cNvSpPr>
          <p:nvPr/>
        </p:nvSpPr>
        <p:spPr>
          <a:xfrm>
            <a:off x="354824" y="7424081"/>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800" dirty="0">
                <a:cs typeface="Times New Roman" panose="02020603050405020304" pitchFamily="18" charset="0"/>
              </a:rPr>
              <a:t>        Quellen</a:t>
            </a:r>
          </a:p>
        </p:txBody>
      </p:sp>
      <p:sp>
        <p:nvSpPr>
          <p:cNvPr id="37" name="Textfeld 36">
            <a:extLst>
              <a:ext uri="{FF2B5EF4-FFF2-40B4-BE49-F238E27FC236}">
                <a16:creationId xmlns:a16="http://schemas.microsoft.com/office/drawing/2014/main" id="{378B30F7-F786-4D88-A1F2-3460BB02F90F}"/>
              </a:ext>
            </a:extLst>
          </p:cNvPr>
          <p:cNvSpPr txBox="1"/>
          <p:nvPr/>
        </p:nvSpPr>
        <p:spPr>
          <a:xfrm>
            <a:off x="354824" y="7748081"/>
            <a:ext cx="7122935" cy="1754326"/>
          </a:xfrm>
          <a:prstGeom prst="rect">
            <a:avLst/>
          </a:prstGeom>
          <a:solidFill>
            <a:schemeClr val="bg1">
              <a:lumMod val="95000"/>
            </a:schemeClr>
          </a:solidFill>
        </p:spPr>
        <p:txBody>
          <a:bodyPr wrap="square" rtlCol="0">
            <a:spAutoFit/>
          </a:bodyPr>
          <a:lstStyle/>
          <a:p>
            <a:pPr marL="0" indent="0">
              <a:spcBef>
                <a:spcPts val="0"/>
              </a:spcBef>
              <a:buFont typeface="Arial" panose="020B0604020202020204" pitchFamily="34" charset="0"/>
              <a:buNone/>
            </a:pPr>
            <a:r>
              <a:rPr lang="de-DE" dirty="0">
                <a:cs typeface="Times New Roman" panose="02020603050405020304" pitchFamily="18" charset="0"/>
              </a:rPr>
              <a:t>AKTION MENSCH (Hrsg.) (2010): </a:t>
            </a:r>
            <a:r>
              <a:rPr lang="de-DE" sz="1800" dirty="0">
                <a:solidFill>
                  <a:srgbClr val="2F5597"/>
                </a:solidFill>
                <a:cs typeface="Times New Roman" panose="02020603050405020304" pitchFamily="18" charset="0"/>
                <a:hlinkClick r:id="rId6" action="ppaction://hlinkfile">
                  <a:extLst>
                    <a:ext uri="{A12FA001-AC4F-418D-AE19-62706E023703}">
                      <ahyp:hlinkClr xmlns:ahyp="http://schemas.microsoft.com/office/drawing/2018/hyperlinkcolor" val="tx"/>
                    </a:ext>
                  </a:extLst>
                </a:hlinkClick>
              </a:rPr>
              <a:t>Web 2.0/ barrierefrei. Eine Studie zur Nutzung von Web 2.0 Anwendungen durch Menschen mit Behinderung (PDF)</a:t>
            </a:r>
            <a:r>
              <a:rPr lang="de-DE" sz="1800" dirty="0">
                <a:solidFill>
                  <a:srgbClr val="2F5597"/>
                </a:solidFill>
                <a:cs typeface="Times New Roman" panose="02020603050405020304" pitchFamily="18" charset="0"/>
              </a:rPr>
              <a:t>. </a:t>
            </a:r>
          </a:p>
          <a:p>
            <a:pPr marL="0" indent="0">
              <a:spcBef>
                <a:spcPts val="0"/>
              </a:spcBef>
              <a:buFont typeface="Arial" panose="020B0604020202020204" pitchFamily="34" charset="0"/>
              <a:buNone/>
            </a:pPr>
            <a:r>
              <a:rPr lang="de-DE" dirty="0">
                <a:cs typeface="Times New Roman" panose="02020603050405020304" pitchFamily="18" charset="0"/>
              </a:rPr>
              <a:t>Maaß., Chr. &amp; Rink, I. (Hrsg.) (2019): </a:t>
            </a:r>
            <a:r>
              <a:rPr lang="de-DE" sz="1800" dirty="0">
                <a:solidFill>
                  <a:schemeClr val="accent1">
                    <a:lumMod val="75000"/>
                  </a:schemeClr>
                </a:solidFill>
                <a:cs typeface="Times New Roman" panose="02020603050405020304" pitchFamily="18" charset="0"/>
                <a:hlinkClick r:id="rId7">
                  <a:extLst>
                    <a:ext uri="{A12FA001-AC4F-418D-AE19-62706E023703}">
                      <ahyp:hlinkClr xmlns:ahyp="http://schemas.microsoft.com/office/drawing/2018/hyperlinkcolor" val="tx"/>
                    </a:ext>
                  </a:extLst>
                </a:hlinkClick>
              </a:rPr>
              <a:t>Handbuch Barrierefreie Kommunikation (Webseite)</a:t>
            </a:r>
            <a:r>
              <a:rPr lang="de-DE" dirty="0">
                <a:cs typeface="Times New Roman" panose="02020603050405020304" pitchFamily="18" charset="0"/>
              </a:rPr>
              <a:t>. Frank &amp; </a:t>
            </a:r>
            <a:r>
              <a:rPr lang="de-DE" dirty="0" err="1">
                <a:cs typeface="Times New Roman" panose="02020603050405020304" pitchFamily="18" charset="0"/>
              </a:rPr>
              <a:t>Timme</a:t>
            </a:r>
            <a:r>
              <a:rPr lang="de-DE" dirty="0">
                <a:cs typeface="Times New Roman" panose="02020603050405020304" pitchFamily="18" charset="0"/>
              </a:rPr>
              <a:t> GmbH Verlag für wissenschaftliche Literatur, Berlin.</a:t>
            </a:r>
            <a:endParaRPr lang="de-DE" sz="2000" dirty="0">
              <a:cs typeface="Times New Roman" panose="02020603050405020304" pitchFamily="18" charset="0"/>
            </a:endParaRPr>
          </a:p>
        </p:txBody>
      </p:sp>
      <p:sp>
        <p:nvSpPr>
          <p:cNvPr id="38" name="Titel 1">
            <a:extLst>
              <a:ext uri="{FF2B5EF4-FFF2-40B4-BE49-F238E27FC236}">
                <a16:creationId xmlns:a16="http://schemas.microsoft.com/office/drawing/2014/main" id="{25149491-D60E-468B-B633-A0081A8580CA}"/>
              </a:ext>
              <a:ext uri="{C183D7F6-B498-43B3-948B-1728B52AA6E4}">
                <adec:decorative xmlns:adec="http://schemas.microsoft.com/office/drawing/2017/decorative" val="0"/>
              </a:ext>
            </a:extLst>
          </p:cNvPr>
          <p:cNvSpPr txBox="1">
            <a:spLocks/>
          </p:cNvSpPr>
          <p:nvPr/>
        </p:nvSpPr>
        <p:spPr>
          <a:xfrm>
            <a:off x="7832353" y="159892"/>
            <a:ext cx="4658512" cy="1020701"/>
          </a:xfrm>
          <a:prstGeom prst="rect">
            <a:avLst/>
          </a:prstGeom>
        </p:spPr>
        <p:txBody>
          <a:bodyPr vert="horz" lIns="91440" tIns="45720" rIns="91440" bIns="45720" rtlCol="0" anchor="ctr">
            <a:no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4400" b="1" dirty="0">
                <a:latin typeface="+mn-lt"/>
              </a:rPr>
              <a:t>Checkliste</a:t>
            </a:r>
            <a:r>
              <a:rPr lang="de-DE" sz="3600" b="1" dirty="0">
                <a:latin typeface="+mn-lt"/>
              </a:rPr>
              <a:t> </a:t>
            </a:r>
          </a:p>
          <a:p>
            <a:r>
              <a:rPr lang="de-DE" sz="3600" b="1" dirty="0">
                <a:latin typeface="+mn-lt"/>
              </a:rPr>
              <a:t>digitale Barrierefreiheit</a:t>
            </a:r>
          </a:p>
        </p:txBody>
      </p:sp>
      <p:sp>
        <p:nvSpPr>
          <p:cNvPr id="39" name="Untertitel 2">
            <a:extLst>
              <a:ext uri="{FF2B5EF4-FFF2-40B4-BE49-F238E27FC236}">
                <a16:creationId xmlns:a16="http://schemas.microsoft.com/office/drawing/2014/main" id="{219522F0-24A8-4449-8064-941981332B92}"/>
              </a:ext>
              <a:ext uri="{C183D7F6-B498-43B3-948B-1728B52AA6E4}">
                <adec:decorative xmlns:adec="http://schemas.microsoft.com/office/drawing/2017/decorative" val="0"/>
              </a:ext>
            </a:extLst>
          </p:cNvPr>
          <p:cNvSpPr txBox="1">
            <a:spLocks/>
          </p:cNvSpPr>
          <p:nvPr/>
        </p:nvSpPr>
        <p:spPr>
          <a:xfrm>
            <a:off x="7898144" y="1247460"/>
            <a:ext cx="6866355" cy="1786907"/>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70000"/>
              </a:lnSpc>
              <a:spcBef>
                <a:spcPts val="0"/>
              </a:spcBef>
              <a:buNone/>
              <a:tabLst>
                <a:tab pos="457200" algn="l"/>
              </a:tabLst>
            </a:pPr>
            <a:r>
              <a:rPr lang="de-DE"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C0000"/>
                </a:solidFill>
                <a:latin typeface="Calibri" panose="020F0502020204030204" pitchFamily="34" charset="0"/>
                <a:ea typeface="Calibri" panose="020F0502020204030204" pitchFamily="34" charset="0"/>
                <a:cs typeface="Times New Roman" panose="02020603050405020304" pitchFamily="18" charset="0"/>
              </a:rPr>
              <a:t>1. Barrierefreie Struktur</a:t>
            </a:r>
          </a:p>
          <a:p>
            <a:pPr marL="0" indent="0">
              <a:lnSpc>
                <a:spcPct val="170000"/>
              </a:lnSpc>
              <a:spcBef>
                <a:spcPts val="0"/>
              </a:spcBef>
              <a:buNone/>
              <a:tabLst>
                <a:tab pos="457200" algn="l"/>
              </a:tabLst>
            </a:pPr>
            <a:r>
              <a:rPr lang="de-DE" sz="32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15811"/>
                </a:solidFill>
                <a:latin typeface="Calibri" panose="020F0502020204030204" pitchFamily="34" charset="0"/>
                <a:ea typeface="Calibri" panose="020F0502020204030204" pitchFamily="34" charset="0"/>
                <a:cs typeface="Times New Roman" panose="02020603050405020304" pitchFamily="18" charset="0"/>
              </a:rPr>
              <a:t>2. Barrierefreies Layout</a:t>
            </a:r>
          </a:p>
        </p:txBody>
      </p:sp>
      <p:sp>
        <p:nvSpPr>
          <p:cNvPr id="40" name="Textfeld 39">
            <a:extLst>
              <a:ext uri="{FF2B5EF4-FFF2-40B4-BE49-F238E27FC236}">
                <a16:creationId xmlns:a16="http://schemas.microsoft.com/office/drawing/2014/main" id="{9F96C03C-42A0-41EB-8366-7DE037656826}"/>
              </a:ext>
            </a:extLst>
          </p:cNvPr>
          <p:cNvSpPr txBox="1"/>
          <p:nvPr/>
        </p:nvSpPr>
        <p:spPr>
          <a:xfrm>
            <a:off x="8356707" y="3142178"/>
            <a:ext cx="4919428" cy="584775"/>
          </a:xfrm>
          <a:prstGeom prst="rect">
            <a:avLst/>
          </a:prstGeom>
          <a:noFill/>
        </p:spPr>
        <p:txBody>
          <a:bodyPr wrap="square" rtlCol="0">
            <a:spAutoFit/>
          </a:bodyPr>
          <a:lstStyle/>
          <a:p>
            <a:pPr marL="0" indent="0">
              <a:lnSpc>
                <a:spcPct val="100000"/>
              </a:lnSpc>
              <a:spcBef>
                <a:spcPts val="0"/>
              </a:spcBef>
              <a:buNone/>
              <a:tabLst>
                <a:tab pos="457200" algn="l"/>
              </a:tabLst>
            </a:pPr>
            <a:r>
              <a:rPr lang="de-DE" sz="3200" b="1" dirty="0">
                <a:solidFill>
                  <a:srgbClr val="00863D"/>
                </a:solidFill>
                <a:latin typeface="Calibri" panose="020F0502020204030204" pitchFamily="34" charset="0"/>
                <a:ea typeface="Calibri" panose="020F0502020204030204" pitchFamily="34" charset="0"/>
                <a:cs typeface="Times New Roman" panose="02020603050405020304" pitchFamily="18" charset="0"/>
              </a:rPr>
              <a:t>3. Barrierefreie Sprache</a:t>
            </a:r>
            <a:endParaRPr lang="de-DE" b="1" dirty="0">
              <a:solidFill>
                <a:srgbClr val="00863D"/>
              </a:solidFill>
            </a:endParaRPr>
          </a:p>
        </p:txBody>
      </p:sp>
      <p:sp>
        <p:nvSpPr>
          <p:cNvPr id="20" name="Textfeld 19">
            <a:extLst>
              <a:ext uri="{FF2B5EF4-FFF2-40B4-BE49-F238E27FC236}">
                <a16:creationId xmlns:a16="http://schemas.microsoft.com/office/drawing/2014/main" id="{A52983BA-32D6-40E7-A39B-B689A73F7B38}"/>
              </a:ext>
            </a:extLst>
          </p:cNvPr>
          <p:cNvSpPr txBox="1"/>
          <p:nvPr/>
        </p:nvSpPr>
        <p:spPr>
          <a:xfrm>
            <a:off x="8342771" y="3602033"/>
            <a:ext cx="7071302" cy="736484"/>
          </a:xfrm>
          <a:prstGeom prst="rect">
            <a:avLst/>
          </a:prstGeom>
          <a:noFill/>
        </p:spPr>
        <p:txBody>
          <a:bodyPr wrap="square" rtlCol="0">
            <a:spAutoFit/>
          </a:bodyPr>
          <a:lstStyle/>
          <a:p>
            <a:pPr marL="457200" indent="-457200">
              <a:lnSpc>
                <a:spcPct val="17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Lange Sätze vertikal entzerren</a:t>
            </a:r>
          </a:p>
        </p:txBody>
      </p:sp>
      <p:sp>
        <p:nvSpPr>
          <p:cNvPr id="21" name="Untertitel 2">
            <a:extLst>
              <a:ext uri="{FF2B5EF4-FFF2-40B4-BE49-F238E27FC236}">
                <a16:creationId xmlns:a16="http://schemas.microsoft.com/office/drawing/2014/main" id="{9AAEF366-7EB0-4BE9-B03E-11771FD9BE19}"/>
              </a:ext>
              <a:ext uri="{C183D7F6-B498-43B3-948B-1728B52AA6E4}">
                <adec:decorative xmlns:adec="http://schemas.microsoft.com/office/drawing/2017/decorative" val="0"/>
              </a:ext>
            </a:extLst>
          </p:cNvPr>
          <p:cNvSpPr txBox="1">
            <a:spLocks/>
          </p:cNvSpPr>
          <p:nvPr/>
        </p:nvSpPr>
        <p:spPr>
          <a:xfrm>
            <a:off x="8448304" y="4278984"/>
            <a:ext cx="6522390" cy="4305458"/>
          </a:xfrm>
          <a:prstGeom prst="rect">
            <a:avLst/>
          </a:prstGeom>
        </p:spPr>
        <p:txBody>
          <a:bodyPr vert="horz" lIns="91440" tIns="45720" rIns="91440" bIns="45720" rtlCol="0">
            <a:normAutofit lnSpcReduction="10000"/>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Vermeiden von Abkürzungen</a:t>
            </a:r>
          </a:p>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Verwenden von möglichst einfachen Formulierungen und Satzstrukturen</a:t>
            </a:r>
          </a:p>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Erläutern von Fach- und Fremdwörtern</a:t>
            </a:r>
          </a:p>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Wichtige Informationen hervorheben</a:t>
            </a:r>
          </a:p>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Gegebenenfalls Aufzählungen nutzen</a:t>
            </a:r>
          </a:p>
        </p:txBody>
      </p:sp>
      <p:sp>
        <p:nvSpPr>
          <p:cNvPr id="42" name="Textfeld 41">
            <a:extLst>
              <a:ext uri="{FF2B5EF4-FFF2-40B4-BE49-F238E27FC236}">
                <a16:creationId xmlns:a16="http://schemas.microsoft.com/office/drawing/2014/main" id="{A453982E-466A-4C79-BA10-5D2EE9F87DB9}"/>
              </a:ext>
            </a:extLst>
          </p:cNvPr>
          <p:cNvSpPr txBox="1"/>
          <p:nvPr/>
        </p:nvSpPr>
        <p:spPr>
          <a:xfrm>
            <a:off x="7899395" y="8747914"/>
            <a:ext cx="7071299" cy="861774"/>
          </a:xfrm>
          <a:prstGeom prst="rect">
            <a:avLst/>
          </a:prstGeom>
          <a:noFill/>
        </p:spPr>
        <p:txBody>
          <a:bodyPr wrap="square" rtlCol="0">
            <a:spAutoFit/>
          </a:bodyPr>
          <a:lstStyle/>
          <a:p>
            <a:pPr marL="0" indent="0">
              <a:lnSpc>
                <a:spcPct val="100000"/>
              </a:lnSpc>
              <a:spcBef>
                <a:spcPts val="0"/>
              </a:spcBef>
              <a:buNone/>
              <a:tabLst>
                <a:tab pos="457200" algn="l"/>
              </a:tabLst>
            </a:pPr>
            <a:r>
              <a:rPr lang="de-DE" sz="32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2F5597"/>
                </a:solidFill>
                <a:latin typeface="Calibri" panose="020F0502020204030204" pitchFamily="34" charset="0"/>
                <a:ea typeface="Calibri" panose="020F0502020204030204" pitchFamily="34" charset="0"/>
                <a:cs typeface="Times New Roman" panose="02020603050405020304" pitchFamily="18" charset="0"/>
              </a:rPr>
              <a:t>4. Barrierefrei für Screenreader</a:t>
            </a:r>
          </a:p>
          <a:p>
            <a:endParaRPr lang="de-DE" dirty="0"/>
          </a:p>
        </p:txBody>
      </p:sp>
      <p:pic>
        <p:nvPicPr>
          <p:cNvPr id="24" name="Grafik 23">
            <a:extLst>
              <a:ext uri="{FF2B5EF4-FFF2-40B4-BE49-F238E27FC236}">
                <a16:creationId xmlns:a16="http://schemas.microsoft.com/office/drawing/2014/main" id="{5CD8B61D-EB9D-42F3-AC88-BBF3AD844AA3}"/>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1181" y="651032"/>
            <a:ext cx="432000" cy="432000"/>
          </a:xfrm>
          <a:prstGeom prst="rect">
            <a:avLst/>
          </a:prstGeom>
        </p:spPr>
      </p:pic>
      <p:pic>
        <p:nvPicPr>
          <p:cNvPr id="32" name="Grafik 31">
            <a:extLst>
              <a:ext uri="{FF2B5EF4-FFF2-40B4-BE49-F238E27FC236}">
                <a16:creationId xmlns:a16="http://schemas.microsoft.com/office/drawing/2014/main" id="{5DAA868B-AD2C-491C-AEA6-CD018A8CF832}"/>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3181" y="3214187"/>
            <a:ext cx="360000" cy="360000"/>
          </a:xfrm>
          <a:prstGeom prst="rect">
            <a:avLst/>
          </a:prstGeom>
        </p:spPr>
      </p:pic>
      <p:pic>
        <p:nvPicPr>
          <p:cNvPr id="33" name="Grafik 32">
            <a:extLst>
              <a:ext uri="{FF2B5EF4-FFF2-40B4-BE49-F238E27FC236}">
                <a16:creationId xmlns:a16="http://schemas.microsoft.com/office/drawing/2014/main" id="{15529CFD-57D2-44E8-AA57-523404CC0A4F}"/>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3181" y="7437573"/>
            <a:ext cx="324000" cy="324000"/>
          </a:xfrm>
          <a:prstGeom prst="rect">
            <a:avLst/>
          </a:prstGeom>
        </p:spPr>
      </p:pic>
      <p:pic>
        <p:nvPicPr>
          <p:cNvPr id="43" name="Grafik 42">
            <a:extLst>
              <a:ext uri="{FF2B5EF4-FFF2-40B4-BE49-F238E27FC236}">
                <a16:creationId xmlns:a16="http://schemas.microsoft.com/office/drawing/2014/main" id="{790EF613-6F49-4D6C-8AD0-E067FF40CD7D}"/>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32353" y="1535912"/>
            <a:ext cx="540000" cy="540000"/>
          </a:xfrm>
          <a:prstGeom prst="rect">
            <a:avLst/>
          </a:prstGeom>
        </p:spPr>
      </p:pic>
      <p:pic>
        <p:nvPicPr>
          <p:cNvPr id="44" name="Grafik 43">
            <a:extLst>
              <a:ext uri="{FF2B5EF4-FFF2-40B4-BE49-F238E27FC236}">
                <a16:creationId xmlns:a16="http://schemas.microsoft.com/office/drawing/2014/main" id="{8D413B3B-E77A-4DA8-A4C8-BE1E5C0C212E}"/>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88034" y="2382477"/>
            <a:ext cx="468000" cy="468000"/>
          </a:xfrm>
          <a:prstGeom prst="rect">
            <a:avLst/>
          </a:prstGeom>
        </p:spPr>
      </p:pic>
      <p:pic>
        <p:nvPicPr>
          <p:cNvPr id="45" name="Grafik 44">
            <a:extLst>
              <a:ext uri="{FF2B5EF4-FFF2-40B4-BE49-F238E27FC236}">
                <a16:creationId xmlns:a16="http://schemas.microsoft.com/office/drawing/2014/main" id="{D407857B-76F2-4666-828C-1DCF8DADFCAF}"/>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36802" y="3173018"/>
            <a:ext cx="540000" cy="540000"/>
          </a:xfrm>
          <a:prstGeom prst="rect">
            <a:avLst/>
          </a:prstGeom>
        </p:spPr>
      </p:pic>
      <p:pic>
        <p:nvPicPr>
          <p:cNvPr id="46" name="Grafik 45">
            <a:extLst>
              <a:ext uri="{FF2B5EF4-FFF2-40B4-BE49-F238E27FC236}">
                <a16:creationId xmlns:a16="http://schemas.microsoft.com/office/drawing/2014/main" id="{FA5BB5DD-9D80-455D-9F56-666BF7E3F468}"/>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831722" y="8792452"/>
            <a:ext cx="540000" cy="540000"/>
          </a:xfrm>
          <a:prstGeom prst="rect">
            <a:avLst/>
          </a:prstGeom>
        </p:spPr>
      </p:pic>
      <p:pic>
        <p:nvPicPr>
          <p:cNvPr id="2" name="25" descr="Erläuterung Folie 25: Das Dokument mit vertikal entzerrten Sätzen">
            <a:hlinkClick r:id="" action="ppaction://media"/>
            <a:extLst>
              <a:ext uri="{FF2B5EF4-FFF2-40B4-BE49-F238E27FC236}">
                <a16:creationId xmlns:a16="http://schemas.microsoft.com/office/drawing/2014/main" id="{C7844466-3401-406E-B86E-518956AC8C27}"/>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4483331" y="10079273"/>
            <a:ext cx="487363" cy="487363"/>
          </a:xfrm>
          <a:prstGeom prst="rect">
            <a:avLst/>
          </a:prstGeom>
        </p:spPr>
      </p:pic>
    </p:spTree>
    <p:extLst>
      <p:ext uri="{BB962C8B-B14F-4D97-AF65-F5344CB8AC3E}">
        <p14:creationId xmlns:p14="http://schemas.microsoft.com/office/powerpoint/2010/main" val="82304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8FA406F-90B3-4534-91AA-59F55E075BA8}"/>
              </a:ext>
            </a:extLst>
          </p:cNvPr>
          <p:cNvSpPr>
            <a:spLocks noGrp="1"/>
          </p:cNvSpPr>
          <p:nvPr>
            <p:ph type="title"/>
          </p:nvPr>
        </p:nvSpPr>
        <p:spPr>
          <a:xfrm>
            <a:off x="957539" y="-2272624"/>
            <a:ext cx="13040439" cy="2066590"/>
          </a:xfrm>
        </p:spPr>
        <p:txBody>
          <a:bodyPr/>
          <a:lstStyle/>
          <a:p>
            <a:r>
              <a:rPr lang="de-DE" dirty="0"/>
              <a:t>Vermeiden von Abkürzungen</a:t>
            </a:r>
          </a:p>
        </p:txBody>
      </p:sp>
      <p:pic>
        <p:nvPicPr>
          <p:cNvPr id="24" name="Grafik 23">
            <a:extLst>
              <a:ext uri="{FF2B5EF4-FFF2-40B4-BE49-F238E27FC236}">
                <a16:creationId xmlns:a16="http://schemas.microsoft.com/office/drawing/2014/main" id="{8C43EF3C-FB8D-4676-85ED-70A3229E6FC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490865" y="125175"/>
            <a:ext cx="2503420" cy="856433"/>
          </a:xfrm>
          <a:prstGeom prst="rect">
            <a:avLst/>
          </a:prstGeom>
        </p:spPr>
      </p:pic>
      <p:sp>
        <p:nvSpPr>
          <p:cNvPr id="38" name="Titel 1">
            <a:extLst>
              <a:ext uri="{FF2B5EF4-FFF2-40B4-BE49-F238E27FC236}">
                <a16:creationId xmlns:a16="http://schemas.microsoft.com/office/drawing/2014/main" id="{FC1A782A-882B-4653-B9B4-13E4D0E63A34}"/>
              </a:ext>
            </a:extLst>
          </p:cNvPr>
          <p:cNvSpPr txBox="1">
            <a:spLocks/>
          </p:cNvSpPr>
          <p:nvPr/>
        </p:nvSpPr>
        <p:spPr>
          <a:xfrm>
            <a:off x="354846" y="134858"/>
            <a:ext cx="7122927" cy="360000"/>
          </a:xfrm>
          <a:prstGeom prst="rect">
            <a:avLst/>
          </a:prstGeom>
          <a:solidFill>
            <a:srgbClr val="1E50A0"/>
          </a:solidFill>
          <a:ln>
            <a:solidFill>
              <a:srgbClr val="1E50A0"/>
            </a:solidFill>
          </a:ln>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1600" b="1" dirty="0">
                <a:solidFill>
                  <a:schemeClr val="bg1"/>
                </a:solidFill>
                <a:latin typeface="+mn-lt"/>
                <a:cs typeface="Times New Roman" panose="02020603050405020304" pitchFamily="18" charset="0"/>
              </a:rPr>
              <a:t>Erstellung eines digital-barrierefreien Dokuments</a:t>
            </a:r>
          </a:p>
        </p:txBody>
      </p:sp>
      <p:sp>
        <p:nvSpPr>
          <p:cNvPr id="27" name="Inhaltsplatzhalter 2">
            <a:extLst>
              <a:ext uri="{FF2B5EF4-FFF2-40B4-BE49-F238E27FC236}">
                <a16:creationId xmlns:a16="http://schemas.microsoft.com/office/drawing/2014/main" id="{1649C2F2-4BB0-46AC-B1A1-300D2D96577E}"/>
              </a:ext>
            </a:extLst>
          </p:cNvPr>
          <p:cNvSpPr txBox="1">
            <a:spLocks/>
          </p:cNvSpPr>
          <p:nvPr/>
        </p:nvSpPr>
        <p:spPr>
          <a:xfrm>
            <a:off x="354838" y="689724"/>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800" dirty="0">
                <a:cs typeface="Times New Roman" panose="02020603050405020304" pitchFamily="18" charset="0"/>
              </a:rPr>
              <a:t>        Relevanz von digitaler Barrierefreiheit</a:t>
            </a:r>
          </a:p>
        </p:txBody>
      </p:sp>
      <p:sp>
        <p:nvSpPr>
          <p:cNvPr id="28" name="Inhaltsplatzhalter 2">
            <a:extLst>
              <a:ext uri="{FF2B5EF4-FFF2-40B4-BE49-F238E27FC236}">
                <a16:creationId xmlns:a16="http://schemas.microsoft.com/office/drawing/2014/main" id="{855AAF6F-FF52-4C6C-A522-B9F4245885DF}"/>
              </a:ext>
            </a:extLst>
          </p:cNvPr>
          <p:cNvSpPr>
            <a:spLocks noGrp="1"/>
          </p:cNvSpPr>
          <p:nvPr>
            <p:ph idx="1"/>
          </p:nvPr>
        </p:nvSpPr>
        <p:spPr>
          <a:xfrm>
            <a:off x="354847" y="1013724"/>
            <a:ext cx="7122942" cy="2097966"/>
          </a:xfrm>
          <a:solidFill>
            <a:schemeClr val="bg1">
              <a:lumMod val="95000"/>
            </a:schemeClr>
          </a:solidFill>
        </p:spPr>
        <p:txBody>
          <a:bodyPr>
            <a:noAutofit/>
          </a:bodyPr>
          <a:lstStyle/>
          <a:p>
            <a:pPr marL="0" indent="0">
              <a:lnSpc>
                <a:spcPct val="150000"/>
              </a:lnSpc>
              <a:spcBef>
                <a:spcPts val="0"/>
              </a:spcBef>
              <a:buNone/>
            </a:pPr>
            <a:r>
              <a:rPr lang="de-DE" sz="1800" dirty="0">
                <a:cs typeface="Times New Roman" panose="02020603050405020304" pitchFamily="18" charset="0"/>
              </a:rPr>
              <a:t>30% aller Menschen, die das Internet nutzen, sind auf digitale Barrierefreiheit angewiesen. </a:t>
            </a:r>
          </a:p>
          <a:p>
            <a:pPr marL="0" indent="0">
              <a:lnSpc>
                <a:spcPct val="150000"/>
              </a:lnSpc>
              <a:spcBef>
                <a:spcPts val="0"/>
              </a:spcBef>
              <a:buNone/>
            </a:pPr>
            <a:r>
              <a:rPr lang="de-DE" sz="1800" dirty="0">
                <a:cs typeface="Times New Roman" panose="02020603050405020304" pitchFamily="18" charset="0"/>
              </a:rPr>
              <a:t>Nach einer Untersuchung der Aktion Mensch halten 77% der Bundesbürger digitale Barrierefreiheit für wichtig oder sehr wichtig. </a:t>
            </a:r>
          </a:p>
          <a:p>
            <a:pPr marL="0" indent="0">
              <a:lnSpc>
                <a:spcPct val="150000"/>
              </a:lnSpc>
              <a:spcBef>
                <a:spcPts val="0"/>
              </a:spcBef>
              <a:buNone/>
            </a:pPr>
            <a:r>
              <a:rPr lang="de-DE" sz="1800" dirty="0">
                <a:cs typeface="Times New Roman" panose="02020603050405020304" pitchFamily="18" charset="0"/>
              </a:rPr>
              <a:t>Im öffentlichen Sektor ist diese bereits verpflichtend. </a:t>
            </a:r>
          </a:p>
        </p:txBody>
      </p:sp>
      <p:sp>
        <p:nvSpPr>
          <p:cNvPr id="34" name="Inhaltsplatzhalter 2">
            <a:extLst>
              <a:ext uri="{FF2B5EF4-FFF2-40B4-BE49-F238E27FC236}">
                <a16:creationId xmlns:a16="http://schemas.microsoft.com/office/drawing/2014/main" id="{49711A4B-00C5-45F1-A61F-014BC6B182FE}"/>
              </a:ext>
            </a:extLst>
          </p:cNvPr>
          <p:cNvSpPr txBox="1">
            <a:spLocks/>
          </p:cNvSpPr>
          <p:nvPr/>
        </p:nvSpPr>
        <p:spPr>
          <a:xfrm>
            <a:off x="354831" y="3236736"/>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800" dirty="0">
                <a:cs typeface="Times New Roman" panose="02020603050405020304" pitchFamily="18" charset="0"/>
              </a:rPr>
              <a:t>        Inhalt dieser Präsentation</a:t>
            </a:r>
          </a:p>
        </p:txBody>
      </p:sp>
      <p:sp>
        <p:nvSpPr>
          <p:cNvPr id="35" name="Inhaltsplatzhalter 2">
            <a:extLst>
              <a:ext uri="{FF2B5EF4-FFF2-40B4-BE49-F238E27FC236}">
                <a16:creationId xmlns:a16="http://schemas.microsoft.com/office/drawing/2014/main" id="{CB22B181-98C4-4E3C-A447-28A3F0373A8F}"/>
              </a:ext>
            </a:extLst>
          </p:cNvPr>
          <p:cNvSpPr txBox="1">
            <a:spLocks/>
          </p:cNvSpPr>
          <p:nvPr/>
        </p:nvSpPr>
        <p:spPr>
          <a:xfrm>
            <a:off x="354817" y="3560736"/>
            <a:ext cx="7122942" cy="3756931"/>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Anhand dieser Präsentation sollen die Schritte der Erstellung eines digital-barrierefreien Dokuments veranschaulicht werden.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Ausgehend von einem Negativbeispiel und mithilfe einer Checkliste,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im weiteren Verlauf kapitelweise abgearbeitet wird, wird Schritt für Schritt vorgegangen.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Am Schluss steht ein digital barrierefreies Dokument.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Es handelt sich bei dieser Präsentation lediglich um ein Beispiel und nicht um ein generell gültiges Verfahren, das bei jedem Vorhaben, ein digital-barrierefreies Dokument zu erstellen, gilt!</a:t>
            </a:r>
          </a:p>
        </p:txBody>
      </p:sp>
      <p:sp>
        <p:nvSpPr>
          <p:cNvPr id="36" name="Inhaltsplatzhalter 2">
            <a:extLst>
              <a:ext uri="{FF2B5EF4-FFF2-40B4-BE49-F238E27FC236}">
                <a16:creationId xmlns:a16="http://schemas.microsoft.com/office/drawing/2014/main" id="{9D7D6330-6E95-460A-A024-5F190CE97BA1}"/>
              </a:ext>
            </a:extLst>
          </p:cNvPr>
          <p:cNvSpPr txBox="1">
            <a:spLocks/>
          </p:cNvSpPr>
          <p:nvPr/>
        </p:nvSpPr>
        <p:spPr>
          <a:xfrm>
            <a:off x="354824" y="7424081"/>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800" dirty="0">
                <a:cs typeface="Times New Roman" panose="02020603050405020304" pitchFamily="18" charset="0"/>
              </a:rPr>
              <a:t>        Quellen</a:t>
            </a:r>
          </a:p>
        </p:txBody>
      </p:sp>
      <p:sp>
        <p:nvSpPr>
          <p:cNvPr id="37" name="Textfeld 36">
            <a:extLst>
              <a:ext uri="{FF2B5EF4-FFF2-40B4-BE49-F238E27FC236}">
                <a16:creationId xmlns:a16="http://schemas.microsoft.com/office/drawing/2014/main" id="{36DA3037-E422-4C0C-A0AF-88617659F96F}"/>
              </a:ext>
            </a:extLst>
          </p:cNvPr>
          <p:cNvSpPr txBox="1"/>
          <p:nvPr/>
        </p:nvSpPr>
        <p:spPr>
          <a:xfrm>
            <a:off x="354824" y="7748081"/>
            <a:ext cx="7122935" cy="1754326"/>
          </a:xfrm>
          <a:prstGeom prst="rect">
            <a:avLst/>
          </a:prstGeom>
          <a:solidFill>
            <a:schemeClr val="bg1">
              <a:lumMod val="95000"/>
            </a:schemeClr>
          </a:solidFill>
        </p:spPr>
        <p:txBody>
          <a:bodyPr wrap="square" rtlCol="0">
            <a:spAutoFit/>
          </a:bodyPr>
          <a:lstStyle/>
          <a:p>
            <a:pPr marL="0" indent="0">
              <a:spcBef>
                <a:spcPts val="0"/>
              </a:spcBef>
              <a:buFont typeface="Arial" panose="020B0604020202020204" pitchFamily="34" charset="0"/>
              <a:buNone/>
            </a:pPr>
            <a:r>
              <a:rPr lang="de-DE" dirty="0">
                <a:cs typeface="Times New Roman" panose="02020603050405020304" pitchFamily="18" charset="0"/>
              </a:rPr>
              <a:t>AKTION MENSCH (</a:t>
            </a:r>
            <a:r>
              <a:rPr lang="de-DE" dirty="0" err="1">
                <a:cs typeface="Times New Roman" panose="02020603050405020304" pitchFamily="18" charset="0"/>
              </a:rPr>
              <a:t>Herausgeber:innen</a:t>
            </a:r>
            <a:r>
              <a:rPr lang="de-DE" dirty="0">
                <a:cs typeface="Times New Roman" panose="02020603050405020304" pitchFamily="18" charset="0"/>
              </a:rPr>
              <a:t>) (2010): </a:t>
            </a:r>
            <a:r>
              <a:rPr lang="de-DE" sz="1800" dirty="0">
                <a:solidFill>
                  <a:srgbClr val="2F5597"/>
                </a:solidFill>
                <a:cs typeface="Times New Roman" panose="02020603050405020304" pitchFamily="18" charset="0"/>
                <a:hlinkClick r:id="rId6" action="ppaction://hlinkfile">
                  <a:extLst>
                    <a:ext uri="{A12FA001-AC4F-418D-AE19-62706E023703}">
                      <ahyp:hlinkClr xmlns:ahyp="http://schemas.microsoft.com/office/drawing/2018/hyperlinkcolor" val="tx"/>
                    </a:ext>
                  </a:extLst>
                </a:hlinkClick>
              </a:rPr>
              <a:t>Web 2.0/ barrierefrei. Eine Studie zur Nutzung von Web 2.0 Anwendungen durch Menschen mit Behinderung (PDF)</a:t>
            </a:r>
            <a:r>
              <a:rPr lang="de-DE" sz="1800" dirty="0">
                <a:solidFill>
                  <a:srgbClr val="2F5597"/>
                </a:solidFill>
                <a:cs typeface="Times New Roman" panose="02020603050405020304" pitchFamily="18" charset="0"/>
              </a:rPr>
              <a:t>. </a:t>
            </a:r>
          </a:p>
          <a:p>
            <a:pPr marL="0" indent="0">
              <a:spcBef>
                <a:spcPts val="0"/>
              </a:spcBef>
              <a:buFont typeface="Arial" panose="020B0604020202020204" pitchFamily="34" charset="0"/>
              <a:buNone/>
            </a:pPr>
            <a:r>
              <a:rPr lang="de-DE" dirty="0">
                <a:cs typeface="Times New Roman" panose="02020603050405020304" pitchFamily="18" charset="0"/>
              </a:rPr>
              <a:t>Maaß., Chr. &amp; Rink, I. (</a:t>
            </a:r>
            <a:r>
              <a:rPr lang="de-DE" dirty="0" err="1">
                <a:cs typeface="Times New Roman" panose="02020603050405020304" pitchFamily="18" charset="0"/>
              </a:rPr>
              <a:t>Herausgeber:innen</a:t>
            </a:r>
            <a:r>
              <a:rPr lang="de-DE" dirty="0">
                <a:cs typeface="Times New Roman" panose="02020603050405020304" pitchFamily="18" charset="0"/>
              </a:rPr>
              <a:t>) (2019): </a:t>
            </a:r>
            <a:r>
              <a:rPr lang="de-DE" sz="1800" dirty="0">
                <a:solidFill>
                  <a:schemeClr val="accent1">
                    <a:lumMod val="75000"/>
                  </a:schemeClr>
                </a:solidFill>
                <a:cs typeface="Times New Roman" panose="02020603050405020304" pitchFamily="18" charset="0"/>
                <a:hlinkClick r:id="rId7">
                  <a:extLst>
                    <a:ext uri="{A12FA001-AC4F-418D-AE19-62706E023703}">
                      <ahyp:hlinkClr xmlns:ahyp="http://schemas.microsoft.com/office/drawing/2018/hyperlinkcolor" val="tx"/>
                    </a:ext>
                  </a:extLst>
                </a:hlinkClick>
              </a:rPr>
              <a:t>Handbuch Barrierefreie Kommunikation (Webseite)</a:t>
            </a:r>
            <a:r>
              <a:rPr lang="de-DE" sz="1800" dirty="0">
                <a:solidFill>
                  <a:srgbClr val="1E50A0"/>
                </a:solidFill>
                <a:cs typeface="Times New Roman" panose="02020603050405020304" pitchFamily="18" charset="0"/>
              </a:rPr>
              <a:t>. </a:t>
            </a:r>
            <a:r>
              <a:rPr lang="de-DE" dirty="0">
                <a:cs typeface="Times New Roman" panose="02020603050405020304" pitchFamily="18" charset="0"/>
              </a:rPr>
              <a:t>Frank &amp; </a:t>
            </a:r>
            <a:r>
              <a:rPr lang="de-DE" dirty="0" err="1">
                <a:cs typeface="Times New Roman" panose="02020603050405020304" pitchFamily="18" charset="0"/>
              </a:rPr>
              <a:t>Timme</a:t>
            </a:r>
            <a:r>
              <a:rPr lang="de-DE" dirty="0">
                <a:cs typeface="Times New Roman" panose="02020603050405020304" pitchFamily="18" charset="0"/>
              </a:rPr>
              <a:t> GmbH Verlag für wissenschaftliche Literatur, Berlin.</a:t>
            </a:r>
            <a:endParaRPr lang="de-DE" sz="2000" dirty="0">
              <a:cs typeface="Times New Roman" panose="02020603050405020304" pitchFamily="18" charset="0"/>
            </a:endParaRPr>
          </a:p>
        </p:txBody>
      </p:sp>
      <p:sp>
        <p:nvSpPr>
          <p:cNvPr id="29" name="Titel 1">
            <a:extLst>
              <a:ext uri="{FF2B5EF4-FFF2-40B4-BE49-F238E27FC236}">
                <a16:creationId xmlns:a16="http://schemas.microsoft.com/office/drawing/2014/main" id="{FBC3055D-127A-479E-95A9-9C16D5F4AC78}"/>
              </a:ext>
              <a:ext uri="{C183D7F6-B498-43B3-948B-1728B52AA6E4}">
                <adec:decorative xmlns:adec="http://schemas.microsoft.com/office/drawing/2017/decorative" val="0"/>
              </a:ext>
            </a:extLst>
          </p:cNvPr>
          <p:cNvSpPr txBox="1">
            <a:spLocks/>
          </p:cNvSpPr>
          <p:nvPr/>
        </p:nvSpPr>
        <p:spPr>
          <a:xfrm>
            <a:off x="7832353" y="159892"/>
            <a:ext cx="4658512" cy="1020701"/>
          </a:xfrm>
          <a:prstGeom prst="rect">
            <a:avLst/>
          </a:prstGeom>
        </p:spPr>
        <p:txBody>
          <a:bodyPr vert="horz" lIns="91440" tIns="45720" rIns="91440" bIns="45720" rtlCol="0" anchor="ctr">
            <a:no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4400" b="1" dirty="0">
                <a:latin typeface="+mn-lt"/>
              </a:rPr>
              <a:t>Checkliste</a:t>
            </a:r>
            <a:r>
              <a:rPr lang="de-DE" sz="3600" b="1" dirty="0">
                <a:latin typeface="+mn-lt"/>
              </a:rPr>
              <a:t> </a:t>
            </a:r>
          </a:p>
          <a:p>
            <a:r>
              <a:rPr lang="de-DE" sz="3600" b="1" dirty="0">
                <a:latin typeface="+mn-lt"/>
              </a:rPr>
              <a:t>digitale Barrierefreiheit</a:t>
            </a:r>
          </a:p>
        </p:txBody>
      </p:sp>
      <p:sp>
        <p:nvSpPr>
          <p:cNvPr id="30" name="Untertitel 2">
            <a:extLst>
              <a:ext uri="{FF2B5EF4-FFF2-40B4-BE49-F238E27FC236}">
                <a16:creationId xmlns:a16="http://schemas.microsoft.com/office/drawing/2014/main" id="{F6CFA707-3D6D-4A33-8510-1350B5B73F1D}"/>
              </a:ext>
              <a:ext uri="{C183D7F6-B498-43B3-948B-1728B52AA6E4}">
                <adec:decorative xmlns:adec="http://schemas.microsoft.com/office/drawing/2017/decorative" val="0"/>
              </a:ext>
            </a:extLst>
          </p:cNvPr>
          <p:cNvSpPr txBox="1">
            <a:spLocks/>
          </p:cNvSpPr>
          <p:nvPr/>
        </p:nvSpPr>
        <p:spPr>
          <a:xfrm>
            <a:off x="7898144" y="1247460"/>
            <a:ext cx="7332754" cy="1786907"/>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70000"/>
              </a:lnSpc>
              <a:spcBef>
                <a:spcPts val="0"/>
              </a:spcBef>
              <a:buNone/>
              <a:tabLst>
                <a:tab pos="457200" algn="l"/>
              </a:tabLst>
            </a:pPr>
            <a:r>
              <a:rPr lang="de-DE"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C0000"/>
                </a:solidFill>
                <a:latin typeface="Calibri" panose="020F0502020204030204" pitchFamily="34" charset="0"/>
                <a:ea typeface="Calibri" panose="020F0502020204030204" pitchFamily="34" charset="0"/>
                <a:cs typeface="Times New Roman" panose="02020603050405020304" pitchFamily="18" charset="0"/>
              </a:rPr>
              <a:t>1. Barrierefreie Struktur</a:t>
            </a:r>
          </a:p>
          <a:p>
            <a:pPr marL="0" indent="0">
              <a:lnSpc>
                <a:spcPct val="170000"/>
              </a:lnSpc>
              <a:spcBef>
                <a:spcPts val="0"/>
              </a:spcBef>
              <a:buNone/>
              <a:tabLst>
                <a:tab pos="457200" algn="l"/>
              </a:tabLst>
            </a:pPr>
            <a:r>
              <a:rPr lang="de-DE" sz="32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15811"/>
                </a:solidFill>
                <a:latin typeface="Calibri" panose="020F0502020204030204" pitchFamily="34" charset="0"/>
                <a:ea typeface="Calibri" panose="020F0502020204030204" pitchFamily="34" charset="0"/>
                <a:cs typeface="Times New Roman" panose="02020603050405020304" pitchFamily="18" charset="0"/>
              </a:rPr>
              <a:t>2. Barrierefreies Layout</a:t>
            </a:r>
          </a:p>
        </p:txBody>
      </p:sp>
      <p:sp>
        <p:nvSpPr>
          <p:cNvPr id="31" name="Textfeld 30">
            <a:extLst>
              <a:ext uri="{FF2B5EF4-FFF2-40B4-BE49-F238E27FC236}">
                <a16:creationId xmlns:a16="http://schemas.microsoft.com/office/drawing/2014/main" id="{6EB0435F-5551-4411-B0CB-62DE64433195}"/>
              </a:ext>
            </a:extLst>
          </p:cNvPr>
          <p:cNvSpPr txBox="1"/>
          <p:nvPr/>
        </p:nvSpPr>
        <p:spPr>
          <a:xfrm>
            <a:off x="8356707" y="3142178"/>
            <a:ext cx="4919428" cy="584775"/>
          </a:xfrm>
          <a:prstGeom prst="rect">
            <a:avLst/>
          </a:prstGeom>
          <a:noFill/>
        </p:spPr>
        <p:txBody>
          <a:bodyPr wrap="square" rtlCol="0">
            <a:spAutoFit/>
          </a:bodyPr>
          <a:lstStyle/>
          <a:p>
            <a:pPr marL="0" indent="0">
              <a:lnSpc>
                <a:spcPct val="100000"/>
              </a:lnSpc>
              <a:spcBef>
                <a:spcPts val="0"/>
              </a:spcBef>
              <a:buNone/>
              <a:tabLst>
                <a:tab pos="457200" algn="l"/>
              </a:tabLst>
            </a:pPr>
            <a:r>
              <a:rPr lang="de-DE" sz="3200" b="1" dirty="0">
                <a:solidFill>
                  <a:srgbClr val="00863D"/>
                </a:solidFill>
                <a:latin typeface="Calibri" panose="020F0502020204030204" pitchFamily="34" charset="0"/>
                <a:ea typeface="Calibri" panose="020F0502020204030204" pitchFamily="34" charset="0"/>
                <a:cs typeface="Times New Roman" panose="02020603050405020304" pitchFamily="18" charset="0"/>
              </a:rPr>
              <a:t>3. Barrierefreie Sprache</a:t>
            </a:r>
            <a:endParaRPr lang="de-DE" b="1" dirty="0">
              <a:solidFill>
                <a:srgbClr val="00863D"/>
              </a:solidFill>
            </a:endParaRPr>
          </a:p>
        </p:txBody>
      </p:sp>
      <p:sp>
        <p:nvSpPr>
          <p:cNvPr id="18" name="Textfeld 17">
            <a:extLst>
              <a:ext uri="{FF2B5EF4-FFF2-40B4-BE49-F238E27FC236}">
                <a16:creationId xmlns:a16="http://schemas.microsoft.com/office/drawing/2014/main" id="{A9FBCB35-5B45-4263-BB17-FFA508B29C92}"/>
              </a:ext>
            </a:extLst>
          </p:cNvPr>
          <p:cNvSpPr txBox="1"/>
          <p:nvPr/>
        </p:nvSpPr>
        <p:spPr>
          <a:xfrm>
            <a:off x="8339090" y="3597139"/>
            <a:ext cx="6631599" cy="1468992"/>
          </a:xfrm>
          <a:prstGeom prst="rect">
            <a:avLst/>
          </a:prstGeom>
          <a:noFill/>
        </p:spPr>
        <p:txBody>
          <a:bodyPr wrap="square" rtlCol="0">
            <a:spAutoFit/>
          </a:bodyPr>
          <a:lstStyle/>
          <a:p>
            <a:pPr marL="457200" indent="-457200">
              <a:lnSpc>
                <a:spcPct val="17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Lange Sätze vertikal entzerren</a:t>
            </a:r>
          </a:p>
          <a:p>
            <a:pPr marL="457200" indent="-457200">
              <a:lnSpc>
                <a:spcPct val="170000"/>
              </a:lnSpc>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Vermeiden von Abkürzungen</a:t>
            </a:r>
          </a:p>
        </p:txBody>
      </p:sp>
      <p:sp>
        <p:nvSpPr>
          <p:cNvPr id="19" name="Untertitel 2">
            <a:extLst>
              <a:ext uri="{FF2B5EF4-FFF2-40B4-BE49-F238E27FC236}">
                <a16:creationId xmlns:a16="http://schemas.microsoft.com/office/drawing/2014/main" id="{2CE90178-8C39-4A88-B935-CD3BFE4B37B5}"/>
              </a:ext>
              <a:ext uri="{C183D7F6-B498-43B3-948B-1728B52AA6E4}">
                <adec:decorative xmlns:adec="http://schemas.microsoft.com/office/drawing/2017/decorative" val="0"/>
              </a:ext>
            </a:extLst>
          </p:cNvPr>
          <p:cNvSpPr txBox="1">
            <a:spLocks/>
          </p:cNvSpPr>
          <p:nvPr/>
        </p:nvSpPr>
        <p:spPr>
          <a:xfrm>
            <a:off x="8448302" y="4937894"/>
            <a:ext cx="6522392" cy="3469128"/>
          </a:xfrm>
          <a:prstGeom prst="rect">
            <a:avLst/>
          </a:prstGeom>
        </p:spPr>
        <p:txBody>
          <a:bodyPr vert="horz" lIns="91440" tIns="45720" rIns="91440" bIns="45720" rtlCol="0">
            <a:normAutofit lnSpcReduction="10000"/>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Verwenden von möglichst einfachen Formulierungen und Satzstrukturen</a:t>
            </a:r>
          </a:p>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Erläutern von Fach- und Fremdwörtern</a:t>
            </a:r>
          </a:p>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Wichtige Informationen hervorheben</a:t>
            </a:r>
          </a:p>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Gegebenenfalls Aufzählungen nutzen</a:t>
            </a:r>
          </a:p>
        </p:txBody>
      </p:sp>
      <p:sp>
        <p:nvSpPr>
          <p:cNvPr id="42" name="Textfeld 41">
            <a:extLst>
              <a:ext uri="{FF2B5EF4-FFF2-40B4-BE49-F238E27FC236}">
                <a16:creationId xmlns:a16="http://schemas.microsoft.com/office/drawing/2014/main" id="{CBACE4C8-BD28-4B7C-9FEE-BEE58D639076}"/>
              </a:ext>
            </a:extLst>
          </p:cNvPr>
          <p:cNvSpPr txBox="1"/>
          <p:nvPr/>
        </p:nvSpPr>
        <p:spPr>
          <a:xfrm>
            <a:off x="7899395" y="8747914"/>
            <a:ext cx="7071299" cy="861774"/>
          </a:xfrm>
          <a:prstGeom prst="rect">
            <a:avLst/>
          </a:prstGeom>
          <a:noFill/>
        </p:spPr>
        <p:txBody>
          <a:bodyPr wrap="square" rtlCol="0">
            <a:spAutoFit/>
          </a:bodyPr>
          <a:lstStyle/>
          <a:p>
            <a:pPr marL="0" indent="0">
              <a:lnSpc>
                <a:spcPct val="100000"/>
              </a:lnSpc>
              <a:spcBef>
                <a:spcPts val="0"/>
              </a:spcBef>
              <a:buNone/>
              <a:tabLst>
                <a:tab pos="457200" algn="l"/>
              </a:tabLst>
            </a:pPr>
            <a:r>
              <a:rPr lang="de-DE" sz="32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2F5597"/>
                </a:solidFill>
                <a:latin typeface="Calibri" panose="020F0502020204030204" pitchFamily="34" charset="0"/>
                <a:ea typeface="Calibri" panose="020F0502020204030204" pitchFamily="34" charset="0"/>
                <a:cs typeface="Times New Roman" panose="02020603050405020304" pitchFamily="18" charset="0"/>
              </a:rPr>
              <a:t>4. Barrierefrei für Screenreader</a:t>
            </a:r>
          </a:p>
          <a:p>
            <a:endParaRPr lang="de-DE" dirty="0"/>
          </a:p>
        </p:txBody>
      </p:sp>
      <p:pic>
        <p:nvPicPr>
          <p:cNvPr id="39" name="Grafik 38">
            <a:extLst>
              <a:ext uri="{FF2B5EF4-FFF2-40B4-BE49-F238E27FC236}">
                <a16:creationId xmlns:a16="http://schemas.microsoft.com/office/drawing/2014/main" id="{971824A8-DC20-4568-A290-65B2A6E32EF1}"/>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1181" y="651032"/>
            <a:ext cx="432000" cy="432000"/>
          </a:xfrm>
          <a:prstGeom prst="rect">
            <a:avLst/>
          </a:prstGeom>
        </p:spPr>
      </p:pic>
      <p:pic>
        <p:nvPicPr>
          <p:cNvPr id="40" name="Grafik 39">
            <a:extLst>
              <a:ext uri="{FF2B5EF4-FFF2-40B4-BE49-F238E27FC236}">
                <a16:creationId xmlns:a16="http://schemas.microsoft.com/office/drawing/2014/main" id="{DCF7AE84-CFCF-4046-82A1-E335AD2969A9}"/>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3181" y="3227835"/>
            <a:ext cx="360000" cy="360000"/>
          </a:xfrm>
          <a:prstGeom prst="rect">
            <a:avLst/>
          </a:prstGeom>
        </p:spPr>
      </p:pic>
      <p:pic>
        <p:nvPicPr>
          <p:cNvPr id="41" name="Grafik 40">
            <a:extLst>
              <a:ext uri="{FF2B5EF4-FFF2-40B4-BE49-F238E27FC236}">
                <a16:creationId xmlns:a16="http://schemas.microsoft.com/office/drawing/2014/main" id="{6174906A-1E49-4935-8736-4AB6C920A39B}"/>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3181" y="7437573"/>
            <a:ext cx="324000" cy="324000"/>
          </a:xfrm>
          <a:prstGeom prst="rect">
            <a:avLst/>
          </a:prstGeom>
        </p:spPr>
      </p:pic>
      <p:pic>
        <p:nvPicPr>
          <p:cNvPr id="43" name="Grafik 42">
            <a:extLst>
              <a:ext uri="{FF2B5EF4-FFF2-40B4-BE49-F238E27FC236}">
                <a16:creationId xmlns:a16="http://schemas.microsoft.com/office/drawing/2014/main" id="{6EAEC91B-2E98-42E6-96D6-FD578C6FFAE8}"/>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32353" y="1535912"/>
            <a:ext cx="540000" cy="540000"/>
          </a:xfrm>
          <a:prstGeom prst="rect">
            <a:avLst/>
          </a:prstGeom>
        </p:spPr>
      </p:pic>
      <p:pic>
        <p:nvPicPr>
          <p:cNvPr id="44" name="Grafik 43">
            <a:extLst>
              <a:ext uri="{FF2B5EF4-FFF2-40B4-BE49-F238E27FC236}">
                <a16:creationId xmlns:a16="http://schemas.microsoft.com/office/drawing/2014/main" id="{B8582662-41DD-4868-A96D-1D3592A85E66}"/>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88034" y="2382477"/>
            <a:ext cx="468000" cy="468000"/>
          </a:xfrm>
          <a:prstGeom prst="rect">
            <a:avLst/>
          </a:prstGeom>
        </p:spPr>
      </p:pic>
      <p:pic>
        <p:nvPicPr>
          <p:cNvPr id="45" name="Grafik 44">
            <a:extLst>
              <a:ext uri="{FF2B5EF4-FFF2-40B4-BE49-F238E27FC236}">
                <a16:creationId xmlns:a16="http://schemas.microsoft.com/office/drawing/2014/main" id="{7107575B-28B3-403C-91B7-0C5F559E05D0}"/>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36802" y="3173018"/>
            <a:ext cx="540000" cy="540000"/>
          </a:xfrm>
          <a:prstGeom prst="rect">
            <a:avLst/>
          </a:prstGeom>
        </p:spPr>
      </p:pic>
      <p:pic>
        <p:nvPicPr>
          <p:cNvPr id="46" name="Grafik 45">
            <a:extLst>
              <a:ext uri="{FF2B5EF4-FFF2-40B4-BE49-F238E27FC236}">
                <a16:creationId xmlns:a16="http://schemas.microsoft.com/office/drawing/2014/main" id="{2E470CFE-4207-45E9-9C38-9018885D7A18}"/>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831722" y="8792452"/>
            <a:ext cx="540000" cy="540000"/>
          </a:xfrm>
          <a:prstGeom prst="rect">
            <a:avLst/>
          </a:prstGeom>
        </p:spPr>
      </p:pic>
      <p:cxnSp>
        <p:nvCxnSpPr>
          <p:cNvPr id="6" name="Gerader Verbinder 5">
            <a:extLst>
              <a:ext uri="{FF2B5EF4-FFF2-40B4-BE49-F238E27FC236}">
                <a16:creationId xmlns:a16="http://schemas.microsoft.com/office/drawing/2014/main" id="{2DC8816B-4017-43F1-B375-F2F94D8A588B}"/>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26" descr="Erläuterung Folie 26: Das Dokument ohne Abkürzungen">
            <a:hlinkClick r:id="" action="ppaction://media"/>
            <a:extLst>
              <a:ext uri="{FF2B5EF4-FFF2-40B4-BE49-F238E27FC236}">
                <a16:creationId xmlns:a16="http://schemas.microsoft.com/office/drawing/2014/main" id="{D39AFBB8-FEFF-4147-8E80-934A7219E04F}"/>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4506922" y="10066867"/>
            <a:ext cx="487363" cy="487363"/>
          </a:xfrm>
          <a:prstGeom prst="rect">
            <a:avLst/>
          </a:prstGeom>
        </p:spPr>
      </p:pic>
    </p:spTree>
    <p:extLst>
      <p:ext uri="{BB962C8B-B14F-4D97-AF65-F5344CB8AC3E}">
        <p14:creationId xmlns:p14="http://schemas.microsoft.com/office/powerpoint/2010/main" val="5701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8C10DED-4D6B-4EA1-829B-472B362BE93B}"/>
              </a:ext>
            </a:extLst>
          </p:cNvPr>
          <p:cNvSpPr>
            <a:spLocks noGrp="1"/>
          </p:cNvSpPr>
          <p:nvPr>
            <p:ph type="title"/>
          </p:nvPr>
        </p:nvSpPr>
        <p:spPr>
          <a:xfrm>
            <a:off x="1039455" y="-2160256"/>
            <a:ext cx="13040439" cy="2066590"/>
          </a:xfrm>
        </p:spPr>
        <p:txBody>
          <a:bodyPr/>
          <a:lstStyle/>
          <a:p>
            <a:r>
              <a:rPr lang="de-DE" dirty="0"/>
              <a:t>Verwenden von Leichter Sprache oder Einfacher Sprache</a:t>
            </a:r>
          </a:p>
        </p:txBody>
      </p:sp>
      <p:pic>
        <p:nvPicPr>
          <p:cNvPr id="24" name="Grafik 23">
            <a:extLst>
              <a:ext uri="{FF2B5EF4-FFF2-40B4-BE49-F238E27FC236}">
                <a16:creationId xmlns:a16="http://schemas.microsoft.com/office/drawing/2014/main" id="{2C9F524C-20F8-4693-AC31-FFA5A00F3C6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490865" y="125175"/>
            <a:ext cx="2503420" cy="856433"/>
          </a:xfrm>
          <a:prstGeom prst="rect">
            <a:avLst/>
          </a:prstGeom>
        </p:spPr>
      </p:pic>
      <p:cxnSp>
        <p:nvCxnSpPr>
          <p:cNvPr id="6" name="Gerader Verbinder 5">
            <a:extLst>
              <a:ext uri="{FF2B5EF4-FFF2-40B4-BE49-F238E27FC236}">
                <a16:creationId xmlns:a16="http://schemas.microsoft.com/office/drawing/2014/main" id="{2DC8816B-4017-43F1-B375-F2F94D8A588B}"/>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itel 1">
            <a:extLst>
              <a:ext uri="{FF2B5EF4-FFF2-40B4-BE49-F238E27FC236}">
                <a16:creationId xmlns:a16="http://schemas.microsoft.com/office/drawing/2014/main" id="{A620F0AD-CB05-495D-9FB1-ED00605CE4B9}"/>
              </a:ext>
            </a:extLst>
          </p:cNvPr>
          <p:cNvSpPr txBox="1">
            <a:spLocks/>
          </p:cNvSpPr>
          <p:nvPr/>
        </p:nvSpPr>
        <p:spPr>
          <a:xfrm>
            <a:off x="354846" y="134858"/>
            <a:ext cx="7122927" cy="360000"/>
          </a:xfrm>
          <a:prstGeom prst="rect">
            <a:avLst/>
          </a:prstGeom>
          <a:solidFill>
            <a:srgbClr val="1E50A0"/>
          </a:solidFill>
          <a:ln>
            <a:solidFill>
              <a:srgbClr val="1E50A0"/>
            </a:solidFill>
          </a:ln>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1600" b="1" dirty="0">
                <a:solidFill>
                  <a:schemeClr val="bg1"/>
                </a:solidFill>
                <a:latin typeface="+mn-lt"/>
                <a:cs typeface="Times New Roman" panose="02020603050405020304" pitchFamily="18" charset="0"/>
              </a:rPr>
              <a:t>Erstellung eines digital-barrierefreien Dokuments</a:t>
            </a:r>
          </a:p>
        </p:txBody>
      </p:sp>
      <p:sp>
        <p:nvSpPr>
          <p:cNvPr id="25" name="Inhaltsplatzhalter 2">
            <a:extLst>
              <a:ext uri="{FF2B5EF4-FFF2-40B4-BE49-F238E27FC236}">
                <a16:creationId xmlns:a16="http://schemas.microsoft.com/office/drawing/2014/main" id="{7DDC554F-1881-4D9B-8E79-94867DFC0E4A}"/>
              </a:ext>
            </a:extLst>
          </p:cNvPr>
          <p:cNvSpPr txBox="1">
            <a:spLocks/>
          </p:cNvSpPr>
          <p:nvPr/>
        </p:nvSpPr>
        <p:spPr>
          <a:xfrm>
            <a:off x="354838" y="689724"/>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800" dirty="0">
                <a:cs typeface="Times New Roman" panose="02020603050405020304" pitchFamily="18" charset="0"/>
              </a:rPr>
              <a:t>        Relevanz von digitaler Barrierefreiheit</a:t>
            </a:r>
          </a:p>
        </p:txBody>
      </p:sp>
      <p:sp>
        <p:nvSpPr>
          <p:cNvPr id="26" name="Inhaltsplatzhalter 2">
            <a:extLst>
              <a:ext uri="{FF2B5EF4-FFF2-40B4-BE49-F238E27FC236}">
                <a16:creationId xmlns:a16="http://schemas.microsoft.com/office/drawing/2014/main" id="{D7C6CA81-4ED4-4317-B02A-72A574562110}"/>
              </a:ext>
            </a:extLst>
          </p:cNvPr>
          <p:cNvSpPr>
            <a:spLocks noGrp="1"/>
          </p:cNvSpPr>
          <p:nvPr>
            <p:ph idx="1"/>
          </p:nvPr>
        </p:nvSpPr>
        <p:spPr>
          <a:xfrm>
            <a:off x="354847" y="1013723"/>
            <a:ext cx="7122942" cy="2548343"/>
          </a:xfrm>
          <a:solidFill>
            <a:schemeClr val="bg1">
              <a:lumMod val="95000"/>
            </a:schemeClr>
          </a:solidFill>
        </p:spPr>
        <p:txBody>
          <a:bodyPr>
            <a:noAutofit/>
          </a:body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Im Internet brauchen 30% aller Menschen barrierefreie Web-Seiten.</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Initiative „Aktion Mensch“ hat herausgefunden:</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77% der Deutschen sagen: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Digitale Barrierefreiheit ist wichtig oder sogar sehr wichtig.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Web-Seiten von Rathäusern, Krankenhäusern und anderen Einrichtungen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müssen digital-barrierefrei sein. </a:t>
            </a:r>
          </a:p>
        </p:txBody>
      </p:sp>
      <p:sp>
        <p:nvSpPr>
          <p:cNvPr id="27" name="Inhaltsplatzhalter 2">
            <a:extLst>
              <a:ext uri="{FF2B5EF4-FFF2-40B4-BE49-F238E27FC236}">
                <a16:creationId xmlns:a16="http://schemas.microsoft.com/office/drawing/2014/main" id="{E3F7D470-46EC-45A5-824A-F271EA247C5F}"/>
              </a:ext>
            </a:extLst>
          </p:cNvPr>
          <p:cNvSpPr txBox="1">
            <a:spLocks/>
          </p:cNvSpPr>
          <p:nvPr/>
        </p:nvSpPr>
        <p:spPr>
          <a:xfrm>
            <a:off x="354831" y="3687265"/>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800" dirty="0">
                <a:cs typeface="Times New Roman" panose="02020603050405020304" pitchFamily="18" charset="0"/>
              </a:rPr>
              <a:t>        Inhalt dieser Präsentation</a:t>
            </a:r>
          </a:p>
        </p:txBody>
      </p:sp>
      <p:sp>
        <p:nvSpPr>
          <p:cNvPr id="28" name="Inhaltsplatzhalter 2">
            <a:extLst>
              <a:ext uri="{FF2B5EF4-FFF2-40B4-BE49-F238E27FC236}">
                <a16:creationId xmlns:a16="http://schemas.microsoft.com/office/drawing/2014/main" id="{AF822783-483E-4A38-8048-337BF21F814D}"/>
              </a:ext>
            </a:extLst>
          </p:cNvPr>
          <p:cNvSpPr txBox="1">
            <a:spLocks/>
          </p:cNvSpPr>
          <p:nvPr/>
        </p:nvSpPr>
        <p:spPr>
          <a:xfrm>
            <a:off x="354824" y="4011265"/>
            <a:ext cx="7122942" cy="2944873"/>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Diese Präsentation zeigt,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wie du ein digital-barrierefreies Dokument erstellst.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Ein Negativ-Beispiel wird kapitel-weise verbessert.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Eine Checkliste hilft dabei.</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Das End-Ergebnis ist ein digital barrierefreies Dokument.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Diese Präsentation ist nur ein Beispiel!</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kapitel-weise Anleitung ist nicht immer richtig.</a:t>
            </a:r>
          </a:p>
        </p:txBody>
      </p:sp>
      <p:sp>
        <p:nvSpPr>
          <p:cNvPr id="29" name="Inhaltsplatzhalter 2">
            <a:extLst>
              <a:ext uri="{FF2B5EF4-FFF2-40B4-BE49-F238E27FC236}">
                <a16:creationId xmlns:a16="http://schemas.microsoft.com/office/drawing/2014/main" id="{A5E057D1-C819-469F-9CD2-3410DB8CB726}"/>
              </a:ext>
            </a:extLst>
          </p:cNvPr>
          <p:cNvSpPr txBox="1">
            <a:spLocks/>
          </p:cNvSpPr>
          <p:nvPr/>
        </p:nvSpPr>
        <p:spPr>
          <a:xfrm>
            <a:off x="354831" y="7105945"/>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800" dirty="0">
                <a:cs typeface="Times New Roman" panose="02020603050405020304" pitchFamily="18" charset="0"/>
              </a:rPr>
              <a:t>        Quellen</a:t>
            </a:r>
          </a:p>
        </p:txBody>
      </p:sp>
      <p:sp>
        <p:nvSpPr>
          <p:cNvPr id="30" name="Textfeld 29">
            <a:extLst>
              <a:ext uri="{FF2B5EF4-FFF2-40B4-BE49-F238E27FC236}">
                <a16:creationId xmlns:a16="http://schemas.microsoft.com/office/drawing/2014/main" id="{8BE3466D-8761-45BB-AAD6-9A7E071D5B7D}"/>
              </a:ext>
            </a:extLst>
          </p:cNvPr>
          <p:cNvSpPr txBox="1"/>
          <p:nvPr/>
        </p:nvSpPr>
        <p:spPr>
          <a:xfrm>
            <a:off x="354831" y="7429945"/>
            <a:ext cx="7122935" cy="1754326"/>
          </a:xfrm>
          <a:prstGeom prst="rect">
            <a:avLst/>
          </a:prstGeom>
          <a:solidFill>
            <a:schemeClr val="bg1">
              <a:lumMod val="95000"/>
            </a:schemeClr>
          </a:solidFill>
        </p:spPr>
        <p:txBody>
          <a:bodyPr wrap="square" rtlCol="0">
            <a:spAutoFit/>
          </a:bodyPr>
          <a:lstStyle/>
          <a:p>
            <a:pPr marL="0" indent="0">
              <a:spcBef>
                <a:spcPts val="0"/>
              </a:spcBef>
              <a:buFont typeface="Arial" panose="020B0604020202020204" pitchFamily="34" charset="0"/>
              <a:buNone/>
            </a:pPr>
            <a:r>
              <a:rPr lang="de-DE" dirty="0">
                <a:cs typeface="Times New Roman" panose="02020603050405020304" pitchFamily="18" charset="0"/>
              </a:rPr>
              <a:t>AKTION MENSCH (</a:t>
            </a:r>
            <a:r>
              <a:rPr lang="de-DE" dirty="0" err="1">
                <a:cs typeface="Times New Roman" panose="02020603050405020304" pitchFamily="18" charset="0"/>
              </a:rPr>
              <a:t>Herausgeber:innen</a:t>
            </a:r>
            <a:r>
              <a:rPr lang="de-DE" dirty="0">
                <a:cs typeface="Times New Roman" panose="02020603050405020304" pitchFamily="18" charset="0"/>
              </a:rPr>
              <a:t>) (2010): </a:t>
            </a:r>
            <a:r>
              <a:rPr lang="de-DE" sz="1800" dirty="0">
                <a:solidFill>
                  <a:srgbClr val="2F5597"/>
                </a:solidFill>
                <a:cs typeface="Times New Roman" panose="02020603050405020304" pitchFamily="18" charset="0"/>
                <a:hlinkClick r:id="rId6" action="ppaction://hlinkfile">
                  <a:extLst>
                    <a:ext uri="{A12FA001-AC4F-418D-AE19-62706E023703}">
                      <ahyp:hlinkClr xmlns:ahyp="http://schemas.microsoft.com/office/drawing/2018/hyperlinkcolor" val="tx"/>
                    </a:ext>
                  </a:extLst>
                </a:hlinkClick>
              </a:rPr>
              <a:t>Web 2.0/ barrierefrei. Eine Studie zur Nutzung von Web 2.0 Anwendungen durch Menschen mit Behinderung (PDF)</a:t>
            </a:r>
            <a:r>
              <a:rPr lang="de-DE" sz="1800" dirty="0">
                <a:solidFill>
                  <a:srgbClr val="2F5597"/>
                </a:solidFill>
                <a:cs typeface="Times New Roman" panose="02020603050405020304" pitchFamily="18" charset="0"/>
              </a:rPr>
              <a:t>. </a:t>
            </a:r>
          </a:p>
          <a:p>
            <a:pPr marL="0" indent="0">
              <a:spcBef>
                <a:spcPts val="0"/>
              </a:spcBef>
              <a:buFont typeface="Arial" panose="020B0604020202020204" pitchFamily="34" charset="0"/>
              <a:buNone/>
            </a:pPr>
            <a:r>
              <a:rPr lang="de-DE" dirty="0">
                <a:cs typeface="Times New Roman" panose="02020603050405020304" pitchFamily="18" charset="0"/>
              </a:rPr>
              <a:t>Maaß., Chr. &amp; Rink, I. (</a:t>
            </a:r>
            <a:r>
              <a:rPr lang="de-DE" dirty="0" err="1">
                <a:cs typeface="Times New Roman" panose="02020603050405020304" pitchFamily="18" charset="0"/>
              </a:rPr>
              <a:t>Herausgeber:innen</a:t>
            </a:r>
            <a:r>
              <a:rPr lang="de-DE" dirty="0">
                <a:cs typeface="Times New Roman" panose="02020603050405020304" pitchFamily="18" charset="0"/>
              </a:rPr>
              <a:t>) (2019): </a:t>
            </a:r>
            <a:r>
              <a:rPr lang="de-DE" sz="1800" dirty="0">
                <a:solidFill>
                  <a:schemeClr val="accent1">
                    <a:lumMod val="75000"/>
                  </a:schemeClr>
                </a:solidFill>
                <a:cs typeface="Times New Roman" panose="02020603050405020304" pitchFamily="18" charset="0"/>
                <a:hlinkClick r:id="rId7">
                  <a:extLst>
                    <a:ext uri="{A12FA001-AC4F-418D-AE19-62706E023703}">
                      <ahyp:hlinkClr xmlns:ahyp="http://schemas.microsoft.com/office/drawing/2018/hyperlinkcolor" val="tx"/>
                    </a:ext>
                  </a:extLst>
                </a:hlinkClick>
              </a:rPr>
              <a:t>Handbuch Barrierefreie Kommunikation (Webseite)</a:t>
            </a:r>
            <a:r>
              <a:rPr lang="de-DE" dirty="0">
                <a:cs typeface="Times New Roman" panose="02020603050405020304" pitchFamily="18" charset="0"/>
              </a:rPr>
              <a:t>. Frank &amp; </a:t>
            </a:r>
            <a:r>
              <a:rPr lang="de-DE" dirty="0" err="1">
                <a:cs typeface="Times New Roman" panose="02020603050405020304" pitchFamily="18" charset="0"/>
              </a:rPr>
              <a:t>Timme</a:t>
            </a:r>
            <a:r>
              <a:rPr lang="de-DE" dirty="0">
                <a:cs typeface="Times New Roman" panose="02020603050405020304" pitchFamily="18" charset="0"/>
              </a:rPr>
              <a:t> GmbH Verlag für wissenschaftliche Literatur, Berlin.</a:t>
            </a:r>
            <a:endParaRPr lang="de-DE" sz="2000" dirty="0">
              <a:cs typeface="Times New Roman" panose="02020603050405020304" pitchFamily="18" charset="0"/>
            </a:endParaRPr>
          </a:p>
        </p:txBody>
      </p:sp>
      <p:sp>
        <p:nvSpPr>
          <p:cNvPr id="35" name="Titel 1">
            <a:extLst>
              <a:ext uri="{FF2B5EF4-FFF2-40B4-BE49-F238E27FC236}">
                <a16:creationId xmlns:a16="http://schemas.microsoft.com/office/drawing/2014/main" id="{C8F883E1-F26F-47AA-984F-DBFA89E5CB8E}"/>
              </a:ext>
              <a:ext uri="{C183D7F6-B498-43B3-948B-1728B52AA6E4}">
                <adec:decorative xmlns:adec="http://schemas.microsoft.com/office/drawing/2017/decorative" val="0"/>
              </a:ext>
            </a:extLst>
          </p:cNvPr>
          <p:cNvSpPr txBox="1">
            <a:spLocks/>
          </p:cNvSpPr>
          <p:nvPr/>
        </p:nvSpPr>
        <p:spPr>
          <a:xfrm>
            <a:off x="7832353" y="159892"/>
            <a:ext cx="4658512" cy="1020701"/>
          </a:xfrm>
          <a:prstGeom prst="rect">
            <a:avLst/>
          </a:prstGeom>
        </p:spPr>
        <p:txBody>
          <a:bodyPr vert="horz" lIns="91440" tIns="45720" rIns="91440" bIns="45720" rtlCol="0" anchor="ctr">
            <a:no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4400" b="1" dirty="0">
                <a:latin typeface="+mn-lt"/>
              </a:rPr>
              <a:t>Checkliste</a:t>
            </a:r>
            <a:r>
              <a:rPr lang="de-DE" sz="3600" b="1" dirty="0">
                <a:latin typeface="+mn-lt"/>
              </a:rPr>
              <a:t> </a:t>
            </a:r>
          </a:p>
          <a:p>
            <a:r>
              <a:rPr lang="de-DE" sz="3600" b="1" dirty="0">
                <a:latin typeface="+mn-lt"/>
              </a:rPr>
              <a:t>digitale Barrierefreiheit</a:t>
            </a:r>
          </a:p>
        </p:txBody>
      </p:sp>
      <p:sp>
        <p:nvSpPr>
          <p:cNvPr id="38" name="Untertitel 2">
            <a:extLst>
              <a:ext uri="{FF2B5EF4-FFF2-40B4-BE49-F238E27FC236}">
                <a16:creationId xmlns:a16="http://schemas.microsoft.com/office/drawing/2014/main" id="{E59A91B7-9906-4FEE-A6F3-4587D495C2AC}"/>
              </a:ext>
              <a:ext uri="{C183D7F6-B498-43B3-948B-1728B52AA6E4}">
                <adec:decorative xmlns:adec="http://schemas.microsoft.com/office/drawing/2017/decorative" val="0"/>
              </a:ext>
            </a:extLst>
          </p:cNvPr>
          <p:cNvSpPr txBox="1">
            <a:spLocks/>
          </p:cNvSpPr>
          <p:nvPr/>
        </p:nvSpPr>
        <p:spPr>
          <a:xfrm>
            <a:off x="7898144" y="1247460"/>
            <a:ext cx="7332754" cy="1786907"/>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70000"/>
              </a:lnSpc>
              <a:spcBef>
                <a:spcPts val="0"/>
              </a:spcBef>
              <a:buNone/>
              <a:tabLst>
                <a:tab pos="457200" algn="l"/>
              </a:tabLst>
            </a:pPr>
            <a:r>
              <a:rPr lang="de-DE"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C0000"/>
                </a:solidFill>
                <a:latin typeface="Calibri" panose="020F0502020204030204" pitchFamily="34" charset="0"/>
                <a:ea typeface="Calibri" panose="020F0502020204030204" pitchFamily="34" charset="0"/>
                <a:cs typeface="Times New Roman" panose="02020603050405020304" pitchFamily="18" charset="0"/>
              </a:rPr>
              <a:t>1. Barrierefreie Struktur</a:t>
            </a:r>
          </a:p>
          <a:p>
            <a:pPr marL="0" indent="0">
              <a:lnSpc>
                <a:spcPct val="170000"/>
              </a:lnSpc>
              <a:spcBef>
                <a:spcPts val="0"/>
              </a:spcBef>
              <a:buNone/>
              <a:tabLst>
                <a:tab pos="457200" algn="l"/>
              </a:tabLst>
            </a:pPr>
            <a:r>
              <a:rPr lang="de-DE" sz="3200" b="1" dirty="0">
                <a:solidFill>
                  <a:srgbClr val="C15811"/>
                </a:solidFill>
                <a:latin typeface="Calibri" panose="020F0502020204030204" pitchFamily="34" charset="0"/>
                <a:ea typeface="Calibri" panose="020F0502020204030204" pitchFamily="34" charset="0"/>
                <a:cs typeface="Times New Roman" panose="02020603050405020304" pitchFamily="18" charset="0"/>
              </a:rPr>
              <a:t>	2. Barrierefreies Layout</a:t>
            </a:r>
          </a:p>
        </p:txBody>
      </p:sp>
      <p:sp>
        <p:nvSpPr>
          <p:cNvPr id="39" name="Textfeld 38">
            <a:extLst>
              <a:ext uri="{FF2B5EF4-FFF2-40B4-BE49-F238E27FC236}">
                <a16:creationId xmlns:a16="http://schemas.microsoft.com/office/drawing/2014/main" id="{1C5154CD-CC60-46E2-A993-7DC32803F253}"/>
              </a:ext>
            </a:extLst>
          </p:cNvPr>
          <p:cNvSpPr txBox="1"/>
          <p:nvPr/>
        </p:nvSpPr>
        <p:spPr>
          <a:xfrm>
            <a:off x="8356707" y="3142178"/>
            <a:ext cx="4919428" cy="584775"/>
          </a:xfrm>
          <a:prstGeom prst="rect">
            <a:avLst/>
          </a:prstGeom>
          <a:noFill/>
        </p:spPr>
        <p:txBody>
          <a:bodyPr wrap="square" rtlCol="0">
            <a:spAutoFit/>
          </a:bodyPr>
          <a:lstStyle/>
          <a:p>
            <a:pPr marL="0" indent="0">
              <a:lnSpc>
                <a:spcPct val="100000"/>
              </a:lnSpc>
              <a:spcBef>
                <a:spcPts val="0"/>
              </a:spcBef>
              <a:buNone/>
              <a:tabLst>
                <a:tab pos="457200" algn="l"/>
              </a:tabLst>
            </a:pPr>
            <a:r>
              <a:rPr lang="de-DE" sz="3200" b="1" dirty="0">
                <a:solidFill>
                  <a:srgbClr val="00863D"/>
                </a:solidFill>
                <a:latin typeface="Calibri" panose="020F0502020204030204" pitchFamily="34" charset="0"/>
                <a:ea typeface="Calibri" panose="020F0502020204030204" pitchFamily="34" charset="0"/>
                <a:cs typeface="Times New Roman" panose="02020603050405020304" pitchFamily="18" charset="0"/>
              </a:rPr>
              <a:t>3. Barrierefreie Sprache</a:t>
            </a:r>
            <a:endParaRPr lang="de-DE" b="1" dirty="0">
              <a:solidFill>
                <a:srgbClr val="00863D"/>
              </a:solidFill>
            </a:endParaRPr>
          </a:p>
        </p:txBody>
      </p:sp>
      <p:sp>
        <p:nvSpPr>
          <p:cNvPr id="16" name="Textfeld 15">
            <a:extLst>
              <a:ext uri="{FF2B5EF4-FFF2-40B4-BE49-F238E27FC236}">
                <a16:creationId xmlns:a16="http://schemas.microsoft.com/office/drawing/2014/main" id="{602CC0C3-6AA4-48BE-9D29-79A91BA7D9DE}"/>
              </a:ext>
              <a:ext uri="{C183D7F6-B498-43B3-948B-1728B52AA6E4}">
                <adec:decorative xmlns:adec="http://schemas.microsoft.com/office/drawing/2017/decorative" val="0"/>
              </a:ext>
            </a:extLst>
          </p:cNvPr>
          <p:cNvSpPr txBox="1"/>
          <p:nvPr/>
        </p:nvSpPr>
        <p:spPr>
          <a:xfrm>
            <a:off x="8331325" y="3599127"/>
            <a:ext cx="6522392" cy="2934008"/>
          </a:xfrm>
          <a:prstGeom prst="rect">
            <a:avLst/>
          </a:prstGeom>
          <a:noFill/>
        </p:spPr>
        <p:txBody>
          <a:bodyPr wrap="square" rtlCol="0">
            <a:spAutoFit/>
          </a:bodyPr>
          <a:lstStyle/>
          <a:p>
            <a:pPr marL="457200" indent="-457200">
              <a:lnSpc>
                <a:spcPct val="17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Lange Sätze vertikal entzerren</a:t>
            </a:r>
          </a:p>
          <a:p>
            <a:pPr marL="457200" indent="-457200">
              <a:lnSpc>
                <a:spcPct val="170000"/>
              </a:lnSpc>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Vermeiden von Abkürzungen</a:t>
            </a:r>
          </a:p>
          <a:p>
            <a:pPr marL="457200" indent="-457200">
              <a:lnSpc>
                <a:spcPct val="170000"/>
              </a:lnSpc>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Verwenden von möglichst einfachen Formulierungen und Satzstrukturen</a:t>
            </a:r>
          </a:p>
        </p:txBody>
      </p:sp>
      <p:sp>
        <p:nvSpPr>
          <p:cNvPr id="10" name="Untertitel 2">
            <a:extLst>
              <a:ext uri="{FF2B5EF4-FFF2-40B4-BE49-F238E27FC236}">
                <a16:creationId xmlns:a16="http://schemas.microsoft.com/office/drawing/2014/main" id="{F2E5BEE8-3E03-4252-B33B-CCB44675B947}"/>
              </a:ext>
              <a:ext uri="{C183D7F6-B498-43B3-948B-1728B52AA6E4}">
                <adec:decorative xmlns:adec="http://schemas.microsoft.com/office/drawing/2017/decorative" val="0"/>
              </a:ext>
            </a:extLst>
          </p:cNvPr>
          <p:cNvSpPr txBox="1">
            <a:spLocks/>
          </p:cNvSpPr>
          <p:nvPr/>
        </p:nvSpPr>
        <p:spPr>
          <a:xfrm>
            <a:off x="8448301" y="6357946"/>
            <a:ext cx="6522392" cy="2117316"/>
          </a:xfrm>
          <a:prstGeom prst="rect">
            <a:avLst/>
          </a:prstGeom>
        </p:spPr>
        <p:txBody>
          <a:bodyPr vert="horz" lIns="91440" tIns="45720" rIns="91440" bIns="45720" rtlCol="0">
            <a:normAutofit lnSpcReduction="10000"/>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Erläutern von Fach- und Fremdwörtern</a:t>
            </a:r>
          </a:p>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Wichtige Informationen hervorheben</a:t>
            </a:r>
          </a:p>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Gegebenenfalls Aufzählungen nutzen</a:t>
            </a:r>
          </a:p>
        </p:txBody>
      </p:sp>
      <p:sp>
        <p:nvSpPr>
          <p:cNvPr id="40" name="Textfeld 39">
            <a:extLst>
              <a:ext uri="{FF2B5EF4-FFF2-40B4-BE49-F238E27FC236}">
                <a16:creationId xmlns:a16="http://schemas.microsoft.com/office/drawing/2014/main" id="{37502278-C9E8-491A-9B93-D624505283B3}"/>
              </a:ext>
            </a:extLst>
          </p:cNvPr>
          <p:cNvSpPr txBox="1"/>
          <p:nvPr/>
        </p:nvSpPr>
        <p:spPr>
          <a:xfrm>
            <a:off x="7899395" y="8747914"/>
            <a:ext cx="7071299" cy="861774"/>
          </a:xfrm>
          <a:prstGeom prst="rect">
            <a:avLst/>
          </a:prstGeom>
          <a:noFill/>
        </p:spPr>
        <p:txBody>
          <a:bodyPr wrap="square" rtlCol="0">
            <a:spAutoFit/>
          </a:bodyPr>
          <a:lstStyle/>
          <a:p>
            <a:pPr marL="0" indent="0">
              <a:lnSpc>
                <a:spcPct val="100000"/>
              </a:lnSpc>
              <a:spcBef>
                <a:spcPts val="0"/>
              </a:spcBef>
              <a:buNone/>
              <a:tabLst>
                <a:tab pos="457200" algn="l"/>
              </a:tabLst>
            </a:pPr>
            <a:r>
              <a:rPr lang="de-DE" sz="32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2F5597"/>
                </a:solidFill>
                <a:latin typeface="Calibri" panose="020F0502020204030204" pitchFamily="34" charset="0"/>
                <a:ea typeface="Calibri" panose="020F0502020204030204" pitchFamily="34" charset="0"/>
                <a:cs typeface="Times New Roman" panose="02020603050405020304" pitchFamily="18" charset="0"/>
              </a:rPr>
              <a:t>4. Barrierefrei für Screenreader</a:t>
            </a:r>
          </a:p>
          <a:p>
            <a:endParaRPr lang="de-DE" dirty="0"/>
          </a:p>
        </p:txBody>
      </p:sp>
      <p:pic>
        <p:nvPicPr>
          <p:cNvPr id="32" name="Grafik 31">
            <a:extLst>
              <a:ext uri="{FF2B5EF4-FFF2-40B4-BE49-F238E27FC236}">
                <a16:creationId xmlns:a16="http://schemas.microsoft.com/office/drawing/2014/main" id="{83E619A9-F807-4A5D-9DE6-60ACA5780CAB}"/>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1181" y="651032"/>
            <a:ext cx="432000" cy="432000"/>
          </a:xfrm>
          <a:prstGeom prst="rect">
            <a:avLst/>
          </a:prstGeom>
        </p:spPr>
      </p:pic>
      <p:pic>
        <p:nvPicPr>
          <p:cNvPr id="33" name="Grafik 32">
            <a:extLst>
              <a:ext uri="{FF2B5EF4-FFF2-40B4-BE49-F238E27FC236}">
                <a16:creationId xmlns:a16="http://schemas.microsoft.com/office/drawing/2014/main" id="{A6DFCE02-BF04-4A73-8FFC-6E194E727F58}"/>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3181" y="3678216"/>
            <a:ext cx="360000" cy="360000"/>
          </a:xfrm>
          <a:prstGeom prst="rect">
            <a:avLst/>
          </a:prstGeom>
        </p:spPr>
      </p:pic>
      <p:pic>
        <p:nvPicPr>
          <p:cNvPr id="34" name="Grafik 33">
            <a:extLst>
              <a:ext uri="{FF2B5EF4-FFF2-40B4-BE49-F238E27FC236}">
                <a16:creationId xmlns:a16="http://schemas.microsoft.com/office/drawing/2014/main" id="{D64AB3F2-2C33-4BF1-831C-49DC8528FCF0}"/>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3181" y="7110025"/>
            <a:ext cx="324000" cy="324000"/>
          </a:xfrm>
          <a:prstGeom prst="rect">
            <a:avLst/>
          </a:prstGeom>
        </p:spPr>
      </p:pic>
      <p:pic>
        <p:nvPicPr>
          <p:cNvPr id="41" name="Grafik 40">
            <a:extLst>
              <a:ext uri="{FF2B5EF4-FFF2-40B4-BE49-F238E27FC236}">
                <a16:creationId xmlns:a16="http://schemas.microsoft.com/office/drawing/2014/main" id="{9A1A09AC-D458-47E0-A9DA-F2E9304B5F96}"/>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32353" y="1535912"/>
            <a:ext cx="540000" cy="540000"/>
          </a:xfrm>
          <a:prstGeom prst="rect">
            <a:avLst/>
          </a:prstGeom>
        </p:spPr>
      </p:pic>
      <p:pic>
        <p:nvPicPr>
          <p:cNvPr id="42" name="Grafik 41">
            <a:extLst>
              <a:ext uri="{FF2B5EF4-FFF2-40B4-BE49-F238E27FC236}">
                <a16:creationId xmlns:a16="http://schemas.microsoft.com/office/drawing/2014/main" id="{F6AF377C-C2AA-4247-8591-E5CC4D632360}"/>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88034" y="2382477"/>
            <a:ext cx="468000" cy="468000"/>
          </a:xfrm>
          <a:prstGeom prst="rect">
            <a:avLst/>
          </a:prstGeom>
        </p:spPr>
      </p:pic>
      <p:pic>
        <p:nvPicPr>
          <p:cNvPr id="43" name="Grafik 42">
            <a:extLst>
              <a:ext uri="{FF2B5EF4-FFF2-40B4-BE49-F238E27FC236}">
                <a16:creationId xmlns:a16="http://schemas.microsoft.com/office/drawing/2014/main" id="{1F6088BF-4026-425F-82D5-FEA7895FF0D4}"/>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36802" y="3173018"/>
            <a:ext cx="540000" cy="540000"/>
          </a:xfrm>
          <a:prstGeom prst="rect">
            <a:avLst/>
          </a:prstGeom>
        </p:spPr>
      </p:pic>
      <p:pic>
        <p:nvPicPr>
          <p:cNvPr id="44" name="Grafik 43">
            <a:extLst>
              <a:ext uri="{FF2B5EF4-FFF2-40B4-BE49-F238E27FC236}">
                <a16:creationId xmlns:a16="http://schemas.microsoft.com/office/drawing/2014/main" id="{5167DAB4-FF10-4818-BC23-4865B1379F2F}"/>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831722" y="8792452"/>
            <a:ext cx="540000" cy="540000"/>
          </a:xfrm>
          <a:prstGeom prst="rect">
            <a:avLst/>
          </a:prstGeom>
        </p:spPr>
      </p:pic>
      <p:pic>
        <p:nvPicPr>
          <p:cNvPr id="2" name="28" descr="Erläuterung Folie 27: Das Dokument in Leichter Sprache">
            <a:hlinkClick r:id="" action="ppaction://media"/>
            <a:extLst>
              <a:ext uri="{FF2B5EF4-FFF2-40B4-BE49-F238E27FC236}">
                <a16:creationId xmlns:a16="http://schemas.microsoft.com/office/drawing/2014/main" id="{AB9650DE-56A5-4E87-BCE2-4E7464C1BB77}"/>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4483330" y="10061609"/>
            <a:ext cx="487363" cy="487363"/>
          </a:xfrm>
          <a:prstGeom prst="rect">
            <a:avLst/>
          </a:prstGeom>
        </p:spPr>
      </p:pic>
    </p:spTree>
    <p:extLst>
      <p:ext uri="{BB962C8B-B14F-4D97-AF65-F5344CB8AC3E}">
        <p14:creationId xmlns:p14="http://schemas.microsoft.com/office/powerpoint/2010/main" val="173262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B48AEFE-72FE-4FF4-B8A3-468B38A9F87E}"/>
              </a:ext>
            </a:extLst>
          </p:cNvPr>
          <p:cNvSpPr>
            <a:spLocks noGrp="1"/>
          </p:cNvSpPr>
          <p:nvPr>
            <p:ph type="title"/>
          </p:nvPr>
        </p:nvSpPr>
        <p:spPr>
          <a:xfrm>
            <a:off x="1311502" y="-2190064"/>
            <a:ext cx="13040439" cy="2066590"/>
          </a:xfrm>
        </p:spPr>
        <p:txBody>
          <a:bodyPr/>
          <a:lstStyle/>
          <a:p>
            <a:r>
              <a:rPr lang="de-DE" dirty="0"/>
              <a:t>Erläutern</a:t>
            </a:r>
            <a:r>
              <a:rPr lang="de-DE" baseline="0" dirty="0"/>
              <a:t> von Fach- und Fremdwörtern </a:t>
            </a:r>
            <a:endParaRPr lang="de-DE" dirty="0"/>
          </a:p>
        </p:txBody>
      </p:sp>
      <p:pic>
        <p:nvPicPr>
          <p:cNvPr id="24" name="Grafik 23">
            <a:extLst>
              <a:ext uri="{FF2B5EF4-FFF2-40B4-BE49-F238E27FC236}">
                <a16:creationId xmlns:a16="http://schemas.microsoft.com/office/drawing/2014/main" id="{F04C5CB6-9B5E-463E-90C0-95D57EA9485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490865" y="125175"/>
            <a:ext cx="2503420" cy="856433"/>
          </a:xfrm>
          <a:prstGeom prst="rect">
            <a:avLst/>
          </a:prstGeom>
        </p:spPr>
      </p:pic>
      <p:cxnSp>
        <p:nvCxnSpPr>
          <p:cNvPr id="6" name="Gerader Verbinder 5">
            <a:extLst>
              <a:ext uri="{FF2B5EF4-FFF2-40B4-BE49-F238E27FC236}">
                <a16:creationId xmlns:a16="http://schemas.microsoft.com/office/drawing/2014/main" id="{2DC8816B-4017-43F1-B375-F2F94D8A588B}"/>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el 1">
            <a:extLst>
              <a:ext uri="{FF2B5EF4-FFF2-40B4-BE49-F238E27FC236}">
                <a16:creationId xmlns:a16="http://schemas.microsoft.com/office/drawing/2014/main" id="{367740EA-E7E0-40E7-8011-FDAE065F6AC7}"/>
              </a:ext>
            </a:extLst>
          </p:cNvPr>
          <p:cNvSpPr txBox="1">
            <a:spLocks/>
          </p:cNvSpPr>
          <p:nvPr/>
        </p:nvSpPr>
        <p:spPr>
          <a:xfrm>
            <a:off x="354846" y="134858"/>
            <a:ext cx="7122927" cy="360000"/>
          </a:xfrm>
          <a:prstGeom prst="rect">
            <a:avLst/>
          </a:prstGeom>
          <a:solidFill>
            <a:srgbClr val="1E50A0"/>
          </a:solidFill>
          <a:ln>
            <a:solidFill>
              <a:srgbClr val="1E50A0"/>
            </a:solidFill>
          </a:ln>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1600" b="1" dirty="0">
                <a:solidFill>
                  <a:schemeClr val="bg1"/>
                </a:solidFill>
                <a:latin typeface="+mn-lt"/>
                <a:cs typeface="Times New Roman" panose="02020603050405020304" pitchFamily="18" charset="0"/>
              </a:rPr>
              <a:t>Erstellung eines digital-barrierefreien Dokuments</a:t>
            </a:r>
          </a:p>
        </p:txBody>
      </p:sp>
      <p:sp>
        <p:nvSpPr>
          <p:cNvPr id="28" name="Inhaltsplatzhalter 2">
            <a:extLst>
              <a:ext uri="{FF2B5EF4-FFF2-40B4-BE49-F238E27FC236}">
                <a16:creationId xmlns:a16="http://schemas.microsoft.com/office/drawing/2014/main" id="{C057A52E-BE31-4B04-B7F9-25F38D6683CD}"/>
              </a:ext>
            </a:extLst>
          </p:cNvPr>
          <p:cNvSpPr txBox="1">
            <a:spLocks/>
          </p:cNvSpPr>
          <p:nvPr/>
        </p:nvSpPr>
        <p:spPr>
          <a:xfrm>
            <a:off x="354831" y="689723"/>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800" dirty="0">
                <a:cs typeface="Times New Roman" panose="02020603050405020304" pitchFamily="18" charset="0"/>
              </a:rPr>
              <a:t>        Relevanz von digitaler Barrierefreiheit</a:t>
            </a:r>
          </a:p>
        </p:txBody>
      </p:sp>
      <p:sp>
        <p:nvSpPr>
          <p:cNvPr id="29" name="Inhaltsplatzhalter 2">
            <a:extLst>
              <a:ext uri="{FF2B5EF4-FFF2-40B4-BE49-F238E27FC236}">
                <a16:creationId xmlns:a16="http://schemas.microsoft.com/office/drawing/2014/main" id="{AF721C0B-394F-4725-8F8C-8063A6FF6D96}"/>
              </a:ext>
            </a:extLst>
          </p:cNvPr>
          <p:cNvSpPr>
            <a:spLocks noGrp="1"/>
          </p:cNvSpPr>
          <p:nvPr>
            <p:ph idx="1"/>
          </p:nvPr>
        </p:nvSpPr>
        <p:spPr>
          <a:xfrm>
            <a:off x="354847" y="1013723"/>
            <a:ext cx="7122942" cy="2548343"/>
          </a:xfrm>
          <a:solidFill>
            <a:schemeClr val="bg1">
              <a:lumMod val="95000"/>
            </a:schemeClr>
          </a:solidFill>
        </p:spPr>
        <p:txBody>
          <a:bodyPr>
            <a:noAutofit/>
          </a:body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Im Internet brauchen 30% aller Menschen barrierefreie Web-Seiten.</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Initiative „Aktion Mensch“ hat herausgefunden:</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77% der Deutschen sagen: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Digitale Barrierefreiheit ist wichtig oder sogar sehr wichtig.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Web-Seiten von Rathäusern, Krankenhäusern und anderen Einrichtungen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müssen digital-barrierefrei sein. </a:t>
            </a:r>
          </a:p>
        </p:txBody>
      </p:sp>
      <p:sp>
        <p:nvSpPr>
          <p:cNvPr id="30" name="Inhaltsplatzhalter 2">
            <a:extLst>
              <a:ext uri="{FF2B5EF4-FFF2-40B4-BE49-F238E27FC236}">
                <a16:creationId xmlns:a16="http://schemas.microsoft.com/office/drawing/2014/main" id="{1E2F7BE4-EAB4-4421-A9B5-4ADA8DBF71ED}"/>
              </a:ext>
            </a:extLst>
          </p:cNvPr>
          <p:cNvSpPr txBox="1">
            <a:spLocks/>
          </p:cNvSpPr>
          <p:nvPr/>
        </p:nvSpPr>
        <p:spPr>
          <a:xfrm>
            <a:off x="354831" y="3673618"/>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800" dirty="0">
                <a:cs typeface="Times New Roman" panose="02020603050405020304" pitchFamily="18" charset="0"/>
              </a:rPr>
              <a:t>        Inhalt dieser Präsentation</a:t>
            </a:r>
          </a:p>
        </p:txBody>
      </p:sp>
      <p:sp>
        <p:nvSpPr>
          <p:cNvPr id="31" name="Inhaltsplatzhalter 2">
            <a:extLst>
              <a:ext uri="{FF2B5EF4-FFF2-40B4-BE49-F238E27FC236}">
                <a16:creationId xmlns:a16="http://schemas.microsoft.com/office/drawing/2014/main" id="{17F99640-D1A4-4A45-87E2-3D754AB0AE91}"/>
              </a:ext>
            </a:extLst>
          </p:cNvPr>
          <p:cNvSpPr txBox="1">
            <a:spLocks/>
          </p:cNvSpPr>
          <p:nvPr/>
        </p:nvSpPr>
        <p:spPr>
          <a:xfrm>
            <a:off x="354831" y="3997618"/>
            <a:ext cx="7122942" cy="3802212"/>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Diese Präsentation zeigt,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wie du ein digital-barrierefreies Dokument erstellst.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Ein Negativ-Beispiel wird kapitel-weise verbessert.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Eine </a:t>
            </a:r>
            <a:r>
              <a:rPr lang="de-DE" sz="1800" b="1" dirty="0">
                <a:solidFill>
                  <a:srgbClr val="49702E"/>
                </a:solidFill>
                <a:cs typeface="Times New Roman" panose="02020603050405020304" pitchFamily="18" charset="0"/>
              </a:rPr>
              <a:t>Checkliste</a:t>
            </a:r>
            <a:r>
              <a:rPr lang="de-DE" sz="1800" dirty="0">
                <a:cs typeface="Times New Roman" panose="02020603050405020304" pitchFamily="18" charset="0"/>
              </a:rPr>
              <a:t> hilft dabei.</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Das End-Ergebnis ist ein digital barrierefreies Dokument.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Diese Präsentation ist nur ein Beispiel!</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kapitel-weise Anleitung ist nicht immer richtig.</a:t>
            </a:r>
          </a:p>
          <a:p>
            <a:pPr marL="0" indent="0">
              <a:lnSpc>
                <a:spcPct val="100000"/>
              </a:lnSpc>
              <a:spcBef>
                <a:spcPts val="0"/>
              </a:spcBef>
              <a:buFont typeface="Arial" panose="020B0604020202020204" pitchFamily="34" charset="0"/>
              <a:buNone/>
            </a:pPr>
            <a:endParaRPr lang="de-DE" sz="1800" dirty="0">
              <a:cs typeface="Times New Roman" panose="02020603050405020304" pitchFamily="18" charset="0"/>
            </a:endParaRPr>
          </a:p>
          <a:p>
            <a:pPr marL="0" indent="0">
              <a:lnSpc>
                <a:spcPct val="100000"/>
              </a:lnSpc>
              <a:spcBef>
                <a:spcPts val="0"/>
              </a:spcBef>
              <a:buFont typeface="Arial" panose="020B0604020202020204" pitchFamily="34" charset="0"/>
              <a:buNone/>
            </a:pPr>
            <a:r>
              <a:rPr lang="de-DE" sz="1800" dirty="0">
                <a:solidFill>
                  <a:srgbClr val="49702E"/>
                </a:solidFill>
                <a:cs typeface="Times New Roman" panose="02020603050405020304" pitchFamily="18" charset="0"/>
              </a:rPr>
              <a:t>Eine Checkliste ist eine Übersicht mit Aufgaben, die erledigt werden müssen. Erledigte Aufgaben darfst du abhaken.</a:t>
            </a:r>
          </a:p>
        </p:txBody>
      </p:sp>
      <p:sp>
        <p:nvSpPr>
          <p:cNvPr id="32" name="Inhaltsplatzhalter 2">
            <a:extLst>
              <a:ext uri="{FF2B5EF4-FFF2-40B4-BE49-F238E27FC236}">
                <a16:creationId xmlns:a16="http://schemas.microsoft.com/office/drawing/2014/main" id="{0C4C0F23-A6A9-4867-858C-9C4F63DA06B2}"/>
              </a:ext>
            </a:extLst>
          </p:cNvPr>
          <p:cNvSpPr txBox="1">
            <a:spLocks/>
          </p:cNvSpPr>
          <p:nvPr/>
        </p:nvSpPr>
        <p:spPr>
          <a:xfrm>
            <a:off x="354831" y="7949228"/>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800" dirty="0">
                <a:cs typeface="Times New Roman" panose="02020603050405020304" pitchFamily="18" charset="0"/>
              </a:rPr>
              <a:t>        Quellen</a:t>
            </a:r>
          </a:p>
        </p:txBody>
      </p:sp>
      <p:sp>
        <p:nvSpPr>
          <p:cNvPr id="33" name="Textfeld 32">
            <a:extLst>
              <a:ext uri="{FF2B5EF4-FFF2-40B4-BE49-F238E27FC236}">
                <a16:creationId xmlns:a16="http://schemas.microsoft.com/office/drawing/2014/main" id="{BDFEB767-A3CA-49D1-B85D-642631E68D77}"/>
              </a:ext>
            </a:extLst>
          </p:cNvPr>
          <p:cNvSpPr txBox="1"/>
          <p:nvPr/>
        </p:nvSpPr>
        <p:spPr>
          <a:xfrm>
            <a:off x="354831" y="8273228"/>
            <a:ext cx="7122935" cy="1754326"/>
          </a:xfrm>
          <a:prstGeom prst="rect">
            <a:avLst/>
          </a:prstGeom>
          <a:solidFill>
            <a:schemeClr val="bg1">
              <a:lumMod val="95000"/>
            </a:schemeClr>
          </a:solidFill>
        </p:spPr>
        <p:txBody>
          <a:bodyPr wrap="square" rtlCol="0">
            <a:spAutoFit/>
          </a:bodyPr>
          <a:lstStyle/>
          <a:p>
            <a:pPr marL="0" indent="0">
              <a:spcBef>
                <a:spcPts val="0"/>
              </a:spcBef>
              <a:buFont typeface="Arial" panose="020B0604020202020204" pitchFamily="34" charset="0"/>
              <a:buNone/>
            </a:pPr>
            <a:r>
              <a:rPr lang="de-DE" dirty="0">
                <a:cs typeface="Times New Roman" panose="02020603050405020304" pitchFamily="18" charset="0"/>
              </a:rPr>
              <a:t>AKTION MENSCH (</a:t>
            </a:r>
            <a:r>
              <a:rPr lang="de-DE" dirty="0" err="1">
                <a:cs typeface="Times New Roman" panose="02020603050405020304" pitchFamily="18" charset="0"/>
              </a:rPr>
              <a:t>Herausgeber:innen</a:t>
            </a:r>
            <a:r>
              <a:rPr lang="de-DE" dirty="0">
                <a:cs typeface="Times New Roman" panose="02020603050405020304" pitchFamily="18" charset="0"/>
              </a:rPr>
              <a:t>) (2010): </a:t>
            </a:r>
            <a:r>
              <a:rPr lang="de-DE" sz="1800" dirty="0">
                <a:solidFill>
                  <a:srgbClr val="2F5597"/>
                </a:solidFill>
                <a:cs typeface="Times New Roman" panose="02020603050405020304" pitchFamily="18" charset="0"/>
                <a:hlinkClick r:id="rId6" action="ppaction://hlinkfile">
                  <a:extLst>
                    <a:ext uri="{A12FA001-AC4F-418D-AE19-62706E023703}">
                      <ahyp:hlinkClr xmlns:ahyp="http://schemas.microsoft.com/office/drawing/2018/hyperlinkcolor" val="tx"/>
                    </a:ext>
                  </a:extLst>
                </a:hlinkClick>
              </a:rPr>
              <a:t>Web 2.0/ barrierefrei. Eine Studie zur Nutzung von Web 2.0 Anwendungen durch Menschen mit Behinderung (PDF)</a:t>
            </a:r>
            <a:r>
              <a:rPr lang="de-DE" sz="1800" dirty="0">
                <a:solidFill>
                  <a:srgbClr val="2F5597"/>
                </a:solidFill>
                <a:cs typeface="Times New Roman" panose="02020603050405020304" pitchFamily="18" charset="0"/>
              </a:rPr>
              <a:t>. </a:t>
            </a:r>
          </a:p>
          <a:p>
            <a:pPr marL="0" indent="0">
              <a:spcBef>
                <a:spcPts val="0"/>
              </a:spcBef>
              <a:buFont typeface="Arial" panose="020B0604020202020204" pitchFamily="34" charset="0"/>
              <a:buNone/>
            </a:pPr>
            <a:r>
              <a:rPr lang="de-DE" dirty="0">
                <a:cs typeface="Times New Roman" panose="02020603050405020304" pitchFamily="18" charset="0"/>
              </a:rPr>
              <a:t>Maaß., Chr. &amp; Rink, I. (</a:t>
            </a:r>
            <a:r>
              <a:rPr lang="de-DE" dirty="0" err="1">
                <a:cs typeface="Times New Roman" panose="02020603050405020304" pitchFamily="18" charset="0"/>
              </a:rPr>
              <a:t>Herausgeber:innen</a:t>
            </a:r>
            <a:r>
              <a:rPr lang="de-DE" dirty="0">
                <a:cs typeface="Times New Roman" panose="02020603050405020304" pitchFamily="18" charset="0"/>
              </a:rPr>
              <a:t>) (2019): </a:t>
            </a:r>
            <a:r>
              <a:rPr lang="de-DE" sz="1800" dirty="0">
                <a:solidFill>
                  <a:schemeClr val="accent1">
                    <a:lumMod val="75000"/>
                  </a:schemeClr>
                </a:solidFill>
                <a:cs typeface="Times New Roman" panose="02020603050405020304" pitchFamily="18" charset="0"/>
                <a:hlinkClick r:id="rId7">
                  <a:extLst>
                    <a:ext uri="{A12FA001-AC4F-418D-AE19-62706E023703}">
                      <ahyp:hlinkClr xmlns:ahyp="http://schemas.microsoft.com/office/drawing/2018/hyperlinkcolor" val="tx"/>
                    </a:ext>
                  </a:extLst>
                </a:hlinkClick>
              </a:rPr>
              <a:t>Handbuch Barrierefreie Kommunikation (Webseite)</a:t>
            </a:r>
            <a:r>
              <a:rPr lang="de-DE" dirty="0">
                <a:cs typeface="Times New Roman" panose="02020603050405020304" pitchFamily="18" charset="0"/>
              </a:rPr>
              <a:t>. Frank &amp; </a:t>
            </a:r>
            <a:r>
              <a:rPr lang="de-DE" dirty="0" err="1">
                <a:cs typeface="Times New Roman" panose="02020603050405020304" pitchFamily="18" charset="0"/>
              </a:rPr>
              <a:t>Timme</a:t>
            </a:r>
            <a:r>
              <a:rPr lang="de-DE" dirty="0">
                <a:cs typeface="Times New Roman" panose="02020603050405020304" pitchFamily="18" charset="0"/>
              </a:rPr>
              <a:t> GmbH Verlag für wissenschaftliche Literatur, Berlin.</a:t>
            </a:r>
            <a:endParaRPr lang="de-DE" sz="2000" dirty="0">
              <a:cs typeface="Times New Roman" panose="02020603050405020304" pitchFamily="18" charset="0"/>
            </a:endParaRPr>
          </a:p>
        </p:txBody>
      </p:sp>
      <p:sp>
        <p:nvSpPr>
          <p:cNvPr id="35" name="Titel 1">
            <a:extLst>
              <a:ext uri="{FF2B5EF4-FFF2-40B4-BE49-F238E27FC236}">
                <a16:creationId xmlns:a16="http://schemas.microsoft.com/office/drawing/2014/main" id="{452B8611-45FD-427D-BA05-AEBE34F62683}"/>
              </a:ext>
              <a:ext uri="{C183D7F6-B498-43B3-948B-1728B52AA6E4}">
                <adec:decorative xmlns:adec="http://schemas.microsoft.com/office/drawing/2017/decorative" val="0"/>
              </a:ext>
            </a:extLst>
          </p:cNvPr>
          <p:cNvSpPr txBox="1">
            <a:spLocks/>
          </p:cNvSpPr>
          <p:nvPr/>
        </p:nvSpPr>
        <p:spPr>
          <a:xfrm>
            <a:off x="7832353" y="159892"/>
            <a:ext cx="4658512" cy="1020701"/>
          </a:xfrm>
          <a:prstGeom prst="rect">
            <a:avLst/>
          </a:prstGeom>
        </p:spPr>
        <p:txBody>
          <a:bodyPr vert="horz" lIns="91440" tIns="45720" rIns="91440" bIns="45720" rtlCol="0" anchor="ctr">
            <a:no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4400" b="1" dirty="0">
                <a:latin typeface="+mn-lt"/>
              </a:rPr>
              <a:t>Checkliste</a:t>
            </a:r>
            <a:r>
              <a:rPr lang="de-DE" sz="3600" b="1" dirty="0">
                <a:latin typeface="+mn-lt"/>
              </a:rPr>
              <a:t> </a:t>
            </a:r>
          </a:p>
          <a:p>
            <a:r>
              <a:rPr lang="de-DE" sz="3600" b="1" dirty="0">
                <a:latin typeface="+mn-lt"/>
              </a:rPr>
              <a:t>digitale Barrierefreiheit</a:t>
            </a:r>
          </a:p>
        </p:txBody>
      </p:sp>
      <p:sp>
        <p:nvSpPr>
          <p:cNvPr id="36" name="Untertitel 2">
            <a:extLst>
              <a:ext uri="{FF2B5EF4-FFF2-40B4-BE49-F238E27FC236}">
                <a16:creationId xmlns:a16="http://schemas.microsoft.com/office/drawing/2014/main" id="{D55D68EE-1E50-4326-92FA-449CEF918157}"/>
              </a:ext>
              <a:ext uri="{C183D7F6-B498-43B3-948B-1728B52AA6E4}">
                <adec:decorative xmlns:adec="http://schemas.microsoft.com/office/drawing/2017/decorative" val="0"/>
              </a:ext>
            </a:extLst>
          </p:cNvPr>
          <p:cNvSpPr txBox="1">
            <a:spLocks/>
          </p:cNvSpPr>
          <p:nvPr/>
        </p:nvSpPr>
        <p:spPr>
          <a:xfrm>
            <a:off x="7898144" y="1247460"/>
            <a:ext cx="7332754" cy="1786907"/>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70000"/>
              </a:lnSpc>
              <a:spcBef>
                <a:spcPts val="0"/>
              </a:spcBef>
              <a:buNone/>
              <a:tabLst>
                <a:tab pos="457200" algn="l"/>
              </a:tabLst>
            </a:pPr>
            <a:r>
              <a:rPr lang="de-DE"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C0000"/>
                </a:solidFill>
                <a:latin typeface="Calibri" panose="020F0502020204030204" pitchFamily="34" charset="0"/>
                <a:ea typeface="Calibri" panose="020F0502020204030204" pitchFamily="34" charset="0"/>
                <a:cs typeface="Times New Roman" panose="02020603050405020304" pitchFamily="18" charset="0"/>
              </a:rPr>
              <a:t>1. Barrierefreie Struktur</a:t>
            </a:r>
          </a:p>
          <a:p>
            <a:pPr marL="0" indent="0">
              <a:lnSpc>
                <a:spcPct val="170000"/>
              </a:lnSpc>
              <a:spcBef>
                <a:spcPts val="0"/>
              </a:spcBef>
              <a:buNone/>
              <a:tabLst>
                <a:tab pos="457200" algn="l"/>
              </a:tabLst>
            </a:pPr>
            <a:r>
              <a:rPr lang="de-DE" sz="3200" b="1" dirty="0">
                <a:solidFill>
                  <a:srgbClr val="C15811"/>
                </a:solidFill>
                <a:latin typeface="Calibri" panose="020F0502020204030204" pitchFamily="34" charset="0"/>
                <a:ea typeface="Calibri" panose="020F0502020204030204" pitchFamily="34" charset="0"/>
                <a:cs typeface="Times New Roman" panose="02020603050405020304" pitchFamily="18" charset="0"/>
              </a:rPr>
              <a:t>	2. Barrierefreies Layout</a:t>
            </a:r>
          </a:p>
        </p:txBody>
      </p:sp>
      <p:sp>
        <p:nvSpPr>
          <p:cNvPr id="37" name="Textfeld 36">
            <a:extLst>
              <a:ext uri="{FF2B5EF4-FFF2-40B4-BE49-F238E27FC236}">
                <a16:creationId xmlns:a16="http://schemas.microsoft.com/office/drawing/2014/main" id="{D4F17B2C-B8D3-4F63-AD40-5B666F15BB30}"/>
              </a:ext>
            </a:extLst>
          </p:cNvPr>
          <p:cNvSpPr txBox="1"/>
          <p:nvPr/>
        </p:nvSpPr>
        <p:spPr>
          <a:xfrm>
            <a:off x="8356707" y="3142178"/>
            <a:ext cx="4919428" cy="584775"/>
          </a:xfrm>
          <a:prstGeom prst="rect">
            <a:avLst/>
          </a:prstGeom>
          <a:noFill/>
        </p:spPr>
        <p:txBody>
          <a:bodyPr wrap="square" rtlCol="0">
            <a:spAutoFit/>
          </a:bodyPr>
          <a:lstStyle/>
          <a:p>
            <a:pPr marL="0" indent="0">
              <a:lnSpc>
                <a:spcPct val="100000"/>
              </a:lnSpc>
              <a:spcBef>
                <a:spcPts val="0"/>
              </a:spcBef>
              <a:buNone/>
              <a:tabLst>
                <a:tab pos="457200" algn="l"/>
              </a:tabLst>
            </a:pPr>
            <a:r>
              <a:rPr lang="de-DE" sz="3200" b="1" dirty="0">
                <a:solidFill>
                  <a:srgbClr val="00863D"/>
                </a:solidFill>
                <a:latin typeface="Calibri" panose="020F0502020204030204" pitchFamily="34" charset="0"/>
                <a:ea typeface="Calibri" panose="020F0502020204030204" pitchFamily="34" charset="0"/>
                <a:cs typeface="Times New Roman" panose="02020603050405020304" pitchFamily="18" charset="0"/>
              </a:rPr>
              <a:t>3. Barrierefreie Sprache</a:t>
            </a:r>
            <a:endParaRPr lang="de-DE" b="1" dirty="0">
              <a:solidFill>
                <a:srgbClr val="00863D"/>
              </a:solidFill>
            </a:endParaRPr>
          </a:p>
        </p:txBody>
      </p:sp>
      <p:sp>
        <p:nvSpPr>
          <p:cNvPr id="16" name="Untertitel 2">
            <a:extLst>
              <a:ext uri="{FF2B5EF4-FFF2-40B4-BE49-F238E27FC236}">
                <a16:creationId xmlns:a16="http://schemas.microsoft.com/office/drawing/2014/main" id="{077B4872-0A4A-42BE-8747-CCB4B0490015}"/>
              </a:ext>
              <a:ext uri="{C183D7F6-B498-43B3-948B-1728B52AA6E4}">
                <adec:decorative xmlns:adec="http://schemas.microsoft.com/office/drawing/2017/decorative" val="0"/>
              </a:ext>
            </a:extLst>
          </p:cNvPr>
          <p:cNvSpPr txBox="1">
            <a:spLocks/>
          </p:cNvSpPr>
          <p:nvPr/>
        </p:nvSpPr>
        <p:spPr>
          <a:xfrm>
            <a:off x="8448300" y="7148122"/>
            <a:ext cx="6522392" cy="1449972"/>
          </a:xfrm>
          <a:prstGeom prst="rect">
            <a:avLst/>
          </a:prstGeom>
        </p:spPr>
        <p:txBody>
          <a:bodyPr vert="horz" lIns="91440" tIns="45720" rIns="91440" bIns="45720" rtlCol="0">
            <a:normAutofit lnSpcReduction="10000"/>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Wichtige Informationen hervorheben</a:t>
            </a:r>
          </a:p>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Gegebenenfalls Aufzählungen nutzen</a:t>
            </a:r>
          </a:p>
        </p:txBody>
      </p:sp>
      <p:sp>
        <p:nvSpPr>
          <p:cNvPr id="14" name="Textfeld 13">
            <a:extLst>
              <a:ext uri="{FF2B5EF4-FFF2-40B4-BE49-F238E27FC236}">
                <a16:creationId xmlns:a16="http://schemas.microsoft.com/office/drawing/2014/main" id="{02FAE5AB-A87F-4C64-B094-32E4C52768BF}"/>
              </a:ext>
            </a:extLst>
          </p:cNvPr>
          <p:cNvSpPr txBox="1"/>
          <p:nvPr/>
        </p:nvSpPr>
        <p:spPr>
          <a:xfrm>
            <a:off x="8331324" y="3596781"/>
            <a:ext cx="6522392" cy="3666517"/>
          </a:xfrm>
          <a:prstGeom prst="rect">
            <a:avLst/>
          </a:prstGeom>
          <a:noFill/>
        </p:spPr>
        <p:txBody>
          <a:bodyPr wrap="square" rtlCol="0">
            <a:spAutoFit/>
          </a:bodyPr>
          <a:lstStyle/>
          <a:p>
            <a:pPr marL="457200" indent="-457200">
              <a:lnSpc>
                <a:spcPct val="17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Lange Sätze vertikal entzerren</a:t>
            </a:r>
          </a:p>
          <a:p>
            <a:pPr marL="457200" indent="-457200">
              <a:lnSpc>
                <a:spcPct val="170000"/>
              </a:lnSpc>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Vermeiden von Abkürzungen</a:t>
            </a:r>
          </a:p>
          <a:p>
            <a:pPr marL="457200" indent="-457200">
              <a:lnSpc>
                <a:spcPct val="170000"/>
              </a:lnSpc>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Verwenden von möglichst einfachen Formulierungen und Satzstrukturen</a:t>
            </a:r>
          </a:p>
          <a:p>
            <a:pPr marL="457200" indent="-457200">
              <a:lnSpc>
                <a:spcPct val="170000"/>
              </a:lnSpc>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Erläutern von Fach- und Fremdwörtern</a:t>
            </a:r>
          </a:p>
        </p:txBody>
      </p:sp>
      <p:sp>
        <p:nvSpPr>
          <p:cNvPr id="40" name="Textfeld 39">
            <a:extLst>
              <a:ext uri="{FF2B5EF4-FFF2-40B4-BE49-F238E27FC236}">
                <a16:creationId xmlns:a16="http://schemas.microsoft.com/office/drawing/2014/main" id="{947BA15D-4C65-4512-B227-370FEA1260A3}"/>
              </a:ext>
            </a:extLst>
          </p:cNvPr>
          <p:cNvSpPr txBox="1"/>
          <p:nvPr/>
        </p:nvSpPr>
        <p:spPr>
          <a:xfrm>
            <a:off x="7899395" y="8747914"/>
            <a:ext cx="7071299" cy="861774"/>
          </a:xfrm>
          <a:prstGeom prst="rect">
            <a:avLst/>
          </a:prstGeom>
          <a:noFill/>
        </p:spPr>
        <p:txBody>
          <a:bodyPr wrap="square" rtlCol="0">
            <a:spAutoFit/>
          </a:bodyPr>
          <a:lstStyle/>
          <a:p>
            <a:pPr marL="0" indent="0">
              <a:lnSpc>
                <a:spcPct val="100000"/>
              </a:lnSpc>
              <a:spcBef>
                <a:spcPts val="0"/>
              </a:spcBef>
              <a:buNone/>
              <a:tabLst>
                <a:tab pos="457200" algn="l"/>
              </a:tabLst>
            </a:pPr>
            <a:r>
              <a:rPr lang="de-DE" sz="32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2F5597"/>
                </a:solidFill>
                <a:latin typeface="Calibri" panose="020F0502020204030204" pitchFamily="34" charset="0"/>
                <a:ea typeface="Calibri" panose="020F0502020204030204" pitchFamily="34" charset="0"/>
                <a:cs typeface="Times New Roman" panose="02020603050405020304" pitchFamily="18" charset="0"/>
              </a:rPr>
              <a:t>4. Barrierefrei für Screenreader</a:t>
            </a:r>
          </a:p>
          <a:p>
            <a:endParaRPr lang="de-DE" dirty="0"/>
          </a:p>
        </p:txBody>
      </p:sp>
      <p:pic>
        <p:nvPicPr>
          <p:cNvPr id="25" name="Grafik 24">
            <a:extLst>
              <a:ext uri="{FF2B5EF4-FFF2-40B4-BE49-F238E27FC236}">
                <a16:creationId xmlns:a16="http://schemas.microsoft.com/office/drawing/2014/main" id="{3AED46B6-A8E6-4316-9AC1-D20C2D83B0D4}"/>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1181" y="651032"/>
            <a:ext cx="432000" cy="432000"/>
          </a:xfrm>
          <a:prstGeom prst="rect">
            <a:avLst/>
          </a:prstGeom>
        </p:spPr>
      </p:pic>
      <p:pic>
        <p:nvPicPr>
          <p:cNvPr id="26" name="Grafik 25">
            <a:extLst>
              <a:ext uri="{FF2B5EF4-FFF2-40B4-BE49-F238E27FC236}">
                <a16:creationId xmlns:a16="http://schemas.microsoft.com/office/drawing/2014/main" id="{AB0D2025-D914-418E-A47F-8677247F2901}"/>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3181" y="3678216"/>
            <a:ext cx="360000" cy="360000"/>
          </a:xfrm>
          <a:prstGeom prst="rect">
            <a:avLst/>
          </a:prstGeom>
        </p:spPr>
      </p:pic>
      <p:pic>
        <p:nvPicPr>
          <p:cNvPr id="34" name="Grafik 33">
            <a:extLst>
              <a:ext uri="{FF2B5EF4-FFF2-40B4-BE49-F238E27FC236}">
                <a16:creationId xmlns:a16="http://schemas.microsoft.com/office/drawing/2014/main" id="{FEB0208D-300A-4AB9-9925-ACE69CCF0F98}"/>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3181" y="7942543"/>
            <a:ext cx="324000" cy="324000"/>
          </a:xfrm>
          <a:prstGeom prst="rect">
            <a:avLst/>
          </a:prstGeom>
        </p:spPr>
      </p:pic>
      <p:pic>
        <p:nvPicPr>
          <p:cNvPr id="41" name="Grafik 40">
            <a:extLst>
              <a:ext uri="{FF2B5EF4-FFF2-40B4-BE49-F238E27FC236}">
                <a16:creationId xmlns:a16="http://schemas.microsoft.com/office/drawing/2014/main" id="{D1FA5942-669F-4653-97C6-CD4B9D0697B8}"/>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32353" y="1535912"/>
            <a:ext cx="540000" cy="540000"/>
          </a:xfrm>
          <a:prstGeom prst="rect">
            <a:avLst/>
          </a:prstGeom>
        </p:spPr>
      </p:pic>
      <p:pic>
        <p:nvPicPr>
          <p:cNvPr id="42" name="Grafik 41">
            <a:extLst>
              <a:ext uri="{FF2B5EF4-FFF2-40B4-BE49-F238E27FC236}">
                <a16:creationId xmlns:a16="http://schemas.microsoft.com/office/drawing/2014/main" id="{A58C5AC2-3345-410D-BFB4-FE0580EF4A63}"/>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88034" y="2382477"/>
            <a:ext cx="468000" cy="468000"/>
          </a:xfrm>
          <a:prstGeom prst="rect">
            <a:avLst/>
          </a:prstGeom>
        </p:spPr>
      </p:pic>
      <p:pic>
        <p:nvPicPr>
          <p:cNvPr id="43" name="Grafik 42">
            <a:extLst>
              <a:ext uri="{FF2B5EF4-FFF2-40B4-BE49-F238E27FC236}">
                <a16:creationId xmlns:a16="http://schemas.microsoft.com/office/drawing/2014/main" id="{094B96EC-9CA1-4000-9685-46CDCB2AD51E}"/>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36802" y="3173018"/>
            <a:ext cx="540000" cy="540000"/>
          </a:xfrm>
          <a:prstGeom prst="rect">
            <a:avLst/>
          </a:prstGeom>
        </p:spPr>
      </p:pic>
      <p:pic>
        <p:nvPicPr>
          <p:cNvPr id="44" name="Grafik 43">
            <a:extLst>
              <a:ext uri="{FF2B5EF4-FFF2-40B4-BE49-F238E27FC236}">
                <a16:creationId xmlns:a16="http://schemas.microsoft.com/office/drawing/2014/main" id="{29083172-5EC2-44B7-99C0-BB3F1F9CCB7F}"/>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831722" y="8792452"/>
            <a:ext cx="540000" cy="540000"/>
          </a:xfrm>
          <a:prstGeom prst="rect">
            <a:avLst/>
          </a:prstGeom>
        </p:spPr>
      </p:pic>
      <p:pic>
        <p:nvPicPr>
          <p:cNvPr id="2" name="28" descr="Erläuterung Folie 28: Das Dokument mit Erläuterungen zu Fach- und Fremdwörtern">
            <a:hlinkClick r:id="" action="ppaction://media"/>
            <a:extLst>
              <a:ext uri="{FF2B5EF4-FFF2-40B4-BE49-F238E27FC236}">
                <a16:creationId xmlns:a16="http://schemas.microsoft.com/office/drawing/2014/main" id="{EAF8BE74-5571-49C7-BD06-DC8720A7D958}"/>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4483329" y="10050833"/>
            <a:ext cx="487363" cy="487363"/>
          </a:xfrm>
          <a:prstGeom prst="rect">
            <a:avLst/>
          </a:prstGeom>
        </p:spPr>
      </p:pic>
    </p:spTree>
    <p:extLst>
      <p:ext uri="{BB962C8B-B14F-4D97-AF65-F5344CB8AC3E}">
        <p14:creationId xmlns:p14="http://schemas.microsoft.com/office/powerpoint/2010/main" val="145043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F1C830-F02F-4A7F-BAC4-54F23E53790A}"/>
              </a:ext>
            </a:extLst>
          </p:cNvPr>
          <p:cNvSpPr>
            <a:spLocks noGrp="1"/>
          </p:cNvSpPr>
          <p:nvPr>
            <p:ph type="title"/>
          </p:nvPr>
        </p:nvSpPr>
        <p:spPr>
          <a:xfrm>
            <a:off x="957539" y="-2189119"/>
            <a:ext cx="13040439" cy="2066590"/>
          </a:xfrm>
        </p:spPr>
        <p:txBody>
          <a:bodyPr/>
          <a:lstStyle/>
          <a:p>
            <a:r>
              <a:rPr lang="de-DE" dirty="0"/>
              <a:t>Wichtige</a:t>
            </a:r>
            <a:r>
              <a:rPr lang="de-DE" baseline="0" dirty="0"/>
              <a:t> Informationen hervorheben</a:t>
            </a:r>
            <a:endParaRPr lang="de-DE" dirty="0"/>
          </a:p>
        </p:txBody>
      </p:sp>
      <p:pic>
        <p:nvPicPr>
          <p:cNvPr id="25" name="Grafik 24">
            <a:extLst>
              <a:ext uri="{FF2B5EF4-FFF2-40B4-BE49-F238E27FC236}">
                <a16:creationId xmlns:a16="http://schemas.microsoft.com/office/drawing/2014/main" id="{A4F3AE26-CB76-4FC9-B9F5-F883550B91A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490865" y="125175"/>
            <a:ext cx="2503420" cy="856433"/>
          </a:xfrm>
          <a:prstGeom prst="rect">
            <a:avLst/>
          </a:prstGeom>
        </p:spPr>
      </p:pic>
      <p:sp>
        <p:nvSpPr>
          <p:cNvPr id="20" name="Titel 1" descr="&#10;">
            <a:extLst>
              <a:ext uri="{FF2B5EF4-FFF2-40B4-BE49-F238E27FC236}">
                <a16:creationId xmlns:a16="http://schemas.microsoft.com/office/drawing/2014/main" id="{1BDF0B25-2D91-40C9-86FD-51E8F38D0E7A}"/>
              </a:ext>
            </a:extLst>
          </p:cNvPr>
          <p:cNvSpPr txBox="1">
            <a:spLocks/>
          </p:cNvSpPr>
          <p:nvPr/>
        </p:nvSpPr>
        <p:spPr>
          <a:xfrm>
            <a:off x="354846" y="134858"/>
            <a:ext cx="7122927" cy="360000"/>
          </a:xfrm>
          <a:prstGeom prst="rect">
            <a:avLst/>
          </a:prstGeom>
          <a:solidFill>
            <a:srgbClr val="1E50A0"/>
          </a:solidFill>
          <a:ln>
            <a:solidFill>
              <a:srgbClr val="1E50A0"/>
            </a:solidFill>
          </a:ln>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1600" b="1" dirty="0">
                <a:solidFill>
                  <a:schemeClr val="bg1"/>
                </a:solidFill>
                <a:latin typeface="+mn-lt"/>
                <a:cs typeface="Times New Roman" panose="02020603050405020304" pitchFamily="18" charset="0"/>
              </a:rPr>
              <a:t>Erstellung eines digital-barrierefreien Dokuments</a:t>
            </a:r>
          </a:p>
        </p:txBody>
      </p:sp>
      <p:sp>
        <p:nvSpPr>
          <p:cNvPr id="27" name="Inhaltsplatzhalter 2">
            <a:extLst>
              <a:ext uri="{FF2B5EF4-FFF2-40B4-BE49-F238E27FC236}">
                <a16:creationId xmlns:a16="http://schemas.microsoft.com/office/drawing/2014/main" id="{81A472AB-18A4-456B-ADCE-EFD7067CA4FF}"/>
              </a:ext>
            </a:extLst>
          </p:cNvPr>
          <p:cNvSpPr txBox="1">
            <a:spLocks/>
          </p:cNvSpPr>
          <p:nvPr/>
        </p:nvSpPr>
        <p:spPr>
          <a:xfrm>
            <a:off x="354831" y="689723"/>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800" b="1" dirty="0">
                <a:cs typeface="Times New Roman" panose="02020603050405020304" pitchFamily="18" charset="0"/>
              </a:rPr>
              <a:t>        Relevanz von digitaler Barrierefreiheit</a:t>
            </a:r>
          </a:p>
        </p:txBody>
      </p:sp>
      <p:sp>
        <p:nvSpPr>
          <p:cNvPr id="28" name="Inhaltsplatzhalter 2">
            <a:extLst>
              <a:ext uri="{FF2B5EF4-FFF2-40B4-BE49-F238E27FC236}">
                <a16:creationId xmlns:a16="http://schemas.microsoft.com/office/drawing/2014/main" id="{09E9B964-89BF-4F2B-A078-1376DB2AB5FA}"/>
              </a:ext>
            </a:extLst>
          </p:cNvPr>
          <p:cNvSpPr>
            <a:spLocks noGrp="1"/>
          </p:cNvSpPr>
          <p:nvPr>
            <p:ph idx="1"/>
          </p:nvPr>
        </p:nvSpPr>
        <p:spPr>
          <a:xfrm>
            <a:off x="354847" y="1013723"/>
            <a:ext cx="7122942" cy="2521047"/>
          </a:xfrm>
          <a:solidFill>
            <a:schemeClr val="bg1">
              <a:lumMod val="95000"/>
            </a:schemeClr>
          </a:solidFill>
        </p:spPr>
        <p:txBody>
          <a:bodyPr>
            <a:noAutofit/>
          </a:body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Im Internet </a:t>
            </a:r>
            <a:r>
              <a:rPr lang="de-DE" sz="1800" b="1" dirty="0">
                <a:cs typeface="Times New Roman" panose="02020603050405020304" pitchFamily="18" charset="0"/>
              </a:rPr>
              <a:t>brauchen 30% aller Menschen </a:t>
            </a:r>
            <a:r>
              <a:rPr lang="de-DE" sz="1800" dirty="0">
                <a:cs typeface="Times New Roman" panose="02020603050405020304" pitchFamily="18" charset="0"/>
              </a:rPr>
              <a:t>barrierefreie Web-Seiten.</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Initiative „Aktion Mensch“ hat herausgefunden:</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77% der Deutschen sagen: </a:t>
            </a:r>
          </a:p>
          <a:p>
            <a:pPr marL="0" indent="0">
              <a:lnSpc>
                <a:spcPct val="150000"/>
              </a:lnSpc>
              <a:spcBef>
                <a:spcPts val="0"/>
              </a:spcBef>
              <a:buFont typeface="Arial" panose="020B0604020202020204" pitchFamily="34" charset="0"/>
              <a:buNone/>
            </a:pPr>
            <a:r>
              <a:rPr lang="de-DE" sz="1800" b="1" dirty="0">
                <a:cs typeface="Times New Roman" panose="02020603050405020304" pitchFamily="18" charset="0"/>
              </a:rPr>
              <a:t>Digitale Barrierefreiheit ist wichtig </a:t>
            </a:r>
            <a:r>
              <a:rPr lang="de-DE" sz="1800" dirty="0">
                <a:cs typeface="Times New Roman" panose="02020603050405020304" pitchFamily="18" charset="0"/>
              </a:rPr>
              <a:t>oder sogar sehr wichtig.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Web-Seiten von Rathäusern, Krankenhäusern und anderen Einrichtungen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müssen digital-barrierefrei sein. </a:t>
            </a:r>
          </a:p>
        </p:txBody>
      </p:sp>
      <p:sp>
        <p:nvSpPr>
          <p:cNvPr id="29" name="Inhaltsplatzhalter 2">
            <a:extLst>
              <a:ext uri="{FF2B5EF4-FFF2-40B4-BE49-F238E27FC236}">
                <a16:creationId xmlns:a16="http://schemas.microsoft.com/office/drawing/2014/main" id="{68A28EC7-B2DD-48AC-8292-4A5FC46B5CEA}"/>
              </a:ext>
            </a:extLst>
          </p:cNvPr>
          <p:cNvSpPr txBox="1">
            <a:spLocks/>
          </p:cNvSpPr>
          <p:nvPr/>
        </p:nvSpPr>
        <p:spPr>
          <a:xfrm>
            <a:off x="354831" y="3659968"/>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800" b="1" dirty="0">
                <a:cs typeface="Times New Roman" panose="02020603050405020304" pitchFamily="18" charset="0"/>
              </a:rPr>
              <a:t>        Inhalt dieser Präsentation</a:t>
            </a:r>
          </a:p>
        </p:txBody>
      </p:sp>
      <p:sp>
        <p:nvSpPr>
          <p:cNvPr id="30" name="Inhaltsplatzhalter 2">
            <a:extLst>
              <a:ext uri="{FF2B5EF4-FFF2-40B4-BE49-F238E27FC236}">
                <a16:creationId xmlns:a16="http://schemas.microsoft.com/office/drawing/2014/main" id="{D447C287-A6F8-4B1B-9448-DFB8879E22F5}"/>
              </a:ext>
            </a:extLst>
          </p:cNvPr>
          <p:cNvSpPr txBox="1">
            <a:spLocks/>
          </p:cNvSpPr>
          <p:nvPr/>
        </p:nvSpPr>
        <p:spPr>
          <a:xfrm>
            <a:off x="354824" y="3983968"/>
            <a:ext cx="7122942" cy="3802212"/>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Diese Präsentation zeigt,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wie du ein </a:t>
            </a:r>
            <a:r>
              <a:rPr lang="de-DE" sz="1800" b="1" dirty="0">
                <a:cs typeface="Times New Roman" panose="02020603050405020304" pitchFamily="18" charset="0"/>
              </a:rPr>
              <a:t>digital-barrierefreies Dokument erstellst</a:t>
            </a:r>
            <a:r>
              <a:rPr lang="de-DE" sz="1800" dirty="0">
                <a:cs typeface="Times New Roman" panose="02020603050405020304" pitchFamily="18" charset="0"/>
              </a:rPr>
              <a: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Ein Negativ-Beispiel wird kapitel-weise verbessert.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Eine </a:t>
            </a:r>
            <a:r>
              <a:rPr lang="de-DE" sz="1800" b="1" dirty="0">
                <a:solidFill>
                  <a:srgbClr val="49702E"/>
                </a:solidFill>
                <a:cs typeface="Times New Roman" panose="02020603050405020304" pitchFamily="18" charset="0"/>
              </a:rPr>
              <a:t>Checkliste</a:t>
            </a:r>
            <a:r>
              <a:rPr lang="de-DE" sz="1800" dirty="0">
                <a:cs typeface="Times New Roman" panose="02020603050405020304" pitchFamily="18" charset="0"/>
              </a:rPr>
              <a:t> hilft dabei.</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Das End-Ergebnis ist ein digital barrierefreies Dokument.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Diese </a:t>
            </a:r>
            <a:r>
              <a:rPr lang="de-DE" sz="1800" b="1" dirty="0">
                <a:cs typeface="Times New Roman" panose="02020603050405020304" pitchFamily="18" charset="0"/>
              </a:rPr>
              <a:t>Präsentation ist nur ein Beispiel</a:t>
            </a:r>
            <a:r>
              <a:rPr lang="de-DE" sz="1800" dirty="0">
                <a:cs typeface="Times New Roman" panose="02020603050405020304" pitchFamily="18" charset="0"/>
              </a:rPr>
              <a: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kapitel-weise Anleitung ist nicht immer richtig.</a:t>
            </a:r>
          </a:p>
          <a:p>
            <a:pPr marL="0" indent="0">
              <a:lnSpc>
                <a:spcPct val="100000"/>
              </a:lnSpc>
              <a:spcBef>
                <a:spcPts val="0"/>
              </a:spcBef>
              <a:buFont typeface="Arial" panose="020B0604020202020204" pitchFamily="34" charset="0"/>
              <a:buNone/>
            </a:pPr>
            <a:endParaRPr lang="de-DE" sz="1800" dirty="0">
              <a:cs typeface="Times New Roman" panose="02020603050405020304" pitchFamily="18" charset="0"/>
            </a:endParaRPr>
          </a:p>
          <a:p>
            <a:pPr marL="0" indent="0">
              <a:lnSpc>
                <a:spcPct val="100000"/>
              </a:lnSpc>
              <a:spcBef>
                <a:spcPts val="0"/>
              </a:spcBef>
              <a:buFont typeface="Arial" panose="020B0604020202020204" pitchFamily="34" charset="0"/>
              <a:buNone/>
            </a:pPr>
            <a:r>
              <a:rPr lang="de-DE" sz="1800" dirty="0">
                <a:solidFill>
                  <a:srgbClr val="49702E"/>
                </a:solidFill>
                <a:cs typeface="Times New Roman" panose="02020603050405020304" pitchFamily="18" charset="0"/>
              </a:rPr>
              <a:t>Eine Checkliste ist eine Übersicht mit Aufgaben, die erledigt werden müssen. Erledigte Aufgaben darfst du abhaken.</a:t>
            </a:r>
          </a:p>
        </p:txBody>
      </p:sp>
      <p:sp>
        <p:nvSpPr>
          <p:cNvPr id="31" name="Inhaltsplatzhalter 2">
            <a:extLst>
              <a:ext uri="{FF2B5EF4-FFF2-40B4-BE49-F238E27FC236}">
                <a16:creationId xmlns:a16="http://schemas.microsoft.com/office/drawing/2014/main" id="{9D10EDFE-D698-45AE-9392-446E6CF61BDA}"/>
              </a:ext>
            </a:extLst>
          </p:cNvPr>
          <p:cNvSpPr txBox="1">
            <a:spLocks/>
          </p:cNvSpPr>
          <p:nvPr/>
        </p:nvSpPr>
        <p:spPr>
          <a:xfrm>
            <a:off x="354831" y="7990174"/>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800" b="1" dirty="0">
                <a:cs typeface="Times New Roman" panose="02020603050405020304" pitchFamily="18" charset="0"/>
              </a:rPr>
              <a:t>        Quellen</a:t>
            </a:r>
          </a:p>
        </p:txBody>
      </p:sp>
      <p:sp>
        <p:nvSpPr>
          <p:cNvPr id="32" name="Textfeld 31">
            <a:extLst>
              <a:ext uri="{FF2B5EF4-FFF2-40B4-BE49-F238E27FC236}">
                <a16:creationId xmlns:a16="http://schemas.microsoft.com/office/drawing/2014/main" id="{E895F45C-5B59-4475-BCD1-8F8F70E0378A}"/>
              </a:ext>
            </a:extLst>
          </p:cNvPr>
          <p:cNvSpPr txBox="1"/>
          <p:nvPr/>
        </p:nvSpPr>
        <p:spPr>
          <a:xfrm>
            <a:off x="354824" y="8314174"/>
            <a:ext cx="7122935" cy="1754326"/>
          </a:xfrm>
          <a:prstGeom prst="rect">
            <a:avLst/>
          </a:prstGeom>
          <a:solidFill>
            <a:schemeClr val="bg1">
              <a:lumMod val="95000"/>
            </a:schemeClr>
          </a:solidFill>
        </p:spPr>
        <p:txBody>
          <a:bodyPr wrap="square" rtlCol="0">
            <a:spAutoFit/>
          </a:bodyPr>
          <a:lstStyle/>
          <a:p>
            <a:pPr marL="0" indent="0">
              <a:spcBef>
                <a:spcPts val="0"/>
              </a:spcBef>
              <a:buFont typeface="Arial" panose="020B0604020202020204" pitchFamily="34" charset="0"/>
              <a:buNone/>
            </a:pPr>
            <a:r>
              <a:rPr lang="de-DE" dirty="0">
                <a:cs typeface="Times New Roman" panose="02020603050405020304" pitchFamily="18" charset="0"/>
              </a:rPr>
              <a:t>AKTION MENSCH (</a:t>
            </a:r>
            <a:r>
              <a:rPr lang="de-DE" dirty="0" err="1">
                <a:cs typeface="Times New Roman" panose="02020603050405020304" pitchFamily="18" charset="0"/>
              </a:rPr>
              <a:t>Herausgeber:innen</a:t>
            </a:r>
            <a:r>
              <a:rPr lang="de-DE" dirty="0">
                <a:cs typeface="Times New Roman" panose="02020603050405020304" pitchFamily="18" charset="0"/>
              </a:rPr>
              <a:t>) (2010): </a:t>
            </a:r>
            <a:r>
              <a:rPr lang="de-DE" sz="1800" dirty="0">
                <a:solidFill>
                  <a:srgbClr val="2F5597"/>
                </a:solidFill>
                <a:cs typeface="Times New Roman" panose="02020603050405020304" pitchFamily="18" charset="0"/>
                <a:hlinkClick r:id="rId6" action="ppaction://hlinkfile">
                  <a:extLst>
                    <a:ext uri="{A12FA001-AC4F-418D-AE19-62706E023703}">
                      <ahyp:hlinkClr xmlns:ahyp="http://schemas.microsoft.com/office/drawing/2018/hyperlinkcolor" val="tx"/>
                    </a:ext>
                  </a:extLst>
                </a:hlinkClick>
              </a:rPr>
              <a:t>Web 2.0/ barrierefrei. Eine Studie zur Nutzung von Web 2.0 Anwendungen durch Menschen mit Behinderung (PDF)</a:t>
            </a:r>
            <a:r>
              <a:rPr lang="de-DE" sz="1800" dirty="0">
                <a:solidFill>
                  <a:srgbClr val="2F5597"/>
                </a:solidFill>
                <a:cs typeface="Times New Roman" panose="02020603050405020304" pitchFamily="18" charset="0"/>
              </a:rPr>
              <a:t>. </a:t>
            </a:r>
          </a:p>
          <a:p>
            <a:pPr marL="0" indent="0">
              <a:spcBef>
                <a:spcPts val="0"/>
              </a:spcBef>
              <a:buFont typeface="Arial" panose="020B0604020202020204" pitchFamily="34" charset="0"/>
              <a:buNone/>
            </a:pPr>
            <a:r>
              <a:rPr lang="de-DE" dirty="0">
                <a:cs typeface="Times New Roman" panose="02020603050405020304" pitchFamily="18" charset="0"/>
              </a:rPr>
              <a:t>Maaß., Chr. &amp; Rink, I. (</a:t>
            </a:r>
            <a:r>
              <a:rPr lang="de-DE" dirty="0" err="1">
                <a:cs typeface="Times New Roman" panose="02020603050405020304" pitchFamily="18" charset="0"/>
              </a:rPr>
              <a:t>Herausgeber:innen</a:t>
            </a:r>
            <a:r>
              <a:rPr lang="de-DE" dirty="0">
                <a:cs typeface="Times New Roman" panose="02020603050405020304" pitchFamily="18" charset="0"/>
              </a:rPr>
              <a:t>) (2019): </a:t>
            </a:r>
            <a:r>
              <a:rPr lang="de-DE" sz="1800" dirty="0">
                <a:solidFill>
                  <a:schemeClr val="accent1">
                    <a:lumMod val="75000"/>
                  </a:schemeClr>
                </a:solidFill>
                <a:cs typeface="Times New Roman" panose="02020603050405020304" pitchFamily="18" charset="0"/>
                <a:hlinkClick r:id="rId7">
                  <a:extLst>
                    <a:ext uri="{A12FA001-AC4F-418D-AE19-62706E023703}">
                      <ahyp:hlinkClr xmlns:ahyp="http://schemas.microsoft.com/office/drawing/2018/hyperlinkcolor" val="tx"/>
                    </a:ext>
                  </a:extLst>
                </a:hlinkClick>
              </a:rPr>
              <a:t>Handbuch Barrierefreie Kommunikation (Webseite)</a:t>
            </a:r>
            <a:r>
              <a:rPr lang="de-DE" dirty="0">
                <a:cs typeface="Times New Roman" panose="02020603050405020304" pitchFamily="18" charset="0"/>
              </a:rPr>
              <a:t>. Frank &amp; </a:t>
            </a:r>
            <a:r>
              <a:rPr lang="de-DE" dirty="0" err="1">
                <a:cs typeface="Times New Roman" panose="02020603050405020304" pitchFamily="18" charset="0"/>
              </a:rPr>
              <a:t>Timme</a:t>
            </a:r>
            <a:r>
              <a:rPr lang="de-DE" dirty="0">
                <a:cs typeface="Times New Roman" panose="02020603050405020304" pitchFamily="18" charset="0"/>
              </a:rPr>
              <a:t> GmbH Verlag für wissenschaftliche Literatur, Berlin.</a:t>
            </a:r>
            <a:endParaRPr lang="de-DE" sz="2000" dirty="0">
              <a:cs typeface="Times New Roman" panose="02020603050405020304" pitchFamily="18" charset="0"/>
            </a:endParaRPr>
          </a:p>
        </p:txBody>
      </p:sp>
      <p:sp>
        <p:nvSpPr>
          <p:cNvPr id="35" name="Titel 1">
            <a:extLst>
              <a:ext uri="{FF2B5EF4-FFF2-40B4-BE49-F238E27FC236}">
                <a16:creationId xmlns:a16="http://schemas.microsoft.com/office/drawing/2014/main" id="{20EBFFCD-A59F-444A-B5C4-CF10B53E956F}"/>
              </a:ext>
              <a:ext uri="{C183D7F6-B498-43B3-948B-1728B52AA6E4}">
                <adec:decorative xmlns:adec="http://schemas.microsoft.com/office/drawing/2017/decorative" val="0"/>
              </a:ext>
            </a:extLst>
          </p:cNvPr>
          <p:cNvSpPr txBox="1">
            <a:spLocks/>
          </p:cNvSpPr>
          <p:nvPr/>
        </p:nvSpPr>
        <p:spPr>
          <a:xfrm>
            <a:off x="7832353" y="159892"/>
            <a:ext cx="4658512" cy="1020701"/>
          </a:xfrm>
          <a:prstGeom prst="rect">
            <a:avLst/>
          </a:prstGeom>
        </p:spPr>
        <p:txBody>
          <a:bodyPr vert="horz" lIns="91440" tIns="45720" rIns="91440" bIns="45720" rtlCol="0" anchor="ctr">
            <a:no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4400" b="1" dirty="0">
                <a:latin typeface="+mn-lt"/>
              </a:rPr>
              <a:t>Checkliste</a:t>
            </a:r>
            <a:r>
              <a:rPr lang="de-DE" sz="3600" b="1" dirty="0">
                <a:latin typeface="+mn-lt"/>
              </a:rPr>
              <a:t> </a:t>
            </a:r>
          </a:p>
          <a:p>
            <a:r>
              <a:rPr lang="de-DE" sz="3600" b="1" dirty="0">
                <a:latin typeface="+mn-lt"/>
              </a:rPr>
              <a:t>digitale Barrierefreiheit</a:t>
            </a:r>
          </a:p>
        </p:txBody>
      </p:sp>
      <p:sp>
        <p:nvSpPr>
          <p:cNvPr id="36" name="Untertitel 2">
            <a:extLst>
              <a:ext uri="{FF2B5EF4-FFF2-40B4-BE49-F238E27FC236}">
                <a16:creationId xmlns:a16="http://schemas.microsoft.com/office/drawing/2014/main" id="{C6EA3D78-1AD0-445E-BB1A-4E37DF05A01F}"/>
              </a:ext>
              <a:ext uri="{C183D7F6-B498-43B3-948B-1728B52AA6E4}">
                <adec:decorative xmlns:adec="http://schemas.microsoft.com/office/drawing/2017/decorative" val="0"/>
              </a:ext>
            </a:extLst>
          </p:cNvPr>
          <p:cNvSpPr txBox="1">
            <a:spLocks/>
          </p:cNvSpPr>
          <p:nvPr/>
        </p:nvSpPr>
        <p:spPr>
          <a:xfrm>
            <a:off x="7898144" y="1247460"/>
            <a:ext cx="6866356" cy="1786907"/>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70000"/>
              </a:lnSpc>
              <a:spcBef>
                <a:spcPts val="0"/>
              </a:spcBef>
              <a:buNone/>
              <a:tabLst>
                <a:tab pos="457200" algn="l"/>
              </a:tabLst>
            </a:pPr>
            <a:r>
              <a:rPr lang="de-DE"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C0000"/>
                </a:solidFill>
                <a:latin typeface="Calibri" panose="020F0502020204030204" pitchFamily="34" charset="0"/>
                <a:ea typeface="Calibri" panose="020F0502020204030204" pitchFamily="34" charset="0"/>
                <a:cs typeface="Times New Roman" panose="02020603050405020304" pitchFamily="18" charset="0"/>
              </a:rPr>
              <a:t>1. Barrierefreie Struktur</a:t>
            </a:r>
          </a:p>
          <a:p>
            <a:pPr marL="0" indent="0">
              <a:lnSpc>
                <a:spcPct val="170000"/>
              </a:lnSpc>
              <a:spcBef>
                <a:spcPts val="0"/>
              </a:spcBef>
              <a:buNone/>
              <a:tabLst>
                <a:tab pos="457200" algn="l"/>
              </a:tabLst>
            </a:pPr>
            <a:r>
              <a:rPr lang="de-DE" sz="32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15811"/>
                </a:solidFill>
                <a:latin typeface="Calibri" panose="020F0502020204030204" pitchFamily="34" charset="0"/>
                <a:ea typeface="Calibri" panose="020F0502020204030204" pitchFamily="34" charset="0"/>
                <a:cs typeface="Times New Roman" panose="02020603050405020304" pitchFamily="18" charset="0"/>
              </a:rPr>
              <a:t>2. Barrierefreies Layout</a:t>
            </a:r>
          </a:p>
        </p:txBody>
      </p:sp>
      <p:sp>
        <p:nvSpPr>
          <p:cNvPr id="37" name="Textfeld 36">
            <a:extLst>
              <a:ext uri="{FF2B5EF4-FFF2-40B4-BE49-F238E27FC236}">
                <a16:creationId xmlns:a16="http://schemas.microsoft.com/office/drawing/2014/main" id="{62025303-BC31-4350-88CC-C685030E82B0}"/>
              </a:ext>
            </a:extLst>
          </p:cNvPr>
          <p:cNvSpPr txBox="1"/>
          <p:nvPr/>
        </p:nvSpPr>
        <p:spPr>
          <a:xfrm>
            <a:off x="8356707" y="3142178"/>
            <a:ext cx="4919428" cy="584775"/>
          </a:xfrm>
          <a:prstGeom prst="rect">
            <a:avLst/>
          </a:prstGeom>
          <a:noFill/>
        </p:spPr>
        <p:txBody>
          <a:bodyPr wrap="square" rtlCol="0">
            <a:spAutoFit/>
          </a:bodyPr>
          <a:lstStyle/>
          <a:p>
            <a:pPr marL="0" indent="0">
              <a:lnSpc>
                <a:spcPct val="100000"/>
              </a:lnSpc>
              <a:spcBef>
                <a:spcPts val="0"/>
              </a:spcBef>
              <a:buNone/>
              <a:tabLst>
                <a:tab pos="457200" algn="l"/>
              </a:tabLst>
            </a:pPr>
            <a:r>
              <a:rPr lang="de-DE" sz="3200" b="1" dirty="0">
                <a:solidFill>
                  <a:srgbClr val="00863D"/>
                </a:solidFill>
                <a:latin typeface="Calibri" panose="020F0502020204030204" pitchFamily="34" charset="0"/>
                <a:ea typeface="Calibri" panose="020F0502020204030204" pitchFamily="34" charset="0"/>
                <a:cs typeface="Times New Roman" panose="02020603050405020304" pitchFamily="18" charset="0"/>
              </a:rPr>
              <a:t>3. Barrierefreie Sprache</a:t>
            </a:r>
            <a:endParaRPr lang="de-DE" b="1" dirty="0">
              <a:solidFill>
                <a:srgbClr val="00863D"/>
              </a:solidFill>
            </a:endParaRPr>
          </a:p>
        </p:txBody>
      </p:sp>
      <p:sp>
        <p:nvSpPr>
          <p:cNvPr id="16" name="Textfeld 15">
            <a:extLst>
              <a:ext uri="{FF2B5EF4-FFF2-40B4-BE49-F238E27FC236}">
                <a16:creationId xmlns:a16="http://schemas.microsoft.com/office/drawing/2014/main" id="{EC9B3B1C-E768-415C-9DC7-8F8C8F53469C}"/>
              </a:ext>
            </a:extLst>
          </p:cNvPr>
          <p:cNvSpPr txBox="1"/>
          <p:nvPr/>
        </p:nvSpPr>
        <p:spPr>
          <a:xfrm>
            <a:off x="8339089" y="3599209"/>
            <a:ext cx="6515490" cy="4399025"/>
          </a:xfrm>
          <a:prstGeom prst="rect">
            <a:avLst/>
          </a:prstGeom>
          <a:noFill/>
        </p:spPr>
        <p:txBody>
          <a:bodyPr wrap="square" rtlCol="0">
            <a:spAutoFit/>
          </a:bodyPr>
          <a:lstStyle/>
          <a:p>
            <a:pPr marL="457200" indent="-457200">
              <a:lnSpc>
                <a:spcPct val="17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Lange Sätze vertikal entzerren</a:t>
            </a:r>
          </a:p>
          <a:p>
            <a:pPr marL="457200" indent="-457200">
              <a:lnSpc>
                <a:spcPct val="170000"/>
              </a:lnSpc>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Vermeiden von Abkürzungen</a:t>
            </a:r>
          </a:p>
          <a:p>
            <a:pPr marL="457200" indent="-457200">
              <a:lnSpc>
                <a:spcPct val="170000"/>
              </a:lnSpc>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Verwenden von möglichst einfachen Formulierungen und Satzstrukturen</a:t>
            </a:r>
          </a:p>
          <a:p>
            <a:pPr marL="457200" indent="-457200">
              <a:lnSpc>
                <a:spcPct val="170000"/>
              </a:lnSpc>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Erläutern von Fach- und Fremdwörtern</a:t>
            </a:r>
          </a:p>
          <a:p>
            <a:pPr marL="457200" indent="-457200">
              <a:lnSpc>
                <a:spcPct val="170000"/>
              </a:lnSpc>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Wichtige Informationen hervorheben</a:t>
            </a:r>
          </a:p>
        </p:txBody>
      </p:sp>
      <p:sp>
        <p:nvSpPr>
          <p:cNvPr id="18" name="Untertitel 2">
            <a:extLst>
              <a:ext uri="{FF2B5EF4-FFF2-40B4-BE49-F238E27FC236}">
                <a16:creationId xmlns:a16="http://schemas.microsoft.com/office/drawing/2014/main" id="{390FDC30-E42A-4735-BC89-457A567F6F23}"/>
              </a:ext>
              <a:ext uri="{C183D7F6-B498-43B3-948B-1728B52AA6E4}">
                <adec:decorative xmlns:adec="http://schemas.microsoft.com/office/drawing/2017/decorative" val="0"/>
              </a:ext>
            </a:extLst>
          </p:cNvPr>
          <p:cNvSpPr txBox="1">
            <a:spLocks/>
          </p:cNvSpPr>
          <p:nvPr/>
        </p:nvSpPr>
        <p:spPr>
          <a:xfrm>
            <a:off x="8448295" y="7800647"/>
            <a:ext cx="6522388" cy="861774"/>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Gegebenenfalls Aufzählungen nutzen</a:t>
            </a:r>
          </a:p>
        </p:txBody>
      </p:sp>
      <p:sp>
        <p:nvSpPr>
          <p:cNvPr id="40" name="Textfeld 39">
            <a:extLst>
              <a:ext uri="{FF2B5EF4-FFF2-40B4-BE49-F238E27FC236}">
                <a16:creationId xmlns:a16="http://schemas.microsoft.com/office/drawing/2014/main" id="{A202366B-E3BE-4103-9D2D-930C21349F9A}"/>
              </a:ext>
            </a:extLst>
          </p:cNvPr>
          <p:cNvSpPr txBox="1"/>
          <p:nvPr/>
        </p:nvSpPr>
        <p:spPr>
          <a:xfrm>
            <a:off x="7899395" y="8747914"/>
            <a:ext cx="7071299" cy="861774"/>
          </a:xfrm>
          <a:prstGeom prst="rect">
            <a:avLst/>
          </a:prstGeom>
          <a:noFill/>
        </p:spPr>
        <p:txBody>
          <a:bodyPr wrap="square" rtlCol="0">
            <a:spAutoFit/>
          </a:bodyPr>
          <a:lstStyle/>
          <a:p>
            <a:pPr marL="0" indent="0">
              <a:lnSpc>
                <a:spcPct val="100000"/>
              </a:lnSpc>
              <a:spcBef>
                <a:spcPts val="0"/>
              </a:spcBef>
              <a:buNone/>
              <a:tabLst>
                <a:tab pos="457200" algn="l"/>
              </a:tabLst>
            </a:pPr>
            <a:r>
              <a:rPr lang="de-DE" sz="32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2F5597"/>
                </a:solidFill>
                <a:latin typeface="Calibri" panose="020F0502020204030204" pitchFamily="34" charset="0"/>
                <a:ea typeface="Calibri" panose="020F0502020204030204" pitchFamily="34" charset="0"/>
                <a:cs typeface="Times New Roman" panose="02020603050405020304" pitchFamily="18" charset="0"/>
              </a:rPr>
              <a:t>4. Barrierefrei für Screenreader</a:t>
            </a:r>
          </a:p>
          <a:p>
            <a:endParaRPr lang="de-DE" dirty="0"/>
          </a:p>
        </p:txBody>
      </p:sp>
      <p:pic>
        <p:nvPicPr>
          <p:cNvPr id="24" name="Grafik 23">
            <a:extLst>
              <a:ext uri="{FF2B5EF4-FFF2-40B4-BE49-F238E27FC236}">
                <a16:creationId xmlns:a16="http://schemas.microsoft.com/office/drawing/2014/main" id="{34DC367D-72E6-4F1F-B5B6-5DF4E8D1B0DA}"/>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1181" y="651032"/>
            <a:ext cx="432000" cy="432000"/>
          </a:xfrm>
          <a:prstGeom prst="rect">
            <a:avLst/>
          </a:prstGeom>
        </p:spPr>
      </p:pic>
      <p:pic>
        <p:nvPicPr>
          <p:cNvPr id="33" name="Grafik 32">
            <a:extLst>
              <a:ext uri="{FF2B5EF4-FFF2-40B4-BE49-F238E27FC236}">
                <a16:creationId xmlns:a16="http://schemas.microsoft.com/office/drawing/2014/main" id="{ED9D8382-A583-4553-B2B9-788CA87DA1A2}"/>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3181" y="3637272"/>
            <a:ext cx="360000" cy="360000"/>
          </a:xfrm>
          <a:prstGeom prst="rect">
            <a:avLst/>
          </a:prstGeom>
        </p:spPr>
      </p:pic>
      <p:pic>
        <p:nvPicPr>
          <p:cNvPr id="34" name="Grafik 33">
            <a:extLst>
              <a:ext uri="{FF2B5EF4-FFF2-40B4-BE49-F238E27FC236}">
                <a16:creationId xmlns:a16="http://schemas.microsoft.com/office/drawing/2014/main" id="{C34B3722-EEB8-4DCA-94CE-E5344C5EE292}"/>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3181" y="7969839"/>
            <a:ext cx="324000" cy="324000"/>
          </a:xfrm>
          <a:prstGeom prst="rect">
            <a:avLst/>
          </a:prstGeom>
        </p:spPr>
      </p:pic>
      <p:pic>
        <p:nvPicPr>
          <p:cNvPr id="41" name="Grafik 40">
            <a:extLst>
              <a:ext uri="{FF2B5EF4-FFF2-40B4-BE49-F238E27FC236}">
                <a16:creationId xmlns:a16="http://schemas.microsoft.com/office/drawing/2014/main" id="{FDB1949C-D20C-44FB-84C4-422E2F33D9FE}"/>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32353" y="1535912"/>
            <a:ext cx="540000" cy="540000"/>
          </a:xfrm>
          <a:prstGeom prst="rect">
            <a:avLst/>
          </a:prstGeom>
        </p:spPr>
      </p:pic>
      <p:pic>
        <p:nvPicPr>
          <p:cNvPr id="42" name="Grafik 41">
            <a:extLst>
              <a:ext uri="{FF2B5EF4-FFF2-40B4-BE49-F238E27FC236}">
                <a16:creationId xmlns:a16="http://schemas.microsoft.com/office/drawing/2014/main" id="{9F0CAFEF-E353-4661-B86D-D50417DB2D37}"/>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88034" y="2382477"/>
            <a:ext cx="468000" cy="468000"/>
          </a:xfrm>
          <a:prstGeom prst="rect">
            <a:avLst/>
          </a:prstGeom>
        </p:spPr>
      </p:pic>
      <p:pic>
        <p:nvPicPr>
          <p:cNvPr id="43" name="Grafik 42">
            <a:extLst>
              <a:ext uri="{FF2B5EF4-FFF2-40B4-BE49-F238E27FC236}">
                <a16:creationId xmlns:a16="http://schemas.microsoft.com/office/drawing/2014/main" id="{05980CDF-8D7F-40B5-A3EF-8A1FE64843AE}"/>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36802" y="3173018"/>
            <a:ext cx="540000" cy="540000"/>
          </a:xfrm>
          <a:prstGeom prst="rect">
            <a:avLst/>
          </a:prstGeom>
        </p:spPr>
      </p:pic>
      <p:pic>
        <p:nvPicPr>
          <p:cNvPr id="44" name="Grafik 43">
            <a:extLst>
              <a:ext uri="{FF2B5EF4-FFF2-40B4-BE49-F238E27FC236}">
                <a16:creationId xmlns:a16="http://schemas.microsoft.com/office/drawing/2014/main" id="{47A37BD1-B0B8-48A2-9109-67C5E9A20C9A}"/>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831722" y="8792452"/>
            <a:ext cx="540000" cy="540000"/>
          </a:xfrm>
          <a:prstGeom prst="rect">
            <a:avLst/>
          </a:prstGeom>
        </p:spPr>
      </p:pic>
      <p:cxnSp>
        <p:nvCxnSpPr>
          <p:cNvPr id="6" name="Gerader Verbinder 5">
            <a:extLst>
              <a:ext uri="{FF2B5EF4-FFF2-40B4-BE49-F238E27FC236}">
                <a16:creationId xmlns:a16="http://schemas.microsoft.com/office/drawing/2014/main" id="{2DC8816B-4017-43F1-B375-F2F94D8A588B}"/>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29" descr="Erläuterung Folie 29: Das Dokument mit Fettmarkierungen">
            <a:hlinkClick r:id="" action="ppaction://media"/>
            <a:extLst>
              <a:ext uri="{FF2B5EF4-FFF2-40B4-BE49-F238E27FC236}">
                <a16:creationId xmlns:a16="http://schemas.microsoft.com/office/drawing/2014/main" id="{3DFA366F-10E7-439C-835D-94300A719859}"/>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4483320" y="10115686"/>
            <a:ext cx="487363" cy="487363"/>
          </a:xfrm>
          <a:prstGeom prst="rect">
            <a:avLst/>
          </a:prstGeom>
        </p:spPr>
      </p:pic>
    </p:spTree>
    <p:extLst>
      <p:ext uri="{BB962C8B-B14F-4D97-AF65-F5344CB8AC3E}">
        <p14:creationId xmlns:p14="http://schemas.microsoft.com/office/powerpoint/2010/main" val="104355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CF7805C-8C62-40E9-B54D-CB00BBF204F5}"/>
              </a:ext>
            </a:extLst>
          </p:cNvPr>
          <p:cNvSpPr>
            <a:spLocks noGrp="1"/>
          </p:cNvSpPr>
          <p:nvPr>
            <p:ph type="title"/>
          </p:nvPr>
        </p:nvSpPr>
        <p:spPr>
          <a:xfrm>
            <a:off x="1039455" y="-2188566"/>
            <a:ext cx="13040439" cy="2066590"/>
          </a:xfrm>
        </p:spPr>
        <p:txBody>
          <a:bodyPr/>
          <a:lstStyle/>
          <a:p>
            <a:r>
              <a:rPr lang="de-DE" dirty="0"/>
              <a:t>Das Zwei-Sinne-Prinzip</a:t>
            </a:r>
          </a:p>
        </p:txBody>
      </p:sp>
      <p:pic>
        <p:nvPicPr>
          <p:cNvPr id="4" name="Grafik 3">
            <a:extLst>
              <a:ext uri="{FF2B5EF4-FFF2-40B4-BE49-F238E27FC236}">
                <a16:creationId xmlns:a16="http://schemas.microsoft.com/office/drawing/2014/main" id="{1064D683-C743-4AAF-9AA3-D3B929F4A01E}"/>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t="747" r="557" b="1081"/>
          <a:stretch/>
        </p:blipFill>
        <p:spPr>
          <a:xfrm>
            <a:off x="-24845" y="0"/>
            <a:ext cx="15144195" cy="10691813"/>
          </a:xfrm>
          <a:prstGeom prst="rect">
            <a:avLst/>
          </a:prstGeom>
        </p:spPr>
      </p:pic>
      <p:pic>
        <p:nvPicPr>
          <p:cNvPr id="8" name="Grafik 7">
            <a:extLst>
              <a:ext uri="{FF2B5EF4-FFF2-40B4-BE49-F238E27FC236}">
                <a16:creationId xmlns:a16="http://schemas.microsoft.com/office/drawing/2014/main" id="{76B69799-874D-4347-AE66-E2B1499952C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490865" y="125175"/>
            <a:ext cx="2503420" cy="856433"/>
          </a:xfrm>
          <a:prstGeom prst="rect">
            <a:avLst/>
          </a:prstGeom>
        </p:spPr>
      </p:pic>
      <p:pic>
        <p:nvPicPr>
          <p:cNvPr id="2" name="Folie 3" descr="Anmerkungen, bevor es inhaltlich losgeht">
            <a:hlinkClick r:id="" action="ppaction://media"/>
            <a:extLst>
              <a:ext uri="{FF2B5EF4-FFF2-40B4-BE49-F238E27FC236}">
                <a16:creationId xmlns:a16="http://schemas.microsoft.com/office/drawing/2014/main" id="{00F4CBC9-C491-422D-8C5E-DE402BFF5D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506922" y="10005968"/>
            <a:ext cx="487363" cy="487363"/>
          </a:xfrm>
          <a:prstGeom prst="rect">
            <a:avLst/>
          </a:prstGeom>
        </p:spPr>
      </p:pic>
      <p:pic>
        <p:nvPicPr>
          <p:cNvPr id="6" name="Grafik 5">
            <a:extLst>
              <a:ext uri="{FF2B5EF4-FFF2-40B4-BE49-F238E27FC236}">
                <a16:creationId xmlns:a16="http://schemas.microsoft.com/office/drawing/2014/main" id="{26C3E625-87FD-44F6-BA5E-5CD37FFC336D}"/>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45" y="1822638"/>
            <a:ext cx="12515710" cy="8849415"/>
          </a:xfrm>
          <a:prstGeom prst="rect">
            <a:avLst/>
          </a:prstGeom>
        </p:spPr>
      </p:pic>
    </p:spTree>
    <p:extLst>
      <p:ext uri="{BB962C8B-B14F-4D97-AF65-F5344CB8AC3E}">
        <p14:creationId xmlns:p14="http://schemas.microsoft.com/office/powerpoint/2010/main" val="152377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D2B17BE-98E8-4692-A04A-3A234FCE3850}"/>
              </a:ext>
            </a:extLst>
          </p:cNvPr>
          <p:cNvSpPr>
            <a:spLocks noGrp="1"/>
          </p:cNvSpPr>
          <p:nvPr>
            <p:ph type="title"/>
          </p:nvPr>
        </p:nvSpPr>
        <p:spPr>
          <a:xfrm>
            <a:off x="702136" y="-2190930"/>
            <a:ext cx="13040439" cy="2066590"/>
          </a:xfrm>
        </p:spPr>
        <p:txBody>
          <a:bodyPr/>
          <a:lstStyle/>
          <a:p>
            <a:r>
              <a:rPr lang="de-DE" dirty="0"/>
              <a:t>Gegebenenfalls Aufzählungen nutzen</a:t>
            </a:r>
          </a:p>
        </p:txBody>
      </p:sp>
      <p:pic>
        <p:nvPicPr>
          <p:cNvPr id="23" name="Grafik 22">
            <a:extLst>
              <a:ext uri="{FF2B5EF4-FFF2-40B4-BE49-F238E27FC236}">
                <a16:creationId xmlns:a16="http://schemas.microsoft.com/office/drawing/2014/main" id="{2AF42C10-9C34-41C3-AFC0-A5B088CD796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490865" y="125175"/>
            <a:ext cx="2503420" cy="856433"/>
          </a:xfrm>
          <a:prstGeom prst="rect">
            <a:avLst/>
          </a:prstGeom>
        </p:spPr>
      </p:pic>
      <p:sp>
        <p:nvSpPr>
          <p:cNvPr id="33" name="Titel 1">
            <a:extLst>
              <a:ext uri="{FF2B5EF4-FFF2-40B4-BE49-F238E27FC236}">
                <a16:creationId xmlns:a16="http://schemas.microsoft.com/office/drawing/2014/main" id="{3179DF76-CEC9-42BA-A121-6BD5F5BD3027}"/>
              </a:ext>
            </a:extLst>
          </p:cNvPr>
          <p:cNvSpPr txBox="1">
            <a:spLocks/>
          </p:cNvSpPr>
          <p:nvPr/>
        </p:nvSpPr>
        <p:spPr>
          <a:xfrm>
            <a:off x="354846" y="134858"/>
            <a:ext cx="7122927" cy="360000"/>
          </a:xfrm>
          <a:prstGeom prst="rect">
            <a:avLst/>
          </a:prstGeom>
          <a:solidFill>
            <a:srgbClr val="1E50A0"/>
          </a:solidFill>
          <a:ln>
            <a:solidFill>
              <a:srgbClr val="1E50A0"/>
            </a:solidFill>
          </a:ln>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1600" b="1" dirty="0">
                <a:solidFill>
                  <a:schemeClr val="bg1"/>
                </a:solidFill>
                <a:latin typeface="+mn-lt"/>
                <a:cs typeface="Times New Roman" panose="02020603050405020304" pitchFamily="18" charset="0"/>
              </a:rPr>
              <a:t>Erstellung eines digital-barrierefreien Dokuments</a:t>
            </a:r>
          </a:p>
        </p:txBody>
      </p:sp>
      <p:sp>
        <p:nvSpPr>
          <p:cNvPr id="24" name="Inhaltsplatzhalter 2">
            <a:extLst>
              <a:ext uri="{FF2B5EF4-FFF2-40B4-BE49-F238E27FC236}">
                <a16:creationId xmlns:a16="http://schemas.microsoft.com/office/drawing/2014/main" id="{4FA9E0F5-6662-48CE-A1BB-E783588E27E2}"/>
              </a:ext>
            </a:extLst>
          </p:cNvPr>
          <p:cNvSpPr txBox="1">
            <a:spLocks/>
          </p:cNvSpPr>
          <p:nvPr/>
        </p:nvSpPr>
        <p:spPr>
          <a:xfrm>
            <a:off x="354831" y="689723"/>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800" b="1" dirty="0">
                <a:cs typeface="Times New Roman" panose="02020603050405020304" pitchFamily="18" charset="0"/>
              </a:rPr>
              <a:t>        Relevanz von digitaler Barrierefreiheit</a:t>
            </a:r>
          </a:p>
        </p:txBody>
      </p:sp>
      <p:sp>
        <p:nvSpPr>
          <p:cNvPr id="25" name="Inhaltsplatzhalter 2">
            <a:extLst>
              <a:ext uri="{FF2B5EF4-FFF2-40B4-BE49-F238E27FC236}">
                <a16:creationId xmlns:a16="http://schemas.microsoft.com/office/drawing/2014/main" id="{2CFA8AB9-BDA0-4C6D-974F-1D53D8B8EA60}"/>
              </a:ext>
            </a:extLst>
          </p:cNvPr>
          <p:cNvSpPr>
            <a:spLocks noGrp="1"/>
          </p:cNvSpPr>
          <p:nvPr>
            <p:ph idx="1"/>
          </p:nvPr>
        </p:nvSpPr>
        <p:spPr>
          <a:xfrm>
            <a:off x="354847" y="1013724"/>
            <a:ext cx="7122942" cy="2493752"/>
          </a:xfrm>
          <a:solidFill>
            <a:schemeClr val="bg1">
              <a:lumMod val="95000"/>
            </a:schemeClr>
          </a:solidFill>
        </p:spPr>
        <p:txBody>
          <a:bodyPr>
            <a:noAutofit/>
          </a:body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Im Internet </a:t>
            </a:r>
            <a:r>
              <a:rPr lang="de-DE" sz="1800" b="1" dirty="0">
                <a:cs typeface="Times New Roman" panose="02020603050405020304" pitchFamily="18" charset="0"/>
              </a:rPr>
              <a:t>brauchen 30% aller Menschen </a:t>
            </a:r>
            <a:r>
              <a:rPr lang="de-DE" sz="1800" dirty="0">
                <a:cs typeface="Times New Roman" panose="02020603050405020304" pitchFamily="18" charset="0"/>
              </a:rPr>
              <a:t>barrierefreie Web-Seiten.</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Initiative „Aktion Mensch“ hat herausgefunden:</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77% der Deutschen sagen: </a:t>
            </a:r>
          </a:p>
          <a:p>
            <a:pPr marL="0" indent="0">
              <a:lnSpc>
                <a:spcPct val="150000"/>
              </a:lnSpc>
              <a:spcBef>
                <a:spcPts val="0"/>
              </a:spcBef>
              <a:buFont typeface="Arial" panose="020B0604020202020204" pitchFamily="34" charset="0"/>
              <a:buNone/>
            </a:pPr>
            <a:r>
              <a:rPr lang="de-DE" sz="1800" b="1" dirty="0">
                <a:cs typeface="Times New Roman" panose="02020603050405020304" pitchFamily="18" charset="0"/>
              </a:rPr>
              <a:t>Digitale Barrierefreiheit ist wichtig </a:t>
            </a:r>
            <a:r>
              <a:rPr lang="de-DE" sz="1800" dirty="0">
                <a:cs typeface="Times New Roman" panose="02020603050405020304" pitchFamily="18" charset="0"/>
              </a:rPr>
              <a:t>oder sogar sehr wichtig.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Web-Seiten von Rathäusern, Krankenhäusern und anderen Einrichtungen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müssen digital-barrierefrei sein. </a:t>
            </a:r>
          </a:p>
        </p:txBody>
      </p:sp>
      <p:sp>
        <p:nvSpPr>
          <p:cNvPr id="30" name="Inhaltsplatzhalter 2">
            <a:extLst>
              <a:ext uri="{FF2B5EF4-FFF2-40B4-BE49-F238E27FC236}">
                <a16:creationId xmlns:a16="http://schemas.microsoft.com/office/drawing/2014/main" id="{7F00200B-3412-46A5-8FE2-F4A995BC7536}"/>
              </a:ext>
            </a:extLst>
          </p:cNvPr>
          <p:cNvSpPr txBox="1">
            <a:spLocks/>
          </p:cNvSpPr>
          <p:nvPr/>
        </p:nvSpPr>
        <p:spPr>
          <a:xfrm>
            <a:off x="354831" y="3659968"/>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800" b="1" dirty="0">
                <a:cs typeface="Times New Roman" panose="02020603050405020304" pitchFamily="18" charset="0"/>
              </a:rPr>
              <a:t>        Inhalt dieser Präsentation</a:t>
            </a:r>
          </a:p>
        </p:txBody>
      </p:sp>
      <p:sp>
        <p:nvSpPr>
          <p:cNvPr id="31" name="Inhaltsplatzhalter 2">
            <a:extLst>
              <a:ext uri="{FF2B5EF4-FFF2-40B4-BE49-F238E27FC236}">
                <a16:creationId xmlns:a16="http://schemas.microsoft.com/office/drawing/2014/main" id="{0D5E37E9-B54E-4ECD-AA14-2453225B5EB7}"/>
              </a:ext>
            </a:extLst>
          </p:cNvPr>
          <p:cNvSpPr txBox="1">
            <a:spLocks/>
          </p:cNvSpPr>
          <p:nvPr/>
        </p:nvSpPr>
        <p:spPr>
          <a:xfrm>
            <a:off x="354824" y="3983968"/>
            <a:ext cx="7122942" cy="3802212"/>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Diese Präsentation zeigt,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wie du ein </a:t>
            </a:r>
            <a:r>
              <a:rPr lang="de-DE" sz="1800" b="1" dirty="0">
                <a:cs typeface="Times New Roman" panose="02020603050405020304" pitchFamily="18" charset="0"/>
              </a:rPr>
              <a:t>digital-barrierefreies Dokument erstellst</a:t>
            </a:r>
            <a:r>
              <a:rPr lang="de-DE" sz="1800" dirty="0">
                <a:cs typeface="Times New Roman" panose="02020603050405020304" pitchFamily="18" charset="0"/>
              </a:rPr>
              <a: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Ein Negativ-Beispiel wird kapitel-weise verbessert.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Eine </a:t>
            </a:r>
            <a:r>
              <a:rPr lang="de-DE" sz="1800" b="1" dirty="0">
                <a:solidFill>
                  <a:srgbClr val="49702E"/>
                </a:solidFill>
                <a:cs typeface="Times New Roman" panose="02020603050405020304" pitchFamily="18" charset="0"/>
              </a:rPr>
              <a:t>Checkliste</a:t>
            </a:r>
            <a:r>
              <a:rPr lang="de-DE" sz="1800" dirty="0">
                <a:cs typeface="Times New Roman" panose="02020603050405020304" pitchFamily="18" charset="0"/>
              </a:rPr>
              <a:t> hilft dabei.</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Das End-Ergebnis ist ein digital barrierefreies Dokument.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Diese </a:t>
            </a:r>
            <a:r>
              <a:rPr lang="de-DE" sz="1800" b="1" dirty="0">
                <a:cs typeface="Times New Roman" panose="02020603050405020304" pitchFamily="18" charset="0"/>
              </a:rPr>
              <a:t>Präsentation ist nur ein Beispiel</a:t>
            </a:r>
            <a:r>
              <a:rPr lang="de-DE" sz="1800" dirty="0">
                <a:cs typeface="Times New Roman" panose="02020603050405020304" pitchFamily="18" charset="0"/>
              </a:rPr>
              <a: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kapitel-weise Anleitung ist nicht immer richtig.</a:t>
            </a:r>
          </a:p>
          <a:p>
            <a:pPr marL="0" indent="0">
              <a:lnSpc>
                <a:spcPct val="100000"/>
              </a:lnSpc>
              <a:spcBef>
                <a:spcPts val="0"/>
              </a:spcBef>
              <a:buFont typeface="Arial" panose="020B0604020202020204" pitchFamily="34" charset="0"/>
              <a:buNone/>
            </a:pPr>
            <a:endParaRPr lang="de-DE" sz="1800" dirty="0">
              <a:cs typeface="Times New Roman" panose="02020603050405020304" pitchFamily="18" charset="0"/>
            </a:endParaRPr>
          </a:p>
          <a:p>
            <a:pPr marL="0" indent="0">
              <a:lnSpc>
                <a:spcPct val="100000"/>
              </a:lnSpc>
              <a:spcBef>
                <a:spcPts val="0"/>
              </a:spcBef>
              <a:buFont typeface="Arial" panose="020B0604020202020204" pitchFamily="34" charset="0"/>
              <a:buNone/>
            </a:pPr>
            <a:r>
              <a:rPr lang="de-DE" sz="1800" dirty="0">
                <a:solidFill>
                  <a:srgbClr val="49702E"/>
                </a:solidFill>
                <a:cs typeface="Times New Roman" panose="02020603050405020304" pitchFamily="18" charset="0"/>
              </a:rPr>
              <a:t>Eine Checkliste ist eine Übersicht mit Aufgaben, die erledigt werden müssen. Erledigte Aufgaben darfst du abhaken.</a:t>
            </a:r>
          </a:p>
        </p:txBody>
      </p:sp>
      <p:sp>
        <p:nvSpPr>
          <p:cNvPr id="32" name="Inhaltsplatzhalter 2">
            <a:extLst>
              <a:ext uri="{FF2B5EF4-FFF2-40B4-BE49-F238E27FC236}">
                <a16:creationId xmlns:a16="http://schemas.microsoft.com/office/drawing/2014/main" id="{C4D13822-27C9-4AF5-98BC-0DAD198AF943}"/>
              </a:ext>
            </a:extLst>
          </p:cNvPr>
          <p:cNvSpPr txBox="1">
            <a:spLocks/>
          </p:cNvSpPr>
          <p:nvPr/>
        </p:nvSpPr>
        <p:spPr>
          <a:xfrm>
            <a:off x="354831" y="7990174"/>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800" b="1" dirty="0">
                <a:cs typeface="Times New Roman" panose="02020603050405020304" pitchFamily="18" charset="0"/>
              </a:rPr>
              <a:t>        Quellen</a:t>
            </a:r>
          </a:p>
        </p:txBody>
      </p:sp>
      <p:sp>
        <p:nvSpPr>
          <p:cNvPr id="29" name="Textfeld 28">
            <a:extLst>
              <a:ext uri="{FF2B5EF4-FFF2-40B4-BE49-F238E27FC236}">
                <a16:creationId xmlns:a16="http://schemas.microsoft.com/office/drawing/2014/main" id="{1920E242-4D86-4396-862C-7602A0B288BA}"/>
              </a:ext>
            </a:extLst>
          </p:cNvPr>
          <p:cNvSpPr txBox="1"/>
          <p:nvPr/>
        </p:nvSpPr>
        <p:spPr>
          <a:xfrm>
            <a:off x="354831" y="8314174"/>
            <a:ext cx="7122935" cy="1754326"/>
          </a:xfrm>
          <a:prstGeom prst="rect">
            <a:avLst/>
          </a:prstGeom>
          <a:solidFill>
            <a:schemeClr val="bg1">
              <a:lumMod val="95000"/>
            </a:schemeClr>
          </a:solidFill>
        </p:spPr>
        <p:txBody>
          <a:bodyPr wrap="square" rtlCol="0">
            <a:spAutoFit/>
          </a:bodyPr>
          <a:lstStyle/>
          <a:p>
            <a:pPr marL="0" indent="0">
              <a:spcBef>
                <a:spcPts val="0"/>
              </a:spcBef>
              <a:buFont typeface="Arial" panose="020B0604020202020204" pitchFamily="34" charset="0"/>
              <a:buNone/>
            </a:pPr>
            <a:r>
              <a:rPr lang="de-DE" dirty="0">
                <a:cs typeface="Times New Roman" panose="02020603050405020304" pitchFamily="18" charset="0"/>
              </a:rPr>
              <a:t>- AKTION MENSCH (</a:t>
            </a:r>
            <a:r>
              <a:rPr lang="de-DE" dirty="0" err="1">
                <a:cs typeface="Times New Roman" panose="02020603050405020304" pitchFamily="18" charset="0"/>
              </a:rPr>
              <a:t>Herausgeber:innen</a:t>
            </a:r>
            <a:r>
              <a:rPr lang="de-DE" dirty="0">
                <a:cs typeface="Times New Roman" panose="02020603050405020304" pitchFamily="18" charset="0"/>
              </a:rPr>
              <a:t>) (2010): </a:t>
            </a:r>
            <a:r>
              <a:rPr lang="de-DE" sz="1800" dirty="0">
                <a:solidFill>
                  <a:srgbClr val="2F5597"/>
                </a:solidFill>
                <a:cs typeface="Times New Roman" panose="02020603050405020304" pitchFamily="18" charset="0"/>
                <a:hlinkClick r:id="rId6" action="ppaction://hlinkfile">
                  <a:extLst>
                    <a:ext uri="{A12FA001-AC4F-418D-AE19-62706E023703}">
                      <ahyp:hlinkClr xmlns:ahyp="http://schemas.microsoft.com/office/drawing/2018/hyperlinkcolor" val="tx"/>
                    </a:ext>
                  </a:extLst>
                </a:hlinkClick>
              </a:rPr>
              <a:t>Web 2.0/ barrierefrei. Eine Studie zur Nutzung von Web 2.0 Anwendungen durch Menschen mit Behinderung (PDF)</a:t>
            </a:r>
            <a:r>
              <a:rPr lang="de-DE" sz="1800" dirty="0">
                <a:solidFill>
                  <a:srgbClr val="2F5597"/>
                </a:solidFill>
                <a:cs typeface="Times New Roman" panose="02020603050405020304" pitchFamily="18" charset="0"/>
              </a:rPr>
              <a:t>. </a:t>
            </a:r>
          </a:p>
          <a:p>
            <a:pPr marL="0" indent="0">
              <a:spcBef>
                <a:spcPts val="0"/>
              </a:spcBef>
              <a:buFont typeface="Arial" panose="020B0604020202020204" pitchFamily="34" charset="0"/>
              <a:buNone/>
            </a:pPr>
            <a:r>
              <a:rPr lang="de-DE" dirty="0">
                <a:cs typeface="Times New Roman" panose="02020603050405020304" pitchFamily="18" charset="0"/>
              </a:rPr>
              <a:t>- Maaß., Chr. &amp; Rink, I. (</a:t>
            </a:r>
            <a:r>
              <a:rPr lang="de-DE" dirty="0" err="1">
                <a:cs typeface="Times New Roman" panose="02020603050405020304" pitchFamily="18" charset="0"/>
              </a:rPr>
              <a:t>Herausgeber:innen</a:t>
            </a:r>
            <a:r>
              <a:rPr lang="de-DE" dirty="0">
                <a:cs typeface="Times New Roman" panose="02020603050405020304" pitchFamily="18" charset="0"/>
              </a:rPr>
              <a:t>) (2019): </a:t>
            </a:r>
            <a:r>
              <a:rPr lang="de-DE" sz="1800" dirty="0">
                <a:solidFill>
                  <a:schemeClr val="accent1">
                    <a:lumMod val="75000"/>
                  </a:schemeClr>
                </a:solidFill>
                <a:cs typeface="Times New Roman" panose="02020603050405020304" pitchFamily="18" charset="0"/>
                <a:hlinkClick r:id="rId7">
                  <a:extLst>
                    <a:ext uri="{A12FA001-AC4F-418D-AE19-62706E023703}">
                      <ahyp:hlinkClr xmlns:ahyp="http://schemas.microsoft.com/office/drawing/2018/hyperlinkcolor" val="tx"/>
                    </a:ext>
                  </a:extLst>
                </a:hlinkClick>
              </a:rPr>
              <a:t>Handbuch Barrierefreie Kommunikation (Webseite)</a:t>
            </a:r>
            <a:r>
              <a:rPr lang="de-DE" dirty="0">
                <a:cs typeface="Times New Roman" panose="02020603050405020304" pitchFamily="18" charset="0"/>
              </a:rPr>
              <a:t>. Frank &amp; </a:t>
            </a:r>
            <a:r>
              <a:rPr lang="de-DE" dirty="0" err="1">
                <a:cs typeface="Times New Roman" panose="02020603050405020304" pitchFamily="18" charset="0"/>
              </a:rPr>
              <a:t>Timme</a:t>
            </a:r>
            <a:r>
              <a:rPr lang="de-DE" dirty="0">
                <a:cs typeface="Times New Roman" panose="02020603050405020304" pitchFamily="18" charset="0"/>
              </a:rPr>
              <a:t> GmbH Verlag für wissenschaftliche Literatur, Berlin.</a:t>
            </a:r>
            <a:endParaRPr lang="de-DE" sz="2000" dirty="0">
              <a:cs typeface="Times New Roman" panose="02020603050405020304" pitchFamily="18" charset="0"/>
            </a:endParaRPr>
          </a:p>
        </p:txBody>
      </p:sp>
      <p:sp>
        <p:nvSpPr>
          <p:cNvPr id="26" name="Titel 1">
            <a:extLst>
              <a:ext uri="{FF2B5EF4-FFF2-40B4-BE49-F238E27FC236}">
                <a16:creationId xmlns:a16="http://schemas.microsoft.com/office/drawing/2014/main" id="{94617BFF-D0ED-4D80-A162-E4FCAEE2AB99}"/>
              </a:ext>
              <a:ext uri="{C183D7F6-B498-43B3-948B-1728B52AA6E4}">
                <adec:decorative xmlns:adec="http://schemas.microsoft.com/office/drawing/2017/decorative" val="0"/>
              </a:ext>
            </a:extLst>
          </p:cNvPr>
          <p:cNvSpPr txBox="1">
            <a:spLocks/>
          </p:cNvSpPr>
          <p:nvPr/>
        </p:nvSpPr>
        <p:spPr>
          <a:xfrm>
            <a:off x="7832353" y="159892"/>
            <a:ext cx="4658512" cy="1020701"/>
          </a:xfrm>
          <a:prstGeom prst="rect">
            <a:avLst/>
          </a:prstGeom>
        </p:spPr>
        <p:txBody>
          <a:bodyPr vert="horz" lIns="91440" tIns="45720" rIns="91440" bIns="45720" rtlCol="0" anchor="ctr">
            <a:no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4400" b="1" dirty="0">
                <a:latin typeface="+mn-lt"/>
              </a:rPr>
              <a:t>Checkliste</a:t>
            </a:r>
            <a:r>
              <a:rPr lang="de-DE" sz="3600" b="1" dirty="0">
                <a:latin typeface="+mn-lt"/>
              </a:rPr>
              <a:t> </a:t>
            </a:r>
          </a:p>
          <a:p>
            <a:r>
              <a:rPr lang="de-DE" sz="3600" b="1" dirty="0">
                <a:latin typeface="+mn-lt"/>
              </a:rPr>
              <a:t>digitale Barrierefreiheit</a:t>
            </a:r>
          </a:p>
        </p:txBody>
      </p:sp>
      <p:sp>
        <p:nvSpPr>
          <p:cNvPr id="27" name="Untertitel 2">
            <a:extLst>
              <a:ext uri="{FF2B5EF4-FFF2-40B4-BE49-F238E27FC236}">
                <a16:creationId xmlns:a16="http://schemas.microsoft.com/office/drawing/2014/main" id="{7EF1AC8B-EFCC-430F-8D6C-BE72479DDA29}"/>
              </a:ext>
              <a:ext uri="{C183D7F6-B498-43B3-948B-1728B52AA6E4}">
                <adec:decorative xmlns:adec="http://schemas.microsoft.com/office/drawing/2017/decorative" val="0"/>
              </a:ext>
            </a:extLst>
          </p:cNvPr>
          <p:cNvSpPr txBox="1">
            <a:spLocks/>
          </p:cNvSpPr>
          <p:nvPr/>
        </p:nvSpPr>
        <p:spPr>
          <a:xfrm>
            <a:off x="7898144" y="1247460"/>
            <a:ext cx="7332754" cy="1786907"/>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70000"/>
              </a:lnSpc>
              <a:spcBef>
                <a:spcPts val="0"/>
              </a:spcBef>
              <a:buNone/>
              <a:tabLst>
                <a:tab pos="457200" algn="l"/>
              </a:tabLst>
            </a:pPr>
            <a:r>
              <a:rPr lang="de-DE"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C0000"/>
                </a:solidFill>
                <a:latin typeface="Calibri" panose="020F0502020204030204" pitchFamily="34" charset="0"/>
                <a:ea typeface="Calibri" panose="020F0502020204030204" pitchFamily="34" charset="0"/>
                <a:cs typeface="Times New Roman" panose="02020603050405020304" pitchFamily="18" charset="0"/>
              </a:rPr>
              <a:t>1. Barrierefreie Struktur</a:t>
            </a:r>
          </a:p>
          <a:p>
            <a:pPr marL="0" indent="0">
              <a:lnSpc>
                <a:spcPct val="170000"/>
              </a:lnSpc>
              <a:spcBef>
                <a:spcPts val="0"/>
              </a:spcBef>
              <a:buNone/>
              <a:tabLst>
                <a:tab pos="457200" algn="l"/>
              </a:tabLst>
            </a:pPr>
            <a:r>
              <a:rPr lang="de-DE" sz="32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15811"/>
                </a:solidFill>
                <a:latin typeface="Calibri" panose="020F0502020204030204" pitchFamily="34" charset="0"/>
                <a:ea typeface="Calibri" panose="020F0502020204030204" pitchFamily="34" charset="0"/>
                <a:cs typeface="Times New Roman" panose="02020603050405020304" pitchFamily="18" charset="0"/>
              </a:rPr>
              <a:t>2. Barrierefreies Layout</a:t>
            </a:r>
          </a:p>
        </p:txBody>
      </p:sp>
      <p:sp>
        <p:nvSpPr>
          <p:cNvPr id="28" name="Textfeld 27">
            <a:extLst>
              <a:ext uri="{FF2B5EF4-FFF2-40B4-BE49-F238E27FC236}">
                <a16:creationId xmlns:a16="http://schemas.microsoft.com/office/drawing/2014/main" id="{8E4B4F46-ADB4-4DB3-B494-1E2ACC5CB33E}"/>
              </a:ext>
            </a:extLst>
          </p:cNvPr>
          <p:cNvSpPr txBox="1"/>
          <p:nvPr/>
        </p:nvSpPr>
        <p:spPr>
          <a:xfrm>
            <a:off x="8356707" y="3142178"/>
            <a:ext cx="4919428" cy="584775"/>
          </a:xfrm>
          <a:prstGeom prst="rect">
            <a:avLst/>
          </a:prstGeom>
          <a:noFill/>
        </p:spPr>
        <p:txBody>
          <a:bodyPr wrap="square" rtlCol="0">
            <a:spAutoFit/>
          </a:bodyPr>
          <a:lstStyle/>
          <a:p>
            <a:pPr marL="0" indent="0">
              <a:lnSpc>
                <a:spcPct val="100000"/>
              </a:lnSpc>
              <a:spcBef>
                <a:spcPts val="0"/>
              </a:spcBef>
              <a:buNone/>
              <a:tabLst>
                <a:tab pos="457200" algn="l"/>
              </a:tabLst>
            </a:pPr>
            <a:r>
              <a:rPr lang="de-DE" sz="3200" b="1" dirty="0">
                <a:solidFill>
                  <a:srgbClr val="00863D"/>
                </a:solidFill>
                <a:latin typeface="Calibri" panose="020F0502020204030204" pitchFamily="34" charset="0"/>
                <a:ea typeface="Calibri" panose="020F0502020204030204" pitchFamily="34" charset="0"/>
                <a:cs typeface="Times New Roman" panose="02020603050405020304" pitchFamily="18" charset="0"/>
              </a:rPr>
              <a:t>3. Barrierefreie Sprache</a:t>
            </a:r>
            <a:endParaRPr lang="de-DE" b="1" dirty="0">
              <a:solidFill>
                <a:srgbClr val="00863D"/>
              </a:solidFill>
            </a:endParaRPr>
          </a:p>
        </p:txBody>
      </p:sp>
      <p:sp>
        <p:nvSpPr>
          <p:cNvPr id="17" name="Textfeld 16">
            <a:extLst>
              <a:ext uri="{FF2B5EF4-FFF2-40B4-BE49-F238E27FC236}">
                <a16:creationId xmlns:a16="http://schemas.microsoft.com/office/drawing/2014/main" id="{25ACB587-FBB5-46AE-9E41-1A562F7EE44C}"/>
              </a:ext>
            </a:extLst>
          </p:cNvPr>
          <p:cNvSpPr txBox="1"/>
          <p:nvPr/>
        </p:nvSpPr>
        <p:spPr>
          <a:xfrm>
            <a:off x="8341073" y="3602733"/>
            <a:ext cx="6406309" cy="5131533"/>
          </a:xfrm>
          <a:prstGeom prst="rect">
            <a:avLst/>
          </a:prstGeom>
          <a:noFill/>
        </p:spPr>
        <p:txBody>
          <a:bodyPr wrap="square" rtlCol="0">
            <a:spAutoFit/>
          </a:bodyPr>
          <a:lstStyle/>
          <a:p>
            <a:pPr marL="457200" indent="-457200">
              <a:lnSpc>
                <a:spcPct val="17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Lange Sätze vertikal entzerren</a:t>
            </a:r>
          </a:p>
          <a:p>
            <a:pPr marL="457200" indent="-457200">
              <a:lnSpc>
                <a:spcPct val="170000"/>
              </a:lnSpc>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Vermeiden von Abkürzungen</a:t>
            </a:r>
          </a:p>
          <a:p>
            <a:pPr marL="457200" indent="-457200">
              <a:lnSpc>
                <a:spcPct val="170000"/>
              </a:lnSpc>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Verwenden von möglichst einfachen Formulierungen und Satzstrukturen</a:t>
            </a:r>
          </a:p>
          <a:p>
            <a:pPr marL="457200" indent="-457200">
              <a:lnSpc>
                <a:spcPct val="170000"/>
              </a:lnSpc>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Erläutern von Fach- und Fremdwörtern</a:t>
            </a:r>
          </a:p>
          <a:p>
            <a:pPr marL="457200" indent="-457200">
              <a:lnSpc>
                <a:spcPct val="170000"/>
              </a:lnSpc>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Wichtige Informationen hervorheben</a:t>
            </a:r>
          </a:p>
          <a:p>
            <a:pPr marL="457200" indent="-457200">
              <a:lnSpc>
                <a:spcPct val="170000"/>
              </a:lnSpc>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Gegebenenfalls Aufzählungen nutzen</a:t>
            </a:r>
          </a:p>
        </p:txBody>
      </p:sp>
      <p:sp>
        <p:nvSpPr>
          <p:cNvPr id="38" name="Textfeld 37">
            <a:extLst>
              <a:ext uri="{FF2B5EF4-FFF2-40B4-BE49-F238E27FC236}">
                <a16:creationId xmlns:a16="http://schemas.microsoft.com/office/drawing/2014/main" id="{240B7942-E5D4-4E39-87E6-51B3AAACBDF6}"/>
              </a:ext>
            </a:extLst>
          </p:cNvPr>
          <p:cNvSpPr txBox="1"/>
          <p:nvPr/>
        </p:nvSpPr>
        <p:spPr>
          <a:xfrm>
            <a:off x="7899395" y="8747914"/>
            <a:ext cx="7071299" cy="861774"/>
          </a:xfrm>
          <a:prstGeom prst="rect">
            <a:avLst/>
          </a:prstGeom>
          <a:noFill/>
        </p:spPr>
        <p:txBody>
          <a:bodyPr wrap="square" rtlCol="0">
            <a:spAutoFit/>
          </a:bodyPr>
          <a:lstStyle/>
          <a:p>
            <a:pPr marL="0" indent="0">
              <a:lnSpc>
                <a:spcPct val="100000"/>
              </a:lnSpc>
              <a:spcBef>
                <a:spcPts val="0"/>
              </a:spcBef>
              <a:buNone/>
              <a:tabLst>
                <a:tab pos="457200" algn="l"/>
              </a:tabLst>
            </a:pPr>
            <a:r>
              <a:rPr lang="de-DE" sz="32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2F5597"/>
                </a:solidFill>
                <a:latin typeface="Calibri" panose="020F0502020204030204" pitchFamily="34" charset="0"/>
                <a:ea typeface="Calibri" panose="020F0502020204030204" pitchFamily="34" charset="0"/>
                <a:cs typeface="Times New Roman" panose="02020603050405020304" pitchFamily="18" charset="0"/>
              </a:rPr>
              <a:t>4. Barrierefrei für Screenreader</a:t>
            </a:r>
          </a:p>
          <a:p>
            <a:endParaRPr lang="de-DE" dirty="0"/>
          </a:p>
        </p:txBody>
      </p:sp>
      <p:pic>
        <p:nvPicPr>
          <p:cNvPr id="34" name="Grafik 33">
            <a:extLst>
              <a:ext uri="{FF2B5EF4-FFF2-40B4-BE49-F238E27FC236}">
                <a16:creationId xmlns:a16="http://schemas.microsoft.com/office/drawing/2014/main" id="{C3AA0AB9-5838-4679-AE67-5470088C0343}"/>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1181" y="651032"/>
            <a:ext cx="432000" cy="432000"/>
          </a:xfrm>
          <a:prstGeom prst="rect">
            <a:avLst/>
          </a:prstGeom>
        </p:spPr>
      </p:pic>
      <p:pic>
        <p:nvPicPr>
          <p:cNvPr id="35" name="Grafik 34">
            <a:extLst>
              <a:ext uri="{FF2B5EF4-FFF2-40B4-BE49-F238E27FC236}">
                <a16:creationId xmlns:a16="http://schemas.microsoft.com/office/drawing/2014/main" id="{3D8931C9-9FBE-4F48-A37B-B0A62490E7E5}"/>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3181" y="3650920"/>
            <a:ext cx="360000" cy="360000"/>
          </a:xfrm>
          <a:prstGeom prst="rect">
            <a:avLst/>
          </a:prstGeom>
        </p:spPr>
      </p:pic>
      <p:pic>
        <p:nvPicPr>
          <p:cNvPr id="36" name="Grafik 35">
            <a:extLst>
              <a:ext uri="{FF2B5EF4-FFF2-40B4-BE49-F238E27FC236}">
                <a16:creationId xmlns:a16="http://schemas.microsoft.com/office/drawing/2014/main" id="{34EA761A-E251-4B2E-8F8D-5A7D91A1E8E4}"/>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3181" y="7983487"/>
            <a:ext cx="324000" cy="324000"/>
          </a:xfrm>
          <a:prstGeom prst="rect">
            <a:avLst/>
          </a:prstGeom>
        </p:spPr>
      </p:pic>
      <p:pic>
        <p:nvPicPr>
          <p:cNvPr id="39" name="Grafik 38">
            <a:extLst>
              <a:ext uri="{FF2B5EF4-FFF2-40B4-BE49-F238E27FC236}">
                <a16:creationId xmlns:a16="http://schemas.microsoft.com/office/drawing/2014/main" id="{4E6E26D4-5C29-46F1-82D0-0CAB7B94A0F4}"/>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32353" y="1535912"/>
            <a:ext cx="540000" cy="540000"/>
          </a:xfrm>
          <a:prstGeom prst="rect">
            <a:avLst/>
          </a:prstGeom>
        </p:spPr>
      </p:pic>
      <p:pic>
        <p:nvPicPr>
          <p:cNvPr id="40" name="Grafik 39">
            <a:extLst>
              <a:ext uri="{FF2B5EF4-FFF2-40B4-BE49-F238E27FC236}">
                <a16:creationId xmlns:a16="http://schemas.microsoft.com/office/drawing/2014/main" id="{3AF08A99-C4CF-44C3-8564-B9788701803B}"/>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88034" y="2382477"/>
            <a:ext cx="468000" cy="468000"/>
          </a:xfrm>
          <a:prstGeom prst="rect">
            <a:avLst/>
          </a:prstGeom>
        </p:spPr>
      </p:pic>
      <p:pic>
        <p:nvPicPr>
          <p:cNvPr id="41" name="Grafik 40">
            <a:extLst>
              <a:ext uri="{FF2B5EF4-FFF2-40B4-BE49-F238E27FC236}">
                <a16:creationId xmlns:a16="http://schemas.microsoft.com/office/drawing/2014/main" id="{0BAE88E8-23AE-46E5-9D84-506A9C1706A3}"/>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36802" y="3173018"/>
            <a:ext cx="540000" cy="540000"/>
          </a:xfrm>
          <a:prstGeom prst="rect">
            <a:avLst/>
          </a:prstGeom>
        </p:spPr>
      </p:pic>
      <p:pic>
        <p:nvPicPr>
          <p:cNvPr id="42" name="Grafik 41">
            <a:extLst>
              <a:ext uri="{FF2B5EF4-FFF2-40B4-BE49-F238E27FC236}">
                <a16:creationId xmlns:a16="http://schemas.microsoft.com/office/drawing/2014/main" id="{5CC66892-71AF-48E6-8F70-8EF01326BA9A}"/>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831722" y="8792452"/>
            <a:ext cx="540000" cy="540000"/>
          </a:xfrm>
          <a:prstGeom prst="rect">
            <a:avLst/>
          </a:prstGeom>
        </p:spPr>
      </p:pic>
      <p:cxnSp>
        <p:nvCxnSpPr>
          <p:cNvPr id="6" name="Gerader Verbinder 5">
            <a:extLst>
              <a:ext uri="{FF2B5EF4-FFF2-40B4-BE49-F238E27FC236}">
                <a16:creationId xmlns:a16="http://schemas.microsoft.com/office/drawing/2014/main" id="{2DC8816B-4017-43F1-B375-F2F94D8A588B}"/>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30" descr="Erläuterung Folie 30: Das Dokument mit Aufzählungen">
            <a:hlinkClick r:id="" action="ppaction://media"/>
            <a:extLst>
              <a:ext uri="{FF2B5EF4-FFF2-40B4-BE49-F238E27FC236}">
                <a16:creationId xmlns:a16="http://schemas.microsoft.com/office/drawing/2014/main" id="{B390650E-9891-4329-B098-3857D714586D}"/>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4506922" y="10079273"/>
            <a:ext cx="487363" cy="487363"/>
          </a:xfrm>
          <a:prstGeom prst="rect">
            <a:avLst/>
          </a:prstGeom>
        </p:spPr>
      </p:pic>
    </p:spTree>
    <p:extLst>
      <p:ext uri="{BB962C8B-B14F-4D97-AF65-F5344CB8AC3E}">
        <p14:creationId xmlns:p14="http://schemas.microsoft.com/office/powerpoint/2010/main" val="126775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77C1F0F8-6643-4FC4-9894-023B9DE3F4A4}"/>
              </a:ext>
              <a:ext uri="{C183D7F6-B498-43B3-948B-1728B52AA6E4}">
                <adec:decorative xmlns:adec="http://schemas.microsoft.com/office/drawing/2017/decorative" val="1"/>
              </a:ext>
            </a:extLst>
          </p:cNvPr>
          <p:cNvPicPr>
            <a:picLocks noChangeAspect="1"/>
          </p:cNvPicPr>
          <p:nvPr/>
        </p:nvPicPr>
        <p:blipFill rotWithShape="1">
          <a:blip r:embed="rId5">
            <a:alphaModFix amt="20000"/>
            <a:extLst>
              <a:ext uri="{28A0092B-C50C-407E-A947-70E740481C1C}">
                <a14:useLocalDpi xmlns:a14="http://schemas.microsoft.com/office/drawing/2010/main" val="0"/>
              </a:ext>
            </a:extLst>
          </a:blip>
          <a:srcRect t="747" r="557" b="1081"/>
          <a:stretch/>
        </p:blipFill>
        <p:spPr>
          <a:xfrm>
            <a:off x="-24845" y="0"/>
            <a:ext cx="15144195" cy="10691813"/>
          </a:xfrm>
          <a:prstGeom prst="rect">
            <a:avLst/>
          </a:prstGeom>
        </p:spPr>
      </p:pic>
      <p:pic>
        <p:nvPicPr>
          <p:cNvPr id="6" name="Grafik 5">
            <a:extLst>
              <a:ext uri="{FF2B5EF4-FFF2-40B4-BE49-F238E27FC236}">
                <a16:creationId xmlns:a16="http://schemas.microsoft.com/office/drawing/2014/main" id="{EBEBB3F8-3490-4D22-8496-3E74D359628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490865" y="125175"/>
            <a:ext cx="2503420" cy="856433"/>
          </a:xfrm>
          <a:prstGeom prst="rect">
            <a:avLst/>
          </a:prstGeom>
        </p:spPr>
      </p:pic>
      <p:sp>
        <p:nvSpPr>
          <p:cNvPr id="2" name="Titel 1">
            <a:extLst>
              <a:ext uri="{FF2B5EF4-FFF2-40B4-BE49-F238E27FC236}">
                <a16:creationId xmlns:a16="http://schemas.microsoft.com/office/drawing/2014/main" id="{9CE58CF6-3053-43B3-893B-4C1A4CBD4812}"/>
              </a:ext>
            </a:extLst>
          </p:cNvPr>
          <p:cNvSpPr>
            <a:spLocks noGrp="1"/>
          </p:cNvSpPr>
          <p:nvPr>
            <p:ph type="title"/>
          </p:nvPr>
        </p:nvSpPr>
        <p:spPr>
          <a:xfrm>
            <a:off x="3600000" y="766705"/>
            <a:ext cx="11519350" cy="2066590"/>
          </a:xfrm>
        </p:spPr>
        <p:txBody>
          <a:bodyPr/>
          <a:lstStyle/>
          <a:p>
            <a:r>
              <a:rPr lang="de-DE" sz="7200" dirty="0">
                <a:solidFill>
                  <a:srgbClr val="2F5597"/>
                </a:solidFill>
                <a:latin typeface="Calibri" panose="020F0502020204030204" pitchFamily="34" charset="0"/>
                <a:ea typeface="Calibri" panose="020F0502020204030204" pitchFamily="34" charset="0"/>
                <a:cs typeface="Times New Roman" panose="02020603050405020304" pitchFamily="18" charset="0"/>
              </a:rPr>
              <a:t>4. Barrierefrei für Screenreader</a:t>
            </a:r>
            <a:endParaRPr lang="de-DE" dirty="0">
              <a:solidFill>
                <a:srgbClr val="2F5597"/>
              </a:solidFill>
            </a:endParaRPr>
          </a:p>
        </p:txBody>
      </p:sp>
      <p:sp>
        <p:nvSpPr>
          <p:cNvPr id="3" name="Inhaltsplatzhalter 2">
            <a:extLst>
              <a:ext uri="{FF2B5EF4-FFF2-40B4-BE49-F238E27FC236}">
                <a16:creationId xmlns:a16="http://schemas.microsoft.com/office/drawing/2014/main" id="{D5B954C7-98B8-4403-90C3-1B98E841C085}"/>
              </a:ext>
            </a:extLst>
          </p:cNvPr>
          <p:cNvSpPr>
            <a:spLocks noGrp="1"/>
          </p:cNvSpPr>
          <p:nvPr>
            <p:ph idx="1"/>
          </p:nvPr>
        </p:nvSpPr>
        <p:spPr>
          <a:xfrm>
            <a:off x="1039456" y="3227200"/>
            <a:ext cx="13040439" cy="6783857"/>
          </a:xfrm>
        </p:spPr>
        <p:txBody>
          <a:bodyPr>
            <a:normAutofit lnSpcReduction="10000"/>
          </a:bodyPr>
          <a:lstStyle/>
          <a:p>
            <a:pPr marL="342900" indent="-342900">
              <a:lnSpc>
                <a:spcPct val="170000"/>
              </a:lnSpc>
              <a:spcBef>
                <a:spcPts val="0"/>
              </a:spcBef>
              <a:buFont typeface="Courier New" panose="02070309020205020404" pitchFamily="49" charset="0"/>
              <a:buChar char="o"/>
              <a:tabLst>
                <a:tab pos="457200" algn="l"/>
              </a:tabLst>
            </a:pPr>
            <a:r>
              <a:rPr lang="de-DE" sz="4400" dirty="0">
                <a:latin typeface="Calibri" panose="020F0502020204030204" pitchFamily="34" charset="0"/>
                <a:ea typeface="Calibri" panose="020F0502020204030204" pitchFamily="34" charset="0"/>
                <a:cs typeface="Times New Roman" panose="02020603050405020304" pitchFamily="18" charset="0"/>
              </a:rPr>
              <a:t>Überschriften mit Formatvorlagen markieren</a:t>
            </a:r>
          </a:p>
          <a:p>
            <a:pPr marL="342900" indent="-342900">
              <a:lnSpc>
                <a:spcPct val="170000"/>
              </a:lnSpc>
              <a:spcBef>
                <a:spcPts val="0"/>
              </a:spcBef>
              <a:buFont typeface="Courier New" panose="02070309020205020404" pitchFamily="49" charset="0"/>
              <a:buChar char="o"/>
              <a:tabLst>
                <a:tab pos="457200" algn="l"/>
              </a:tabLst>
            </a:pPr>
            <a:r>
              <a:rPr lang="de-DE" sz="4400" dirty="0">
                <a:latin typeface="Calibri" panose="020F0502020204030204" pitchFamily="34" charset="0"/>
                <a:ea typeface="Calibri" panose="020F0502020204030204" pitchFamily="34" charset="0"/>
                <a:cs typeface="Times New Roman" panose="02020603050405020304" pitchFamily="18" charset="0"/>
              </a:rPr>
              <a:t>Listen über programmeigene Funktionen </a:t>
            </a:r>
          </a:p>
          <a:p>
            <a:pPr marL="342900" indent="-342900">
              <a:lnSpc>
                <a:spcPct val="170000"/>
              </a:lnSpc>
              <a:spcBef>
                <a:spcPts val="0"/>
              </a:spcBef>
              <a:buFont typeface="Courier New" panose="02070309020205020404" pitchFamily="49" charset="0"/>
              <a:buChar char="o"/>
              <a:tabLst>
                <a:tab pos="457200" algn="l"/>
              </a:tabLst>
            </a:pPr>
            <a:r>
              <a:rPr lang="de-DE" sz="4400" dirty="0">
                <a:latin typeface="Calibri" panose="020F0502020204030204" pitchFamily="34" charset="0"/>
                <a:ea typeface="Calibri" panose="020F0502020204030204" pitchFamily="34" charset="0"/>
                <a:cs typeface="Times New Roman" panose="02020603050405020304" pitchFamily="18" charset="0"/>
              </a:rPr>
              <a:t>Alternativtexte für Grafiken</a:t>
            </a:r>
          </a:p>
          <a:p>
            <a:pPr marL="342900" indent="-342900">
              <a:lnSpc>
                <a:spcPct val="170000"/>
              </a:lnSpc>
              <a:spcBef>
                <a:spcPts val="0"/>
              </a:spcBef>
              <a:buFont typeface="Courier New" panose="02070309020205020404" pitchFamily="49" charset="0"/>
              <a:buChar char="o"/>
              <a:tabLst>
                <a:tab pos="457200" algn="l"/>
              </a:tabLst>
            </a:pPr>
            <a:r>
              <a:rPr lang="de-DE" sz="4400" dirty="0">
                <a:latin typeface="Calibri" panose="020F0502020204030204" pitchFamily="34" charset="0"/>
                <a:ea typeface="Calibri" panose="020F0502020204030204" pitchFamily="34" charset="0"/>
                <a:cs typeface="Times New Roman" panose="02020603050405020304" pitchFamily="18" charset="0"/>
              </a:rPr>
              <a:t>Schlüssige Steuerungs- und Lesereihenfolge</a:t>
            </a:r>
          </a:p>
          <a:p>
            <a:pPr marL="342900" indent="-342900">
              <a:lnSpc>
                <a:spcPct val="170000"/>
              </a:lnSpc>
              <a:spcBef>
                <a:spcPts val="0"/>
              </a:spcBef>
              <a:buFont typeface="Courier New" panose="02070309020205020404" pitchFamily="49" charset="0"/>
              <a:buChar char="o"/>
              <a:tabLst>
                <a:tab pos="457200" algn="l"/>
              </a:tabLst>
            </a:pPr>
            <a:r>
              <a:rPr lang="de-DE" sz="4400" dirty="0">
                <a:latin typeface="Calibri" panose="020F0502020204030204" pitchFamily="34" charset="0"/>
                <a:ea typeface="Calibri" panose="020F0502020204030204" pitchFamily="34" charset="0"/>
                <a:cs typeface="Times New Roman" panose="02020603050405020304" pitchFamily="18" charset="0"/>
              </a:rPr>
              <a:t>Farben nicht als alleinigen Informationsträger</a:t>
            </a:r>
          </a:p>
          <a:p>
            <a:pPr marL="342900" indent="-342900">
              <a:lnSpc>
                <a:spcPct val="170000"/>
              </a:lnSpc>
              <a:spcBef>
                <a:spcPts val="0"/>
              </a:spcBef>
              <a:buFont typeface="Courier New" panose="02070309020205020404" pitchFamily="49" charset="0"/>
              <a:buChar char="o"/>
              <a:tabLst>
                <a:tab pos="457200" algn="l"/>
              </a:tabLst>
            </a:pPr>
            <a:r>
              <a:rPr lang="de-DE" sz="4400" dirty="0">
                <a:latin typeface="Calibri" panose="020F0502020204030204" pitchFamily="34" charset="0"/>
                <a:ea typeface="Calibri" panose="020F0502020204030204" pitchFamily="34" charset="0"/>
                <a:cs typeface="Times New Roman" panose="02020603050405020304" pitchFamily="18" charset="0"/>
              </a:rPr>
              <a:t>Hauptsprache angeben</a:t>
            </a:r>
          </a:p>
        </p:txBody>
      </p:sp>
      <p:pic>
        <p:nvPicPr>
          <p:cNvPr id="4" name="Grafik 3">
            <a:extLst>
              <a:ext uri="{FF2B5EF4-FFF2-40B4-BE49-F238E27FC236}">
                <a16:creationId xmlns:a16="http://schemas.microsoft.com/office/drawing/2014/main" id="{5B9CC2B4-27E9-4C58-B66C-0D23D2FAD54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0"/>
            <a:ext cx="3600000" cy="3600000"/>
          </a:xfrm>
          <a:prstGeom prst="rect">
            <a:avLst/>
          </a:prstGeom>
        </p:spPr>
      </p:pic>
      <p:pic>
        <p:nvPicPr>
          <p:cNvPr id="5" name="31" descr="Erläuterung Folie 31: Die Unterüberschriften des Kapitels barrierefrei für Screenreader">
            <a:hlinkClick r:id="" action="ppaction://media"/>
            <a:extLst>
              <a:ext uri="{FF2B5EF4-FFF2-40B4-BE49-F238E27FC236}">
                <a16:creationId xmlns:a16="http://schemas.microsoft.com/office/drawing/2014/main" id="{6672BC44-285D-4788-B33E-9D5D71AA77A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506922" y="10061632"/>
            <a:ext cx="487363" cy="487363"/>
          </a:xfrm>
          <a:prstGeom prst="rect">
            <a:avLst/>
          </a:prstGeom>
        </p:spPr>
      </p:pic>
    </p:spTree>
    <p:extLst>
      <p:ext uri="{BB962C8B-B14F-4D97-AF65-F5344CB8AC3E}">
        <p14:creationId xmlns:p14="http://schemas.microsoft.com/office/powerpoint/2010/main" val="366592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AD0A60-994E-4ABE-B94E-05D12D1CD009}"/>
              </a:ext>
            </a:extLst>
          </p:cNvPr>
          <p:cNvSpPr>
            <a:spLocks noGrp="1"/>
          </p:cNvSpPr>
          <p:nvPr>
            <p:ph type="title"/>
          </p:nvPr>
        </p:nvSpPr>
        <p:spPr>
          <a:xfrm>
            <a:off x="702136" y="-2239348"/>
            <a:ext cx="13040439" cy="2066590"/>
          </a:xfrm>
        </p:spPr>
        <p:txBody>
          <a:bodyPr/>
          <a:lstStyle/>
          <a:p>
            <a:r>
              <a:rPr lang="de-DE" dirty="0"/>
              <a:t>Das Dokument und die Checkliste</a:t>
            </a:r>
            <a:r>
              <a:rPr lang="de-DE" baseline="0" dirty="0"/>
              <a:t> „Barrierefrei für Screenreader“</a:t>
            </a:r>
            <a:endParaRPr lang="de-DE" dirty="0"/>
          </a:p>
        </p:txBody>
      </p:sp>
      <p:pic>
        <p:nvPicPr>
          <p:cNvPr id="22" name="Grafik 21">
            <a:extLst>
              <a:ext uri="{FF2B5EF4-FFF2-40B4-BE49-F238E27FC236}">
                <a16:creationId xmlns:a16="http://schemas.microsoft.com/office/drawing/2014/main" id="{2708CF3C-A2CE-4C73-982E-C225635780A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490865" y="125175"/>
            <a:ext cx="2503420" cy="856433"/>
          </a:xfrm>
          <a:prstGeom prst="rect">
            <a:avLst/>
          </a:prstGeom>
        </p:spPr>
      </p:pic>
      <p:sp>
        <p:nvSpPr>
          <p:cNvPr id="37" name="Titel 1" descr="Wichtige Informationen&#10;">
            <a:extLst>
              <a:ext uri="{FF2B5EF4-FFF2-40B4-BE49-F238E27FC236}">
                <a16:creationId xmlns:a16="http://schemas.microsoft.com/office/drawing/2014/main" id="{5885F230-3E53-4053-8E1F-C19444EDC789}"/>
              </a:ext>
            </a:extLst>
          </p:cNvPr>
          <p:cNvSpPr txBox="1">
            <a:spLocks/>
          </p:cNvSpPr>
          <p:nvPr/>
        </p:nvSpPr>
        <p:spPr>
          <a:xfrm>
            <a:off x="354846" y="134858"/>
            <a:ext cx="7122927" cy="360000"/>
          </a:xfrm>
          <a:prstGeom prst="rect">
            <a:avLst/>
          </a:prstGeom>
          <a:solidFill>
            <a:srgbClr val="1E50A0"/>
          </a:solidFill>
          <a:ln>
            <a:solidFill>
              <a:srgbClr val="1E50A0"/>
            </a:solidFill>
          </a:ln>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1600" b="1" dirty="0">
                <a:solidFill>
                  <a:schemeClr val="bg1"/>
                </a:solidFill>
                <a:latin typeface="+mn-lt"/>
                <a:cs typeface="Times New Roman" panose="02020603050405020304" pitchFamily="18" charset="0"/>
              </a:rPr>
              <a:t>Erstellung eines digital-barrierefreien Dokuments</a:t>
            </a:r>
          </a:p>
        </p:txBody>
      </p:sp>
      <p:sp>
        <p:nvSpPr>
          <p:cNvPr id="27" name="Inhaltsplatzhalter 2" descr="Anhand dieser Präsentation sollen die Schritte bei der Erstellung eines digital-barrierefreien Dokuments veranschaulicht werden&#10;Ausgehend von einem Negativbeispiel und mithilfe einer Checkliste wird Schritt für Schritt vorgegangen&#10;Am Schluss steht ein digital barrierefreies Dokument&#10;Es handelt sich bei dieser Präsentation lediglich um ein Beispiel und nicht um ein generell gültiges Verfahren, dass bei jedem Vorhaben, ein digital-barrierefreies Dokument zu erstellen, gilt&#10;">
            <a:extLst>
              <a:ext uri="{FF2B5EF4-FFF2-40B4-BE49-F238E27FC236}">
                <a16:creationId xmlns:a16="http://schemas.microsoft.com/office/drawing/2014/main" id="{FF9FA64D-09D1-494D-9313-26CF4A06930F}"/>
              </a:ext>
            </a:extLst>
          </p:cNvPr>
          <p:cNvSpPr txBox="1">
            <a:spLocks/>
          </p:cNvSpPr>
          <p:nvPr/>
        </p:nvSpPr>
        <p:spPr>
          <a:xfrm>
            <a:off x="354831" y="689723"/>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800" b="1" dirty="0">
                <a:cs typeface="Times New Roman" panose="02020603050405020304" pitchFamily="18" charset="0"/>
              </a:rPr>
              <a:t>        Relevanz von digitaler Barrierefreiheit</a:t>
            </a:r>
          </a:p>
        </p:txBody>
      </p:sp>
      <p:sp>
        <p:nvSpPr>
          <p:cNvPr id="21" name="Inhaltsplatzhalter 2" descr="Anhand dieser Präsentation sollen die Schritte bei der Erstellung eines digital-barrierefreien Dokuments veranschaulicht werden&#10;Ausgehend von einem Negativbeispiel und mithilfe einer Checkliste wird Schritt für Schritt vorgegangen&#10;Am Schluss steht ein digital barrierefreies Dokument&#10;Es handelt sich bei dieser Präsentation lediglich um ein Beispiel und nicht um ein generell gültiges Verfahren, dass bei jedem Vorhaben, ein digital-barrierefreies Dokument zu erstellen, gilt&#10;">
            <a:extLst>
              <a:ext uri="{FF2B5EF4-FFF2-40B4-BE49-F238E27FC236}">
                <a16:creationId xmlns:a16="http://schemas.microsoft.com/office/drawing/2014/main" id="{6E487B1B-6640-4CB9-A329-CA34ABD39CEE}"/>
              </a:ext>
            </a:extLst>
          </p:cNvPr>
          <p:cNvSpPr>
            <a:spLocks noGrp="1"/>
          </p:cNvSpPr>
          <p:nvPr>
            <p:ph idx="1"/>
          </p:nvPr>
        </p:nvSpPr>
        <p:spPr>
          <a:xfrm>
            <a:off x="354847" y="1013724"/>
            <a:ext cx="7122942" cy="2493752"/>
          </a:xfrm>
          <a:solidFill>
            <a:schemeClr val="bg1">
              <a:lumMod val="95000"/>
            </a:schemeClr>
          </a:solidFill>
        </p:spPr>
        <p:txBody>
          <a:bodyPr>
            <a:noAutofit/>
          </a:body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Im Internet </a:t>
            </a:r>
            <a:r>
              <a:rPr lang="de-DE" sz="1800" b="1" dirty="0">
                <a:cs typeface="Times New Roman" panose="02020603050405020304" pitchFamily="18" charset="0"/>
              </a:rPr>
              <a:t>brauchen 30% aller Menschen </a:t>
            </a:r>
            <a:r>
              <a:rPr lang="de-DE" sz="1800" dirty="0">
                <a:cs typeface="Times New Roman" panose="02020603050405020304" pitchFamily="18" charset="0"/>
              </a:rPr>
              <a:t>barrierefreie Web-Seiten.</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Initiative „Aktion Mensch“ hat herausgefunden:</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77% der Deutschen sagen: </a:t>
            </a:r>
          </a:p>
          <a:p>
            <a:pPr marL="0" indent="0">
              <a:lnSpc>
                <a:spcPct val="150000"/>
              </a:lnSpc>
              <a:spcBef>
                <a:spcPts val="0"/>
              </a:spcBef>
              <a:buFont typeface="Arial" panose="020B0604020202020204" pitchFamily="34" charset="0"/>
              <a:buNone/>
            </a:pPr>
            <a:r>
              <a:rPr lang="de-DE" sz="1800" b="1" dirty="0">
                <a:cs typeface="Times New Roman" panose="02020603050405020304" pitchFamily="18" charset="0"/>
              </a:rPr>
              <a:t>Digitale Barrierefreiheit ist wichtig </a:t>
            </a:r>
            <a:r>
              <a:rPr lang="de-DE" sz="1800" dirty="0">
                <a:cs typeface="Times New Roman" panose="02020603050405020304" pitchFamily="18" charset="0"/>
              </a:rPr>
              <a:t>oder sogar sehr wichtig.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Web-Seiten von Rathäusern, Krankenhäusern und anderen Einrichtungen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müssen digital-barrierefrei sein. </a:t>
            </a:r>
          </a:p>
        </p:txBody>
      </p:sp>
      <p:sp>
        <p:nvSpPr>
          <p:cNvPr id="30" name="Inhaltsplatzhalter 2" descr="Anhand dieser Präsentation sollen die Schritte bei der Erstellung eines digital-barrierefreien Dokuments veranschaulicht werden&#10;Ausgehend von einem Negativbeispiel und mithilfe einer Checkliste wird Schritt für Schritt vorgegangen&#10;Am Schluss steht ein digital barrierefreies Dokument&#10;Es handelt sich bei dieser Präsentation lediglich um ein Beispiel und nicht um ein generell gültiges Verfahren, dass bei jedem Vorhaben, ein digital-barrierefreies Dokument zu erstellen, gilt&#10;">
            <a:extLst>
              <a:ext uri="{FF2B5EF4-FFF2-40B4-BE49-F238E27FC236}">
                <a16:creationId xmlns:a16="http://schemas.microsoft.com/office/drawing/2014/main" id="{3D799F56-1D18-4A36-8C9B-162E8BC51933}"/>
              </a:ext>
            </a:extLst>
          </p:cNvPr>
          <p:cNvSpPr txBox="1">
            <a:spLocks/>
          </p:cNvSpPr>
          <p:nvPr/>
        </p:nvSpPr>
        <p:spPr>
          <a:xfrm>
            <a:off x="354831" y="3659968"/>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800" b="1" dirty="0">
                <a:cs typeface="Times New Roman" panose="02020603050405020304" pitchFamily="18" charset="0"/>
              </a:rPr>
              <a:t>        Inhalt dieser Präsentation</a:t>
            </a:r>
          </a:p>
        </p:txBody>
      </p:sp>
      <p:sp>
        <p:nvSpPr>
          <p:cNvPr id="34" name="Inhaltsplatzhalter 2" descr="Anhand dieser Präsentation sollen die Schritte bei der Erstellung eines digital-barrierefreien Dokuments veranschaulicht werden&#10;Ausgehend von einem Negativbeispiel und mithilfe einer Checkliste wird Schritt für Schritt vorgegangen&#10;Am Schluss steht ein digital barrierefreies Dokument&#10;Es handelt sich bei dieser Präsentation lediglich um ein Beispiel und nicht um ein generell gültiges Verfahren, dass bei jedem Vorhaben, ein digital-barrierefreies Dokument zu erstellen, gilt&#10;">
            <a:extLst>
              <a:ext uri="{FF2B5EF4-FFF2-40B4-BE49-F238E27FC236}">
                <a16:creationId xmlns:a16="http://schemas.microsoft.com/office/drawing/2014/main" id="{CCB8DD06-AE21-4222-A201-DC5B7CFD5B33}"/>
              </a:ext>
            </a:extLst>
          </p:cNvPr>
          <p:cNvSpPr txBox="1">
            <a:spLocks/>
          </p:cNvSpPr>
          <p:nvPr/>
        </p:nvSpPr>
        <p:spPr>
          <a:xfrm>
            <a:off x="354824" y="3983968"/>
            <a:ext cx="7122942" cy="3802212"/>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Diese Präsentation zeigt,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wie du ein </a:t>
            </a:r>
            <a:r>
              <a:rPr lang="de-DE" sz="1800" b="1" dirty="0">
                <a:cs typeface="Times New Roman" panose="02020603050405020304" pitchFamily="18" charset="0"/>
              </a:rPr>
              <a:t>digital-barrierefreies Dokument erstellst</a:t>
            </a:r>
            <a:r>
              <a:rPr lang="de-DE" sz="1800" dirty="0">
                <a:cs typeface="Times New Roman" panose="02020603050405020304" pitchFamily="18" charset="0"/>
              </a:rPr>
              <a: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Ein Negativ-Beispiel wird kapitel-weise verbessert.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Eine </a:t>
            </a:r>
            <a:r>
              <a:rPr lang="de-DE" sz="1800" b="1" dirty="0">
                <a:solidFill>
                  <a:srgbClr val="49702E"/>
                </a:solidFill>
                <a:cs typeface="Times New Roman" panose="02020603050405020304" pitchFamily="18" charset="0"/>
              </a:rPr>
              <a:t>Checkliste</a:t>
            </a:r>
            <a:r>
              <a:rPr lang="de-DE" sz="1800" dirty="0">
                <a:cs typeface="Times New Roman" panose="02020603050405020304" pitchFamily="18" charset="0"/>
              </a:rPr>
              <a:t> hilft dabei.</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Das End-Ergebnis ist ein digital barrierefreies Dokument.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Diese </a:t>
            </a:r>
            <a:r>
              <a:rPr lang="de-DE" sz="1800" b="1" dirty="0">
                <a:cs typeface="Times New Roman" panose="02020603050405020304" pitchFamily="18" charset="0"/>
              </a:rPr>
              <a:t>Präsentation ist nur ein Beispiel</a:t>
            </a:r>
            <a:r>
              <a:rPr lang="de-DE" sz="1800" dirty="0">
                <a:cs typeface="Times New Roman" panose="02020603050405020304" pitchFamily="18" charset="0"/>
              </a:rPr>
              <a: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kapitel-weise Anleitung ist nicht immer richtig.</a:t>
            </a:r>
          </a:p>
          <a:p>
            <a:pPr marL="0" indent="0">
              <a:lnSpc>
                <a:spcPct val="100000"/>
              </a:lnSpc>
              <a:spcBef>
                <a:spcPts val="0"/>
              </a:spcBef>
              <a:buFont typeface="Arial" panose="020B0604020202020204" pitchFamily="34" charset="0"/>
              <a:buNone/>
            </a:pPr>
            <a:endParaRPr lang="de-DE" sz="1800" dirty="0">
              <a:cs typeface="Times New Roman" panose="02020603050405020304" pitchFamily="18" charset="0"/>
            </a:endParaRPr>
          </a:p>
          <a:p>
            <a:pPr marL="0" indent="0">
              <a:lnSpc>
                <a:spcPct val="100000"/>
              </a:lnSpc>
              <a:spcBef>
                <a:spcPts val="0"/>
              </a:spcBef>
              <a:buFont typeface="Arial" panose="020B0604020202020204" pitchFamily="34" charset="0"/>
              <a:buNone/>
            </a:pPr>
            <a:r>
              <a:rPr lang="de-DE" sz="1800" dirty="0">
                <a:solidFill>
                  <a:srgbClr val="49702E"/>
                </a:solidFill>
                <a:cs typeface="Times New Roman" panose="02020603050405020304" pitchFamily="18" charset="0"/>
              </a:rPr>
              <a:t>Eine Checkliste ist eine Übersicht mit Aufgaben, die erledigt werden müssen. Erledigte Aufgaben darfst du abhaken.</a:t>
            </a:r>
          </a:p>
        </p:txBody>
      </p:sp>
      <p:sp>
        <p:nvSpPr>
          <p:cNvPr id="35" name="Inhaltsplatzhalter 2">
            <a:extLst>
              <a:ext uri="{FF2B5EF4-FFF2-40B4-BE49-F238E27FC236}">
                <a16:creationId xmlns:a16="http://schemas.microsoft.com/office/drawing/2014/main" id="{42ED7F9E-4F3C-467C-B5E5-D2C5E4AF8C81}"/>
              </a:ext>
            </a:extLst>
          </p:cNvPr>
          <p:cNvSpPr txBox="1">
            <a:spLocks/>
          </p:cNvSpPr>
          <p:nvPr/>
        </p:nvSpPr>
        <p:spPr>
          <a:xfrm>
            <a:off x="354831" y="7990174"/>
            <a:ext cx="7122942" cy="324000"/>
          </a:xfrm>
          <a:prstGeom prst="rect">
            <a:avLst/>
          </a:prstGeom>
          <a:solidFill>
            <a:schemeClr val="bg1">
              <a:lumMod val="8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de-DE" sz="1800" b="1" dirty="0">
                <a:cs typeface="Times New Roman" panose="02020603050405020304" pitchFamily="18" charset="0"/>
              </a:rPr>
              <a:t>        Quellen</a:t>
            </a:r>
          </a:p>
        </p:txBody>
      </p:sp>
      <p:sp>
        <p:nvSpPr>
          <p:cNvPr id="36" name="Textfeld 35">
            <a:extLst>
              <a:ext uri="{FF2B5EF4-FFF2-40B4-BE49-F238E27FC236}">
                <a16:creationId xmlns:a16="http://schemas.microsoft.com/office/drawing/2014/main" id="{2E094E70-4340-4FDF-ABA5-3A4E4ECBC579}"/>
              </a:ext>
            </a:extLst>
          </p:cNvPr>
          <p:cNvSpPr txBox="1"/>
          <p:nvPr/>
        </p:nvSpPr>
        <p:spPr>
          <a:xfrm>
            <a:off x="354831" y="8314174"/>
            <a:ext cx="7122935" cy="1754326"/>
          </a:xfrm>
          <a:prstGeom prst="rect">
            <a:avLst/>
          </a:prstGeom>
          <a:solidFill>
            <a:schemeClr val="bg1">
              <a:lumMod val="95000"/>
            </a:schemeClr>
          </a:solidFill>
        </p:spPr>
        <p:txBody>
          <a:bodyPr wrap="square" rtlCol="0">
            <a:spAutoFit/>
          </a:bodyPr>
          <a:lstStyle/>
          <a:p>
            <a:pPr marL="0" indent="0">
              <a:spcBef>
                <a:spcPts val="0"/>
              </a:spcBef>
              <a:buFont typeface="Arial" panose="020B0604020202020204" pitchFamily="34" charset="0"/>
              <a:buNone/>
            </a:pPr>
            <a:r>
              <a:rPr lang="de-DE" dirty="0">
                <a:cs typeface="Times New Roman" panose="02020603050405020304" pitchFamily="18" charset="0"/>
              </a:rPr>
              <a:t>- AKTION MENSCH (</a:t>
            </a:r>
            <a:r>
              <a:rPr lang="de-DE" dirty="0" err="1">
                <a:cs typeface="Times New Roman" panose="02020603050405020304" pitchFamily="18" charset="0"/>
              </a:rPr>
              <a:t>Herausgeber:innen</a:t>
            </a:r>
            <a:r>
              <a:rPr lang="de-DE" dirty="0">
                <a:cs typeface="Times New Roman" panose="02020603050405020304" pitchFamily="18" charset="0"/>
              </a:rPr>
              <a:t>) (2010): </a:t>
            </a:r>
            <a:r>
              <a:rPr lang="de-DE" sz="1800" dirty="0">
                <a:solidFill>
                  <a:srgbClr val="2F5597"/>
                </a:solidFill>
                <a:cs typeface="Times New Roman" panose="02020603050405020304" pitchFamily="18" charset="0"/>
                <a:hlinkClick r:id="rId3" action="ppaction://hlinkfile">
                  <a:extLst>
                    <a:ext uri="{A12FA001-AC4F-418D-AE19-62706E023703}">
                      <ahyp:hlinkClr xmlns:ahyp="http://schemas.microsoft.com/office/drawing/2018/hyperlinkcolor" val="tx"/>
                    </a:ext>
                  </a:extLst>
                </a:hlinkClick>
              </a:rPr>
              <a:t>Web 2.0/ barrierefrei. Eine Studie zur Nutzung von Web 2.0 Anwendungen durch Menschen mit Behinderung (PDF)</a:t>
            </a:r>
            <a:r>
              <a:rPr lang="de-DE" sz="1800" dirty="0">
                <a:solidFill>
                  <a:srgbClr val="2F5597"/>
                </a:solidFill>
                <a:cs typeface="Times New Roman" panose="02020603050405020304" pitchFamily="18" charset="0"/>
              </a:rPr>
              <a:t>. </a:t>
            </a:r>
          </a:p>
          <a:p>
            <a:pPr marL="0" indent="0">
              <a:spcBef>
                <a:spcPts val="0"/>
              </a:spcBef>
              <a:buFont typeface="Arial" panose="020B0604020202020204" pitchFamily="34" charset="0"/>
              <a:buNone/>
            </a:pPr>
            <a:r>
              <a:rPr lang="de-DE" dirty="0">
                <a:cs typeface="Times New Roman" panose="02020603050405020304" pitchFamily="18" charset="0"/>
              </a:rPr>
              <a:t>- Maaß., Chr. &amp; Rink, I. (</a:t>
            </a:r>
            <a:r>
              <a:rPr lang="de-DE" dirty="0" err="1">
                <a:cs typeface="Times New Roman" panose="02020603050405020304" pitchFamily="18" charset="0"/>
              </a:rPr>
              <a:t>Herausgeber:innen</a:t>
            </a:r>
            <a:r>
              <a:rPr lang="de-DE" dirty="0">
                <a:cs typeface="Times New Roman" panose="02020603050405020304" pitchFamily="18" charset="0"/>
              </a:rPr>
              <a:t>) (2019): </a:t>
            </a:r>
            <a:r>
              <a:rPr lang="de-DE" sz="1800" dirty="0">
                <a:solidFill>
                  <a:schemeClr val="accent1">
                    <a:lumMod val="75000"/>
                  </a:schemeClr>
                </a:solidFill>
                <a:cs typeface="Times New Roman" panose="02020603050405020304" pitchFamily="18" charset="0"/>
                <a:hlinkClick r:id="rId4">
                  <a:extLst>
                    <a:ext uri="{A12FA001-AC4F-418D-AE19-62706E023703}">
                      <ahyp:hlinkClr xmlns:ahyp="http://schemas.microsoft.com/office/drawing/2018/hyperlinkcolor" val="tx"/>
                    </a:ext>
                  </a:extLst>
                </a:hlinkClick>
              </a:rPr>
              <a:t>Handbuch Barrierefreie Kommunikation (Webseite)</a:t>
            </a:r>
            <a:r>
              <a:rPr lang="de-DE" dirty="0">
                <a:cs typeface="Times New Roman" panose="02020603050405020304" pitchFamily="18" charset="0"/>
              </a:rPr>
              <a:t>. Frank &amp; </a:t>
            </a:r>
            <a:r>
              <a:rPr lang="de-DE" dirty="0" err="1">
                <a:cs typeface="Times New Roman" panose="02020603050405020304" pitchFamily="18" charset="0"/>
              </a:rPr>
              <a:t>Timme</a:t>
            </a:r>
            <a:r>
              <a:rPr lang="de-DE" dirty="0">
                <a:cs typeface="Times New Roman" panose="02020603050405020304" pitchFamily="18" charset="0"/>
              </a:rPr>
              <a:t> GmbH Verlag für wissenschaftliche Literatur, Berlin.</a:t>
            </a:r>
            <a:endParaRPr lang="de-DE" sz="2000" dirty="0">
              <a:cs typeface="Times New Roman" panose="02020603050405020304" pitchFamily="18" charset="0"/>
            </a:endParaRPr>
          </a:p>
        </p:txBody>
      </p:sp>
      <p:sp>
        <p:nvSpPr>
          <p:cNvPr id="28" name="Titel 1">
            <a:extLst>
              <a:ext uri="{FF2B5EF4-FFF2-40B4-BE49-F238E27FC236}">
                <a16:creationId xmlns:a16="http://schemas.microsoft.com/office/drawing/2014/main" id="{E47891B0-9BFB-4EE9-BC9F-83AF3441607F}"/>
              </a:ext>
              <a:ext uri="{C183D7F6-B498-43B3-948B-1728B52AA6E4}">
                <adec:decorative xmlns:adec="http://schemas.microsoft.com/office/drawing/2017/decorative" val="0"/>
              </a:ext>
            </a:extLst>
          </p:cNvPr>
          <p:cNvSpPr txBox="1">
            <a:spLocks/>
          </p:cNvSpPr>
          <p:nvPr/>
        </p:nvSpPr>
        <p:spPr>
          <a:xfrm>
            <a:off x="7832353" y="159892"/>
            <a:ext cx="4658512" cy="1020701"/>
          </a:xfrm>
          <a:prstGeom prst="rect">
            <a:avLst/>
          </a:prstGeom>
        </p:spPr>
        <p:txBody>
          <a:bodyPr vert="horz" lIns="91440" tIns="45720" rIns="91440" bIns="45720" rtlCol="0" anchor="ctr">
            <a:no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4400" b="1" dirty="0">
                <a:latin typeface="+mn-lt"/>
              </a:rPr>
              <a:t>Checkliste</a:t>
            </a:r>
            <a:r>
              <a:rPr lang="de-DE" sz="3600" b="1" dirty="0">
                <a:latin typeface="+mn-lt"/>
              </a:rPr>
              <a:t> </a:t>
            </a:r>
          </a:p>
          <a:p>
            <a:r>
              <a:rPr lang="de-DE" sz="3600" b="1" dirty="0">
                <a:latin typeface="+mn-lt"/>
              </a:rPr>
              <a:t>digitale Barrierefreiheit</a:t>
            </a:r>
          </a:p>
        </p:txBody>
      </p:sp>
      <p:sp>
        <p:nvSpPr>
          <p:cNvPr id="29" name="Untertitel 2">
            <a:extLst>
              <a:ext uri="{FF2B5EF4-FFF2-40B4-BE49-F238E27FC236}">
                <a16:creationId xmlns:a16="http://schemas.microsoft.com/office/drawing/2014/main" id="{7644A7C8-59EE-44AD-8A8D-E262D8371C5A}"/>
              </a:ext>
              <a:ext uri="{C183D7F6-B498-43B3-948B-1728B52AA6E4}">
                <adec:decorative xmlns:adec="http://schemas.microsoft.com/office/drawing/2017/decorative" val="0"/>
              </a:ext>
            </a:extLst>
          </p:cNvPr>
          <p:cNvSpPr txBox="1">
            <a:spLocks/>
          </p:cNvSpPr>
          <p:nvPr/>
        </p:nvSpPr>
        <p:spPr>
          <a:xfrm>
            <a:off x="7898144" y="1247459"/>
            <a:ext cx="7332754" cy="2480749"/>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70000"/>
              </a:lnSpc>
              <a:spcBef>
                <a:spcPts val="0"/>
              </a:spcBef>
              <a:buNone/>
              <a:tabLst>
                <a:tab pos="457200" algn="l"/>
              </a:tabLst>
            </a:pPr>
            <a:r>
              <a:rPr lang="de-DE"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C0000"/>
                </a:solidFill>
                <a:latin typeface="Calibri" panose="020F0502020204030204" pitchFamily="34" charset="0"/>
                <a:ea typeface="Calibri" panose="020F0502020204030204" pitchFamily="34" charset="0"/>
                <a:cs typeface="Times New Roman" panose="02020603050405020304" pitchFamily="18" charset="0"/>
              </a:rPr>
              <a:t>1. Barrierefreie Struktur</a:t>
            </a:r>
          </a:p>
          <a:p>
            <a:pPr marL="0" indent="0">
              <a:lnSpc>
                <a:spcPct val="170000"/>
              </a:lnSpc>
              <a:spcBef>
                <a:spcPts val="0"/>
              </a:spcBef>
              <a:buNone/>
              <a:tabLst>
                <a:tab pos="457200" algn="l"/>
              </a:tabLst>
            </a:pPr>
            <a:r>
              <a:rPr lang="de-DE" sz="32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15811"/>
                </a:solidFill>
                <a:latin typeface="Calibri" panose="020F0502020204030204" pitchFamily="34" charset="0"/>
                <a:ea typeface="Calibri" panose="020F0502020204030204" pitchFamily="34" charset="0"/>
                <a:cs typeface="Times New Roman" panose="02020603050405020304" pitchFamily="18" charset="0"/>
              </a:rPr>
              <a:t>2. Barrierefreies Layout</a:t>
            </a:r>
          </a:p>
          <a:p>
            <a:pPr marL="0" indent="0">
              <a:lnSpc>
                <a:spcPct val="170000"/>
              </a:lnSpc>
              <a:spcBef>
                <a:spcPts val="0"/>
              </a:spcBef>
              <a:buNone/>
              <a:tabLst>
                <a:tab pos="457200" algn="l"/>
              </a:tabLst>
            </a:pPr>
            <a:r>
              <a:rPr lang="de-DE" sz="32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00863D"/>
                </a:solidFill>
                <a:latin typeface="Calibri" panose="020F0502020204030204" pitchFamily="34" charset="0"/>
                <a:ea typeface="Calibri" panose="020F0502020204030204" pitchFamily="34" charset="0"/>
                <a:cs typeface="Times New Roman" panose="02020603050405020304" pitchFamily="18" charset="0"/>
              </a:rPr>
              <a:t>3. Barrierefreie Sprache</a:t>
            </a:r>
          </a:p>
        </p:txBody>
      </p:sp>
      <p:sp>
        <p:nvSpPr>
          <p:cNvPr id="19" name="Textfeld 18">
            <a:extLst>
              <a:ext uri="{FF2B5EF4-FFF2-40B4-BE49-F238E27FC236}">
                <a16:creationId xmlns:a16="http://schemas.microsoft.com/office/drawing/2014/main" id="{3C161618-C8D1-4D0D-9158-8192FE661768}"/>
              </a:ext>
            </a:extLst>
          </p:cNvPr>
          <p:cNvSpPr txBox="1"/>
          <p:nvPr/>
        </p:nvSpPr>
        <p:spPr>
          <a:xfrm>
            <a:off x="7898271" y="3728208"/>
            <a:ext cx="7071299" cy="828560"/>
          </a:xfrm>
          <a:prstGeom prst="rect">
            <a:avLst/>
          </a:prstGeom>
          <a:noFill/>
        </p:spPr>
        <p:txBody>
          <a:bodyPr wrap="square" rtlCol="0">
            <a:spAutoFit/>
          </a:bodyPr>
          <a:lstStyle/>
          <a:p>
            <a:pPr marL="0" indent="0">
              <a:lnSpc>
                <a:spcPct val="170000"/>
              </a:lnSpc>
              <a:spcBef>
                <a:spcPts val="0"/>
              </a:spcBef>
              <a:buNone/>
              <a:tabLst>
                <a:tab pos="457200" algn="l"/>
              </a:tabLst>
            </a:pPr>
            <a:r>
              <a:rPr lang="de-DE" sz="32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2F5597"/>
                </a:solidFill>
                <a:latin typeface="Calibri" panose="020F0502020204030204" pitchFamily="34" charset="0"/>
                <a:ea typeface="Calibri" panose="020F0502020204030204" pitchFamily="34" charset="0"/>
                <a:cs typeface="Times New Roman" panose="02020603050405020304" pitchFamily="18" charset="0"/>
              </a:rPr>
              <a:t>4. Barrierefrei für Screenreader</a:t>
            </a:r>
          </a:p>
        </p:txBody>
      </p:sp>
      <p:sp>
        <p:nvSpPr>
          <p:cNvPr id="20" name="Untertitel 2">
            <a:extLst>
              <a:ext uri="{FF2B5EF4-FFF2-40B4-BE49-F238E27FC236}">
                <a16:creationId xmlns:a16="http://schemas.microsoft.com/office/drawing/2014/main" id="{13C6ABB6-8F6F-489F-9875-6010180AF08F}"/>
              </a:ext>
              <a:ext uri="{C183D7F6-B498-43B3-948B-1728B52AA6E4}">
                <adec:decorative xmlns:adec="http://schemas.microsoft.com/office/drawing/2017/decorative" val="0"/>
              </a:ext>
            </a:extLst>
          </p:cNvPr>
          <p:cNvSpPr txBox="1">
            <a:spLocks/>
          </p:cNvSpPr>
          <p:nvPr/>
        </p:nvSpPr>
        <p:spPr>
          <a:xfrm>
            <a:off x="8397833" y="4524360"/>
            <a:ext cx="6571737" cy="5848435"/>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Überschriften mit Formatvorlagen </a:t>
            </a:r>
          </a:p>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Listen über programmeigene Funktionen </a:t>
            </a:r>
          </a:p>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Alternativtexte für Grafiken </a:t>
            </a:r>
          </a:p>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Schlüssige Steuerungs- und Lesereihenfolge</a:t>
            </a:r>
          </a:p>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Farben nicht als alleinigen Informationsträger</a:t>
            </a:r>
          </a:p>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Hauptsprache angeben</a:t>
            </a:r>
          </a:p>
        </p:txBody>
      </p:sp>
      <p:pic>
        <p:nvPicPr>
          <p:cNvPr id="38" name="Grafik 37">
            <a:extLst>
              <a:ext uri="{FF2B5EF4-FFF2-40B4-BE49-F238E27FC236}">
                <a16:creationId xmlns:a16="http://schemas.microsoft.com/office/drawing/2014/main" id="{71EB68BD-7E9E-429A-8A06-8F7365B5F5D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1181" y="651032"/>
            <a:ext cx="432000" cy="432000"/>
          </a:xfrm>
          <a:prstGeom prst="rect">
            <a:avLst/>
          </a:prstGeom>
        </p:spPr>
      </p:pic>
      <p:pic>
        <p:nvPicPr>
          <p:cNvPr id="39" name="Grafik 38">
            <a:extLst>
              <a:ext uri="{FF2B5EF4-FFF2-40B4-BE49-F238E27FC236}">
                <a16:creationId xmlns:a16="http://schemas.microsoft.com/office/drawing/2014/main" id="{D21552D3-AEBB-4CBF-9D80-CCEF88E5459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3181" y="3650920"/>
            <a:ext cx="360000" cy="360000"/>
          </a:xfrm>
          <a:prstGeom prst="rect">
            <a:avLst/>
          </a:prstGeom>
        </p:spPr>
      </p:pic>
      <p:pic>
        <p:nvPicPr>
          <p:cNvPr id="40" name="Grafik 39">
            <a:extLst>
              <a:ext uri="{FF2B5EF4-FFF2-40B4-BE49-F238E27FC236}">
                <a16:creationId xmlns:a16="http://schemas.microsoft.com/office/drawing/2014/main" id="{7E2B289B-4CC5-402E-8C96-9CC44D9133F7}"/>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3181" y="7983487"/>
            <a:ext cx="324000" cy="324000"/>
          </a:xfrm>
          <a:prstGeom prst="rect">
            <a:avLst/>
          </a:prstGeom>
        </p:spPr>
      </p:pic>
      <p:pic>
        <p:nvPicPr>
          <p:cNvPr id="31" name="Grafik 30">
            <a:extLst>
              <a:ext uri="{FF2B5EF4-FFF2-40B4-BE49-F238E27FC236}">
                <a16:creationId xmlns:a16="http://schemas.microsoft.com/office/drawing/2014/main" id="{1410E2C6-866D-4AEB-A63B-62A80004A85D}"/>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32353" y="1535912"/>
            <a:ext cx="540000" cy="540000"/>
          </a:xfrm>
          <a:prstGeom prst="rect">
            <a:avLst/>
          </a:prstGeom>
        </p:spPr>
      </p:pic>
      <p:pic>
        <p:nvPicPr>
          <p:cNvPr id="32" name="Grafik 31">
            <a:extLst>
              <a:ext uri="{FF2B5EF4-FFF2-40B4-BE49-F238E27FC236}">
                <a16:creationId xmlns:a16="http://schemas.microsoft.com/office/drawing/2014/main" id="{563CA4D7-A91A-49D5-9ABE-CFA50BF7DDA1}"/>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88034" y="2382477"/>
            <a:ext cx="468000" cy="468000"/>
          </a:xfrm>
          <a:prstGeom prst="rect">
            <a:avLst/>
          </a:prstGeom>
        </p:spPr>
      </p:pic>
      <p:pic>
        <p:nvPicPr>
          <p:cNvPr id="33" name="Grafik 32">
            <a:extLst>
              <a:ext uri="{FF2B5EF4-FFF2-40B4-BE49-F238E27FC236}">
                <a16:creationId xmlns:a16="http://schemas.microsoft.com/office/drawing/2014/main" id="{E220CAB3-F206-4B34-9FDC-0CA19F186744}"/>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836802" y="3173018"/>
            <a:ext cx="540000" cy="540000"/>
          </a:xfrm>
          <a:prstGeom prst="rect">
            <a:avLst/>
          </a:prstGeom>
        </p:spPr>
      </p:pic>
      <p:pic>
        <p:nvPicPr>
          <p:cNvPr id="41" name="Grafik 40">
            <a:extLst>
              <a:ext uri="{FF2B5EF4-FFF2-40B4-BE49-F238E27FC236}">
                <a16:creationId xmlns:a16="http://schemas.microsoft.com/office/drawing/2014/main" id="{A062B363-BC1A-477B-ACD0-C24CBD176179}"/>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816361" y="4011264"/>
            <a:ext cx="540000" cy="540000"/>
          </a:xfrm>
          <a:prstGeom prst="rect">
            <a:avLst/>
          </a:prstGeom>
        </p:spPr>
      </p:pic>
      <p:cxnSp>
        <p:nvCxnSpPr>
          <p:cNvPr id="6" name="Gerader Verbinder 5">
            <a:extLst>
              <a:ext uri="{FF2B5EF4-FFF2-40B4-BE49-F238E27FC236}">
                <a16:creationId xmlns:a16="http://schemas.microsoft.com/office/drawing/2014/main" id="{2DC8816B-4017-43F1-B375-F2F94D8A588B}"/>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1890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2989B7E-94C4-4125-A792-A29CAC9E705A}"/>
              </a:ext>
            </a:extLst>
          </p:cNvPr>
          <p:cNvSpPr>
            <a:spLocks noGrp="1"/>
          </p:cNvSpPr>
          <p:nvPr>
            <p:ph type="title"/>
          </p:nvPr>
        </p:nvSpPr>
        <p:spPr>
          <a:xfrm>
            <a:off x="1039455" y="-2270113"/>
            <a:ext cx="13040439" cy="2066590"/>
          </a:xfrm>
        </p:spPr>
        <p:txBody>
          <a:bodyPr/>
          <a:lstStyle/>
          <a:p>
            <a:r>
              <a:rPr lang="de-DE" dirty="0"/>
              <a:t>Überschriften mit Formatvorlagen</a:t>
            </a:r>
          </a:p>
        </p:txBody>
      </p:sp>
      <p:pic>
        <p:nvPicPr>
          <p:cNvPr id="26" name="Grafik 25">
            <a:extLst>
              <a:ext uri="{FF2B5EF4-FFF2-40B4-BE49-F238E27FC236}">
                <a16:creationId xmlns:a16="http://schemas.microsoft.com/office/drawing/2014/main" id="{36ABB959-71DB-4858-84D7-773BD2F3401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490865" y="125175"/>
            <a:ext cx="2503420" cy="856433"/>
          </a:xfrm>
          <a:prstGeom prst="rect">
            <a:avLst/>
          </a:prstGeom>
        </p:spPr>
      </p:pic>
      <p:sp>
        <p:nvSpPr>
          <p:cNvPr id="19" name="Titel 1">
            <a:extLst>
              <a:ext uri="{FF2B5EF4-FFF2-40B4-BE49-F238E27FC236}">
                <a16:creationId xmlns:a16="http://schemas.microsoft.com/office/drawing/2014/main" id="{DB3B2A82-2D9C-470E-8B46-D88CBA2C9451}"/>
              </a:ext>
            </a:extLst>
          </p:cNvPr>
          <p:cNvSpPr txBox="1">
            <a:spLocks/>
          </p:cNvSpPr>
          <p:nvPr/>
        </p:nvSpPr>
        <p:spPr>
          <a:xfrm>
            <a:off x="354846" y="112280"/>
            <a:ext cx="7122927" cy="478766"/>
          </a:xfrm>
          <a:prstGeom prst="rect">
            <a:avLst/>
          </a:prstGeom>
          <a:solidFill>
            <a:srgbClr val="1E50A0"/>
          </a:solidFill>
          <a:ln>
            <a:solidFill>
              <a:srgbClr val="1E50A0"/>
            </a:solidFill>
          </a:ln>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2400" b="1" dirty="0">
                <a:solidFill>
                  <a:schemeClr val="bg1"/>
                </a:solidFill>
                <a:latin typeface="+mn-lt"/>
                <a:cs typeface="Times New Roman" panose="02020603050405020304" pitchFamily="18" charset="0"/>
              </a:rPr>
              <a:t>Erstellung eines digital-barrierefreien Dokuments</a:t>
            </a:r>
          </a:p>
        </p:txBody>
      </p:sp>
      <p:sp>
        <p:nvSpPr>
          <p:cNvPr id="22" name="Titel 1">
            <a:extLst>
              <a:ext uri="{FF2B5EF4-FFF2-40B4-BE49-F238E27FC236}">
                <a16:creationId xmlns:a16="http://schemas.microsoft.com/office/drawing/2014/main" id="{8AA9AAC2-0ABB-45F7-A95A-64B410656028}"/>
              </a:ext>
            </a:extLst>
          </p:cNvPr>
          <p:cNvSpPr txBox="1">
            <a:spLocks/>
          </p:cNvSpPr>
          <p:nvPr/>
        </p:nvSpPr>
        <p:spPr>
          <a:xfrm>
            <a:off x="351764" y="716844"/>
            <a:ext cx="7122926" cy="324000"/>
          </a:xfrm>
          <a:prstGeom prst="rect">
            <a:avLst/>
          </a:prstGeom>
          <a:solidFill>
            <a:schemeClr val="bg1">
              <a:lumMod val="85000"/>
            </a:schemeClr>
          </a:solidFill>
        </p:spPr>
        <p:txBody>
          <a:bodyPr vert="horz" lIns="91440" tIns="45720" rIns="91440" bIns="45720" rtlCol="0" anchor="ctr">
            <a:normAutofit lnSpcReduction="10000"/>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1800" b="1" dirty="0">
                <a:latin typeface="+mn-lt"/>
                <a:cs typeface="Times New Roman" panose="02020603050405020304" pitchFamily="18" charset="0"/>
              </a:rPr>
              <a:t>        Relevanz von digitaler Barrierefreiheit</a:t>
            </a:r>
          </a:p>
        </p:txBody>
      </p:sp>
      <p:sp>
        <p:nvSpPr>
          <p:cNvPr id="21" name="Inhaltsplatzhalter 2">
            <a:extLst>
              <a:ext uri="{FF2B5EF4-FFF2-40B4-BE49-F238E27FC236}">
                <a16:creationId xmlns:a16="http://schemas.microsoft.com/office/drawing/2014/main" id="{15480EA5-50C9-4786-AA79-08B0C29619B5}"/>
              </a:ext>
            </a:extLst>
          </p:cNvPr>
          <p:cNvSpPr txBox="1">
            <a:spLocks/>
          </p:cNvSpPr>
          <p:nvPr/>
        </p:nvSpPr>
        <p:spPr>
          <a:xfrm>
            <a:off x="354847" y="1041020"/>
            <a:ext cx="7122942" cy="2493752"/>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Im Internet </a:t>
            </a:r>
            <a:r>
              <a:rPr lang="de-DE" sz="1800" b="1" dirty="0">
                <a:cs typeface="Times New Roman" panose="02020603050405020304" pitchFamily="18" charset="0"/>
              </a:rPr>
              <a:t>brauchen 30% aller Menschen </a:t>
            </a:r>
            <a:r>
              <a:rPr lang="de-DE" sz="1800" dirty="0">
                <a:cs typeface="Times New Roman" panose="02020603050405020304" pitchFamily="18" charset="0"/>
              </a:rPr>
              <a:t>barrierefreie Web-Seiten.</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Initiative „Aktion Mensch“ hat herausgefunden:</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77% der Deutschen sagen: </a:t>
            </a:r>
          </a:p>
          <a:p>
            <a:pPr marL="0" indent="0">
              <a:lnSpc>
                <a:spcPct val="150000"/>
              </a:lnSpc>
              <a:spcBef>
                <a:spcPts val="0"/>
              </a:spcBef>
              <a:buFont typeface="Arial" panose="020B0604020202020204" pitchFamily="34" charset="0"/>
              <a:buNone/>
            </a:pPr>
            <a:r>
              <a:rPr lang="de-DE" sz="1800" b="1" dirty="0">
                <a:cs typeface="Times New Roman" panose="02020603050405020304" pitchFamily="18" charset="0"/>
              </a:rPr>
              <a:t>Digitale Barrierefreiheit ist wichtig </a:t>
            </a:r>
            <a:r>
              <a:rPr lang="de-DE" sz="1800" dirty="0">
                <a:cs typeface="Times New Roman" panose="02020603050405020304" pitchFamily="18" charset="0"/>
              </a:rPr>
              <a:t>oder sogar sehr wichtig.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Web-Seiten von Rathäusern, Krankenhäusern und anderen Einrichtungen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müssen digital-barrierefrei sein. </a:t>
            </a:r>
          </a:p>
        </p:txBody>
      </p:sp>
      <p:sp>
        <p:nvSpPr>
          <p:cNvPr id="23" name="Textfeld 22">
            <a:extLst>
              <a:ext uri="{FF2B5EF4-FFF2-40B4-BE49-F238E27FC236}">
                <a16:creationId xmlns:a16="http://schemas.microsoft.com/office/drawing/2014/main" id="{68CB0FF6-327A-47BC-B412-96C96C89325D}"/>
              </a:ext>
            </a:extLst>
          </p:cNvPr>
          <p:cNvSpPr txBox="1"/>
          <p:nvPr/>
        </p:nvSpPr>
        <p:spPr>
          <a:xfrm>
            <a:off x="351764" y="3631489"/>
            <a:ext cx="7112762" cy="369332"/>
          </a:xfrm>
          <a:prstGeom prst="rect">
            <a:avLst/>
          </a:prstGeom>
          <a:solidFill>
            <a:schemeClr val="bg1">
              <a:lumMod val="85000"/>
            </a:schemeClr>
          </a:solidFill>
        </p:spPr>
        <p:txBody>
          <a:bodyPr wrap="square" rtlCol="0">
            <a:spAutoFit/>
          </a:bodyPr>
          <a:lstStyle/>
          <a:p>
            <a:r>
              <a:rPr lang="de-DE" b="1" dirty="0">
                <a:cs typeface="Times New Roman" panose="02020603050405020304" pitchFamily="18" charset="0"/>
              </a:rPr>
              <a:t>        Inhalt dieser Präsentation</a:t>
            </a:r>
          </a:p>
        </p:txBody>
      </p:sp>
      <p:sp>
        <p:nvSpPr>
          <p:cNvPr id="32" name="Inhaltsplatzhalter 2">
            <a:extLst>
              <a:ext uri="{FF2B5EF4-FFF2-40B4-BE49-F238E27FC236}">
                <a16:creationId xmlns:a16="http://schemas.microsoft.com/office/drawing/2014/main" id="{C4DE5847-3F49-43C3-9A48-7CF48221AC3C}"/>
              </a:ext>
            </a:extLst>
          </p:cNvPr>
          <p:cNvSpPr txBox="1">
            <a:spLocks/>
          </p:cNvSpPr>
          <p:nvPr/>
        </p:nvSpPr>
        <p:spPr>
          <a:xfrm>
            <a:off x="351764" y="3984927"/>
            <a:ext cx="7122942" cy="3802212"/>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Diese Präsentation zeigt,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wie du ein </a:t>
            </a:r>
            <a:r>
              <a:rPr lang="de-DE" sz="1800" b="1" dirty="0">
                <a:cs typeface="Times New Roman" panose="02020603050405020304" pitchFamily="18" charset="0"/>
              </a:rPr>
              <a:t>digital-barrierefreies Dokument erstellst</a:t>
            </a:r>
            <a:r>
              <a:rPr lang="de-DE" sz="1800" dirty="0">
                <a:cs typeface="Times New Roman" panose="02020603050405020304" pitchFamily="18" charset="0"/>
              </a:rPr>
              <a: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Ein Negativ-Beispiel wird kapitel-weise verbessert.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Eine </a:t>
            </a:r>
            <a:r>
              <a:rPr lang="de-DE" sz="1800" b="1" dirty="0">
                <a:solidFill>
                  <a:srgbClr val="49702E"/>
                </a:solidFill>
                <a:cs typeface="Times New Roman" panose="02020603050405020304" pitchFamily="18" charset="0"/>
              </a:rPr>
              <a:t>Checkliste</a:t>
            </a:r>
            <a:r>
              <a:rPr lang="de-DE" sz="1800" dirty="0">
                <a:cs typeface="Times New Roman" panose="02020603050405020304" pitchFamily="18" charset="0"/>
              </a:rPr>
              <a:t> hilft dabei.</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Das End-Ergebnis ist ein digital barrierefreies Dokument.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Diese </a:t>
            </a:r>
            <a:r>
              <a:rPr lang="de-DE" sz="1800" b="1" dirty="0">
                <a:cs typeface="Times New Roman" panose="02020603050405020304" pitchFamily="18" charset="0"/>
              </a:rPr>
              <a:t>Präsentation ist nur ein Beispiel</a:t>
            </a:r>
            <a:r>
              <a:rPr lang="de-DE" sz="1800" dirty="0">
                <a:cs typeface="Times New Roman" panose="02020603050405020304" pitchFamily="18" charset="0"/>
              </a:rPr>
              <a: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kapitel-weise Anleitung ist nicht immer richtig.</a:t>
            </a:r>
          </a:p>
          <a:p>
            <a:pPr marL="0" indent="0">
              <a:lnSpc>
                <a:spcPct val="100000"/>
              </a:lnSpc>
              <a:spcBef>
                <a:spcPts val="0"/>
              </a:spcBef>
              <a:buFont typeface="Arial" panose="020B0604020202020204" pitchFamily="34" charset="0"/>
              <a:buNone/>
            </a:pPr>
            <a:endParaRPr lang="de-DE" sz="1800" dirty="0">
              <a:cs typeface="Times New Roman" panose="02020603050405020304" pitchFamily="18" charset="0"/>
            </a:endParaRPr>
          </a:p>
          <a:p>
            <a:pPr marL="0" indent="0">
              <a:lnSpc>
                <a:spcPct val="100000"/>
              </a:lnSpc>
              <a:spcBef>
                <a:spcPts val="0"/>
              </a:spcBef>
              <a:buFont typeface="Arial" panose="020B0604020202020204" pitchFamily="34" charset="0"/>
              <a:buNone/>
            </a:pPr>
            <a:r>
              <a:rPr lang="de-DE" sz="1800" dirty="0">
                <a:solidFill>
                  <a:srgbClr val="49702E"/>
                </a:solidFill>
                <a:cs typeface="Times New Roman" panose="02020603050405020304" pitchFamily="18" charset="0"/>
              </a:rPr>
              <a:t>Eine Checkliste ist eine Übersicht mit Aufgaben, die erledigt werden müssen. Erledigte Aufgaben darfst du abhaken.</a:t>
            </a:r>
          </a:p>
        </p:txBody>
      </p:sp>
      <p:sp>
        <p:nvSpPr>
          <p:cNvPr id="31" name="Textfeld 30">
            <a:extLst>
              <a:ext uri="{FF2B5EF4-FFF2-40B4-BE49-F238E27FC236}">
                <a16:creationId xmlns:a16="http://schemas.microsoft.com/office/drawing/2014/main" id="{2666AA8F-1BD9-4EBE-907F-7774046C7643}"/>
              </a:ext>
            </a:extLst>
          </p:cNvPr>
          <p:cNvSpPr txBox="1"/>
          <p:nvPr/>
        </p:nvSpPr>
        <p:spPr>
          <a:xfrm>
            <a:off x="351764" y="7940590"/>
            <a:ext cx="7112762" cy="369332"/>
          </a:xfrm>
          <a:prstGeom prst="rect">
            <a:avLst/>
          </a:prstGeom>
          <a:solidFill>
            <a:schemeClr val="bg1">
              <a:lumMod val="85000"/>
            </a:schemeClr>
          </a:solidFill>
        </p:spPr>
        <p:txBody>
          <a:bodyPr wrap="square" rtlCol="0">
            <a:spAutoFit/>
          </a:bodyPr>
          <a:lstStyle/>
          <a:p>
            <a:r>
              <a:rPr lang="de-DE" b="1" dirty="0">
                <a:cs typeface="Times New Roman" panose="02020603050405020304" pitchFamily="18" charset="0"/>
              </a:rPr>
              <a:t>        Quellen</a:t>
            </a:r>
            <a:endParaRPr lang="de-DE" dirty="0"/>
          </a:p>
        </p:txBody>
      </p:sp>
      <p:sp>
        <p:nvSpPr>
          <p:cNvPr id="33" name="Textfeld 32">
            <a:extLst>
              <a:ext uri="{FF2B5EF4-FFF2-40B4-BE49-F238E27FC236}">
                <a16:creationId xmlns:a16="http://schemas.microsoft.com/office/drawing/2014/main" id="{8429E2D9-8675-409E-9F7A-BA6B2570AAFB}"/>
              </a:ext>
            </a:extLst>
          </p:cNvPr>
          <p:cNvSpPr txBox="1"/>
          <p:nvPr/>
        </p:nvSpPr>
        <p:spPr>
          <a:xfrm>
            <a:off x="354841" y="8264590"/>
            <a:ext cx="7122935" cy="1754326"/>
          </a:xfrm>
          <a:prstGeom prst="rect">
            <a:avLst/>
          </a:prstGeom>
          <a:solidFill>
            <a:schemeClr val="bg1">
              <a:lumMod val="95000"/>
            </a:schemeClr>
          </a:solidFill>
        </p:spPr>
        <p:txBody>
          <a:bodyPr wrap="square" rtlCol="0">
            <a:spAutoFit/>
          </a:bodyPr>
          <a:lstStyle/>
          <a:p>
            <a:pPr marL="0" indent="0">
              <a:spcBef>
                <a:spcPts val="0"/>
              </a:spcBef>
              <a:buFont typeface="Arial" panose="020B0604020202020204" pitchFamily="34" charset="0"/>
              <a:buNone/>
            </a:pPr>
            <a:r>
              <a:rPr lang="de-DE" dirty="0">
                <a:cs typeface="Times New Roman" panose="02020603050405020304" pitchFamily="18" charset="0"/>
              </a:rPr>
              <a:t>- AKTION MENSCH (</a:t>
            </a:r>
            <a:r>
              <a:rPr lang="de-DE" dirty="0" err="1">
                <a:cs typeface="Times New Roman" panose="02020603050405020304" pitchFamily="18" charset="0"/>
              </a:rPr>
              <a:t>Herausgeber:innen</a:t>
            </a:r>
            <a:r>
              <a:rPr lang="de-DE" dirty="0">
                <a:cs typeface="Times New Roman" panose="02020603050405020304" pitchFamily="18" charset="0"/>
              </a:rPr>
              <a:t>) (2010): </a:t>
            </a:r>
            <a:r>
              <a:rPr lang="de-DE" sz="1800" dirty="0">
                <a:solidFill>
                  <a:srgbClr val="2F5597"/>
                </a:solidFill>
                <a:cs typeface="Times New Roman" panose="02020603050405020304" pitchFamily="18" charset="0"/>
                <a:hlinkClick r:id="rId6" action="ppaction://hlinkfile">
                  <a:extLst>
                    <a:ext uri="{A12FA001-AC4F-418D-AE19-62706E023703}">
                      <ahyp:hlinkClr xmlns:ahyp="http://schemas.microsoft.com/office/drawing/2018/hyperlinkcolor" val="tx"/>
                    </a:ext>
                  </a:extLst>
                </a:hlinkClick>
              </a:rPr>
              <a:t>Web 2.0/ barrierefrei. Eine Studie zur Nutzung von Web 2.0 Anwendungen durch Menschen mit Behinderung (PDF)</a:t>
            </a:r>
            <a:r>
              <a:rPr lang="de-DE" sz="1800" dirty="0">
                <a:solidFill>
                  <a:srgbClr val="2F5597"/>
                </a:solidFill>
                <a:cs typeface="Times New Roman" panose="02020603050405020304" pitchFamily="18" charset="0"/>
              </a:rPr>
              <a:t>. </a:t>
            </a:r>
          </a:p>
          <a:p>
            <a:pPr marL="0" indent="0">
              <a:spcBef>
                <a:spcPts val="0"/>
              </a:spcBef>
              <a:buFont typeface="Arial" panose="020B0604020202020204" pitchFamily="34" charset="0"/>
              <a:buNone/>
            </a:pPr>
            <a:r>
              <a:rPr lang="de-DE" dirty="0">
                <a:cs typeface="Times New Roman" panose="02020603050405020304" pitchFamily="18" charset="0"/>
              </a:rPr>
              <a:t>- Maaß., Chr. &amp; Rink, I. (</a:t>
            </a:r>
            <a:r>
              <a:rPr lang="de-DE" dirty="0" err="1">
                <a:cs typeface="Times New Roman" panose="02020603050405020304" pitchFamily="18" charset="0"/>
              </a:rPr>
              <a:t>Herausgeber:innen</a:t>
            </a:r>
            <a:r>
              <a:rPr lang="de-DE" dirty="0">
                <a:cs typeface="Times New Roman" panose="02020603050405020304" pitchFamily="18" charset="0"/>
              </a:rPr>
              <a:t>) (2019): </a:t>
            </a:r>
            <a:r>
              <a:rPr lang="de-DE" sz="1800" dirty="0">
                <a:solidFill>
                  <a:schemeClr val="accent1">
                    <a:lumMod val="75000"/>
                  </a:schemeClr>
                </a:solidFill>
                <a:cs typeface="Times New Roman" panose="02020603050405020304" pitchFamily="18" charset="0"/>
                <a:hlinkClick r:id="rId7">
                  <a:extLst>
                    <a:ext uri="{A12FA001-AC4F-418D-AE19-62706E023703}">
                      <ahyp:hlinkClr xmlns:ahyp="http://schemas.microsoft.com/office/drawing/2018/hyperlinkcolor" val="tx"/>
                    </a:ext>
                  </a:extLst>
                </a:hlinkClick>
              </a:rPr>
              <a:t>Handbuch Barrierefreie Kommunikation (Webseite)</a:t>
            </a:r>
            <a:r>
              <a:rPr lang="de-DE" dirty="0">
                <a:cs typeface="Times New Roman" panose="02020603050405020304" pitchFamily="18" charset="0"/>
              </a:rPr>
              <a:t>. Frank &amp; </a:t>
            </a:r>
            <a:r>
              <a:rPr lang="de-DE" dirty="0" err="1">
                <a:cs typeface="Times New Roman" panose="02020603050405020304" pitchFamily="18" charset="0"/>
              </a:rPr>
              <a:t>Timme</a:t>
            </a:r>
            <a:r>
              <a:rPr lang="de-DE" dirty="0">
                <a:cs typeface="Times New Roman" panose="02020603050405020304" pitchFamily="18" charset="0"/>
              </a:rPr>
              <a:t> GmbH Verlag für wissenschaftliche Literatur, Berlin.</a:t>
            </a:r>
            <a:endParaRPr lang="de-DE" sz="2000" dirty="0">
              <a:cs typeface="Times New Roman" panose="02020603050405020304" pitchFamily="18" charset="0"/>
            </a:endParaRPr>
          </a:p>
        </p:txBody>
      </p:sp>
      <p:sp>
        <p:nvSpPr>
          <p:cNvPr id="35" name="Titel 1">
            <a:extLst>
              <a:ext uri="{FF2B5EF4-FFF2-40B4-BE49-F238E27FC236}">
                <a16:creationId xmlns:a16="http://schemas.microsoft.com/office/drawing/2014/main" id="{2C194001-B7DE-4C98-B7FA-5BFDC2DDA117}"/>
              </a:ext>
              <a:ext uri="{C183D7F6-B498-43B3-948B-1728B52AA6E4}">
                <adec:decorative xmlns:adec="http://schemas.microsoft.com/office/drawing/2017/decorative" val="0"/>
              </a:ext>
            </a:extLst>
          </p:cNvPr>
          <p:cNvSpPr txBox="1">
            <a:spLocks/>
          </p:cNvSpPr>
          <p:nvPr/>
        </p:nvSpPr>
        <p:spPr>
          <a:xfrm>
            <a:off x="7832353" y="159892"/>
            <a:ext cx="4658512" cy="1020701"/>
          </a:xfrm>
          <a:prstGeom prst="rect">
            <a:avLst/>
          </a:prstGeom>
        </p:spPr>
        <p:txBody>
          <a:bodyPr vert="horz" lIns="91440" tIns="45720" rIns="91440" bIns="45720" rtlCol="0" anchor="ctr">
            <a:no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4400" b="1" dirty="0">
                <a:latin typeface="+mn-lt"/>
              </a:rPr>
              <a:t>Checkliste</a:t>
            </a:r>
            <a:r>
              <a:rPr lang="de-DE" sz="3600" b="1" dirty="0">
                <a:latin typeface="+mn-lt"/>
              </a:rPr>
              <a:t> </a:t>
            </a:r>
          </a:p>
          <a:p>
            <a:r>
              <a:rPr lang="de-DE" sz="3600" b="1" dirty="0">
                <a:latin typeface="+mn-lt"/>
              </a:rPr>
              <a:t>digitale Barrierefreiheit</a:t>
            </a:r>
          </a:p>
        </p:txBody>
      </p:sp>
      <p:sp>
        <p:nvSpPr>
          <p:cNvPr id="36" name="Untertitel 2">
            <a:extLst>
              <a:ext uri="{FF2B5EF4-FFF2-40B4-BE49-F238E27FC236}">
                <a16:creationId xmlns:a16="http://schemas.microsoft.com/office/drawing/2014/main" id="{423BF50A-1F1D-42E6-8358-33AF0905D24E}"/>
              </a:ext>
              <a:ext uri="{C183D7F6-B498-43B3-948B-1728B52AA6E4}">
                <adec:decorative xmlns:adec="http://schemas.microsoft.com/office/drawing/2017/decorative" val="0"/>
              </a:ext>
            </a:extLst>
          </p:cNvPr>
          <p:cNvSpPr txBox="1">
            <a:spLocks/>
          </p:cNvSpPr>
          <p:nvPr/>
        </p:nvSpPr>
        <p:spPr>
          <a:xfrm>
            <a:off x="7898144" y="1247459"/>
            <a:ext cx="7332754" cy="2480749"/>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70000"/>
              </a:lnSpc>
              <a:spcBef>
                <a:spcPts val="0"/>
              </a:spcBef>
              <a:buNone/>
              <a:tabLst>
                <a:tab pos="457200" algn="l"/>
              </a:tabLst>
            </a:pPr>
            <a:r>
              <a:rPr lang="de-DE"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C0000"/>
                </a:solidFill>
                <a:latin typeface="Calibri" panose="020F0502020204030204" pitchFamily="34" charset="0"/>
                <a:ea typeface="Calibri" panose="020F0502020204030204" pitchFamily="34" charset="0"/>
                <a:cs typeface="Times New Roman" panose="02020603050405020304" pitchFamily="18" charset="0"/>
              </a:rPr>
              <a:t>1. Barrierefreie Struktur</a:t>
            </a:r>
          </a:p>
          <a:p>
            <a:pPr marL="0" indent="0">
              <a:lnSpc>
                <a:spcPct val="170000"/>
              </a:lnSpc>
              <a:spcBef>
                <a:spcPts val="0"/>
              </a:spcBef>
              <a:buNone/>
              <a:tabLst>
                <a:tab pos="457200" algn="l"/>
              </a:tabLst>
            </a:pPr>
            <a:r>
              <a:rPr lang="de-DE" sz="32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15811"/>
                </a:solidFill>
                <a:latin typeface="Calibri" panose="020F0502020204030204" pitchFamily="34" charset="0"/>
                <a:ea typeface="Calibri" panose="020F0502020204030204" pitchFamily="34" charset="0"/>
                <a:cs typeface="Times New Roman" panose="02020603050405020304" pitchFamily="18" charset="0"/>
              </a:rPr>
              <a:t>2. Barrierefreies Layout</a:t>
            </a:r>
          </a:p>
          <a:p>
            <a:pPr marL="0" indent="0">
              <a:lnSpc>
                <a:spcPct val="170000"/>
              </a:lnSpc>
              <a:spcBef>
                <a:spcPts val="0"/>
              </a:spcBef>
              <a:buNone/>
              <a:tabLst>
                <a:tab pos="457200" algn="l"/>
              </a:tabLst>
            </a:pPr>
            <a:r>
              <a:rPr lang="de-DE" sz="32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00863D"/>
                </a:solidFill>
                <a:latin typeface="Calibri" panose="020F0502020204030204" pitchFamily="34" charset="0"/>
                <a:ea typeface="Calibri" panose="020F0502020204030204" pitchFamily="34" charset="0"/>
                <a:cs typeface="Times New Roman" panose="02020603050405020304" pitchFamily="18" charset="0"/>
              </a:rPr>
              <a:t>3. Barrierefreie Sprache</a:t>
            </a:r>
          </a:p>
        </p:txBody>
      </p:sp>
      <p:sp>
        <p:nvSpPr>
          <p:cNvPr id="37" name="Textfeld 36">
            <a:extLst>
              <a:ext uri="{FF2B5EF4-FFF2-40B4-BE49-F238E27FC236}">
                <a16:creationId xmlns:a16="http://schemas.microsoft.com/office/drawing/2014/main" id="{728E7291-3933-4EF0-9590-05DA860D7E6D}"/>
              </a:ext>
            </a:extLst>
          </p:cNvPr>
          <p:cNvSpPr txBox="1"/>
          <p:nvPr/>
        </p:nvSpPr>
        <p:spPr>
          <a:xfrm>
            <a:off x="7898271" y="3728208"/>
            <a:ext cx="7071299" cy="828560"/>
          </a:xfrm>
          <a:prstGeom prst="rect">
            <a:avLst/>
          </a:prstGeom>
          <a:noFill/>
        </p:spPr>
        <p:txBody>
          <a:bodyPr wrap="square" rtlCol="0">
            <a:spAutoFit/>
          </a:bodyPr>
          <a:lstStyle/>
          <a:p>
            <a:pPr marL="0" indent="0">
              <a:lnSpc>
                <a:spcPct val="170000"/>
              </a:lnSpc>
              <a:spcBef>
                <a:spcPts val="0"/>
              </a:spcBef>
              <a:buNone/>
              <a:tabLst>
                <a:tab pos="457200" algn="l"/>
              </a:tabLst>
            </a:pPr>
            <a:r>
              <a:rPr lang="de-DE" sz="32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2F5597"/>
                </a:solidFill>
                <a:latin typeface="Calibri" panose="020F0502020204030204" pitchFamily="34" charset="0"/>
                <a:ea typeface="Calibri" panose="020F0502020204030204" pitchFamily="34" charset="0"/>
                <a:cs typeface="Times New Roman" panose="02020603050405020304" pitchFamily="18" charset="0"/>
              </a:rPr>
              <a:t>4. Barrierefrei für Screenreader</a:t>
            </a:r>
          </a:p>
        </p:txBody>
      </p:sp>
      <p:sp>
        <p:nvSpPr>
          <p:cNvPr id="17" name="Textfeld 16">
            <a:extLst>
              <a:ext uri="{FF2B5EF4-FFF2-40B4-BE49-F238E27FC236}">
                <a16:creationId xmlns:a16="http://schemas.microsoft.com/office/drawing/2014/main" id="{212DE0D1-0F98-4D57-A782-81B869A61068}"/>
              </a:ext>
            </a:extLst>
          </p:cNvPr>
          <p:cNvSpPr txBox="1"/>
          <p:nvPr/>
        </p:nvSpPr>
        <p:spPr>
          <a:xfrm>
            <a:off x="8291067" y="4523968"/>
            <a:ext cx="6476519" cy="671851"/>
          </a:xfrm>
          <a:prstGeom prst="rect">
            <a:avLst/>
          </a:prstGeom>
          <a:noFill/>
        </p:spPr>
        <p:txBody>
          <a:bodyPr wrap="square" rtlCol="0">
            <a:spAutoFit/>
          </a:bodyPr>
          <a:lstStyle/>
          <a:p>
            <a:pPr marL="457200" indent="-457200">
              <a:lnSpc>
                <a:spcPct val="15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Überschriften mit Formatvorlagen</a:t>
            </a:r>
          </a:p>
        </p:txBody>
      </p:sp>
      <p:sp>
        <p:nvSpPr>
          <p:cNvPr id="18" name="Untertitel 2">
            <a:extLst>
              <a:ext uri="{FF2B5EF4-FFF2-40B4-BE49-F238E27FC236}">
                <a16:creationId xmlns:a16="http://schemas.microsoft.com/office/drawing/2014/main" id="{3D019ADB-0594-40D1-83B0-D869C36D5BF9}"/>
              </a:ext>
              <a:ext uri="{C183D7F6-B498-43B3-948B-1728B52AA6E4}">
                <adec:decorative xmlns:adec="http://schemas.microsoft.com/office/drawing/2017/decorative" val="0"/>
              </a:ext>
            </a:extLst>
          </p:cNvPr>
          <p:cNvSpPr txBox="1">
            <a:spLocks/>
          </p:cNvSpPr>
          <p:nvPr/>
        </p:nvSpPr>
        <p:spPr>
          <a:xfrm>
            <a:off x="8397461" y="5165435"/>
            <a:ext cx="6671050" cy="5270704"/>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Listen über programmeigene Funktionen </a:t>
            </a:r>
          </a:p>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Alternativtexte für Grafiken</a:t>
            </a:r>
          </a:p>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Schlüssige Steuerungs- und Lesereihenfolge</a:t>
            </a:r>
          </a:p>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Farben nicht als alleinigen Informationsträger </a:t>
            </a:r>
          </a:p>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Hauptsprache angeben</a:t>
            </a:r>
          </a:p>
        </p:txBody>
      </p:sp>
      <p:pic>
        <p:nvPicPr>
          <p:cNvPr id="24" name="Grafik 23">
            <a:extLst>
              <a:ext uri="{FF2B5EF4-FFF2-40B4-BE49-F238E27FC236}">
                <a16:creationId xmlns:a16="http://schemas.microsoft.com/office/drawing/2014/main" id="{1874CE39-47BE-42E3-8A0E-407B6B2EB806}"/>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1181" y="664680"/>
            <a:ext cx="432000" cy="432000"/>
          </a:xfrm>
          <a:prstGeom prst="rect">
            <a:avLst/>
          </a:prstGeom>
        </p:spPr>
      </p:pic>
      <p:pic>
        <p:nvPicPr>
          <p:cNvPr id="30" name="Grafik 29">
            <a:extLst>
              <a:ext uri="{FF2B5EF4-FFF2-40B4-BE49-F238E27FC236}">
                <a16:creationId xmlns:a16="http://schemas.microsoft.com/office/drawing/2014/main" id="{C4F9BE27-CCD2-4678-A027-6A6B93ED081B}"/>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3181" y="3637272"/>
            <a:ext cx="360000" cy="360000"/>
          </a:xfrm>
          <a:prstGeom prst="rect">
            <a:avLst/>
          </a:prstGeom>
        </p:spPr>
      </p:pic>
      <p:pic>
        <p:nvPicPr>
          <p:cNvPr id="34" name="Grafik 33">
            <a:extLst>
              <a:ext uri="{FF2B5EF4-FFF2-40B4-BE49-F238E27FC236}">
                <a16:creationId xmlns:a16="http://schemas.microsoft.com/office/drawing/2014/main" id="{A9FF0270-22FD-4009-A72C-4370BE3095CD}"/>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3181" y="7956191"/>
            <a:ext cx="324000" cy="324000"/>
          </a:xfrm>
          <a:prstGeom prst="rect">
            <a:avLst/>
          </a:prstGeom>
        </p:spPr>
      </p:pic>
      <p:pic>
        <p:nvPicPr>
          <p:cNvPr id="38" name="Grafik 37">
            <a:extLst>
              <a:ext uri="{FF2B5EF4-FFF2-40B4-BE49-F238E27FC236}">
                <a16:creationId xmlns:a16="http://schemas.microsoft.com/office/drawing/2014/main" id="{BF8A17E6-383B-4726-AC9B-8B1AF1B11967}"/>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32353" y="1535912"/>
            <a:ext cx="540000" cy="540000"/>
          </a:xfrm>
          <a:prstGeom prst="rect">
            <a:avLst/>
          </a:prstGeom>
        </p:spPr>
      </p:pic>
      <p:pic>
        <p:nvPicPr>
          <p:cNvPr id="39" name="Grafik 38">
            <a:extLst>
              <a:ext uri="{FF2B5EF4-FFF2-40B4-BE49-F238E27FC236}">
                <a16:creationId xmlns:a16="http://schemas.microsoft.com/office/drawing/2014/main" id="{944E82D4-69D7-43F4-8289-BDDF6BB66C4E}"/>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88034" y="2382477"/>
            <a:ext cx="468000" cy="468000"/>
          </a:xfrm>
          <a:prstGeom prst="rect">
            <a:avLst/>
          </a:prstGeom>
        </p:spPr>
      </p:pic>
      <p:pic>
        <p:nvPicPr>
          <p:cNvPr id="40" name="Grafik 39">
            <a:extLst>
              <a:ext uri="{FF2B5EF4-FFF2-40B4-BE49-F238E27FC236}">
                <a16:creationId xmlns:a16="http://schemas.microsoft.com/office/drawing/2014/main" id="{014DD850-F0EE-4A9F-9A68-8F80F8387F39}"/>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36802" y="3173018"/>
            <a:ext cx="540000" cy="540000"/>
          </a:xfrm>
          <a:prstGeom prst="rect">
            <a:avLst/>
          </a:prstGeom>
        </p:spPr>
      </p:pic>
      <p:pic>
        <p:nvPicPr>
          <p:cNvPr id="41" name="Grafik 40">
            <a:extLst>
              <a:ext uri="{FF2B5EF4-FFF2-40B4-BE49-F238E27FC236}">
                <a16:creationId xmlns:a16="http://schemas.microsoft.com/office/drawing/2014/main" id="{C6A6F841-F515-4416-B343-1395EFE2FB1C}"/>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816361" y="4011264"/>
            <a:ext cx="540000" cy="540000"/>
          </a:xfrm>
          <a:prstGeom prst="rect">
            <a:avLst/>
          </a:prstGeom>
        </p:spPr>
      </p:pic>
      <p:cxnSp>
        <p:nvCxnSpPr>
          <p:cNvPr id="6" name="Gerader Verbinder 5">
            <a:extLst>
              <a:ext uri="{FF2B5EF4-FFF2-40B4-BE49-F238E27FC236}">
                <a16:creationId xmlns:a16="http://schemas.microsoft.com/office/drawing/2014/main" id="{2DC8816B-4017-43F1-B375-F2F94D8A588B}"/>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Sprechblase: rechteckig mit abgerundeten Ecken 24">
            <a:extLst>
              <a:ext uri="{FF2B5EF4-FFF2-40B4-BE49-F238E27FC236}">
                <a16:creationId xmlns:a16="http://schemas.microsoft.com/office/drawing/2014/main" id="{D3C0BA83-6B64-433A-88BB-3998340B098D}"/>
              </a:ext>
            </a:extLst>
          </p:cNvPr>
          <p:cNvSpPr/>
          <p:nvPr/>
        </p:nvSpPr>
        <p:spPr>
          <a:xfrm>
            <a:off x="3128759" y="899444"/>
            <a:ext cx="4092321" cy="2103063"/>
          </a:xfrm>
          <a:prstGeom prst="wedgeRoundRectCallout">
            <a:avLst>
              <a:gd name="adj1" fmla="val -34648"/>
              <a:gd name="adj2" fmla="val -59349"/>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tx1"/>
                </a:solidFill>
              </a:rPr>
              <a:t>Durch die Formatierung der Überschrift mit programmeigenen Vorlagen, lassen sich diese leichter von Screenreadern ansteuern.</a:t>
            </a:r>
            <a:endParaRPr lang="de-DE" sz="2400" dirty="0"/>
          </a:p>
        </p:txBody>
      </p:sp>
      <p:pic>
        <p:nvPicPr>
          <p:cNvPr id="2" name="33" descr="Erläuterung Folie 33: Das Dokument mit Benutzung der Formatvorlagen">
            <a:hlinkClick r:id="" action="ppaction://media"/>
            <a:extLst>
              <a:ext uri="{FF2B5EF4-FFF2-40B4-BE49-F238E27FC236}">
                <a16:creationId xmlns:a16="http://schemas.microsoft.com/office/drawing/2014/main" id="{645E7AE8-B8B6-4C9F-8615-18E91A019EB7}"/>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4506922" y="10018916"/>
            <a:ext cx="487363" cy="487363"/>
          </a:xfrm>
          <a:prstGeom prst="rect">
            <a:avLst/>
          </a:prstGeom>
        </p:spPr>
      </p:pic>
    </p:spTree>
    <p:extLst>
      <p:ext uri="{BB962C8B-B14F-4D97-AF65-F5344CB8AC3E}">
        <p14:creationId xmlns:p14="http://schemas.microsoft.com/office/powerpoint/2010/main" val="27346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A492D3E-177F-4BCD-944B-DADCAFE199A1}"/>
              </a:ext>
            </a:extLst>
          </p:cNvPr>
          <p:cNvSpPr>
            <a:spLocks noGrp="1"/>
          </p:cNvSpPr>
          <p:nvPr>
            <p:ph type="title"/>
          </p:nvPr>
        </p:nvSpPr>
        <p:spPr>
          <a:xfrm>
            <a:off x="773181" y="-2270113"/>
            <a:ext cx="13040439" cy="2066590"/>
          </a:xfrm>
        </p:spPr>
        <p:txBody>
          <a:bodyPr/>
          <a:lstStyle/>
          <a:p>
            <a:r>
              <a:rPr lang="de-DE" dirty="0"/>
              <a:t>Listen</a:t>
            </a:r>
            <a:r>
              <a:rPr lang="de-DE" baseline="0" dirty="0"/>
              <a:t> über programmeigene Funktionen</a:t>
            </a:r>
            <a:endParaRPr lang="de-DE" dirty="0"/>
          </a:p>
        </p:txBody>
      </p:sp>
      <p:pic>
        <p:nvPicPr>
          <p:cNvPr id="23" name="Grafik 22">
            <a:extLst>
              <a:ext uri="{FF2B5EF4-FFF2-40B4-BE49-F238E27FC236}">
                <a16:creationId xmlns:a16="http://schemas.microsoft.com/office/drawing/2014/main" id="{C5C21008-FDEB-4686-9164-1994E7EE158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490865" y="125175"/>
            <a:ext cx="2503420" cy="856433"/>
          </a:xfrm>
          <a:prstGeom prst="rect">
            <a:avLst/>
          </a:prstGeom>
        </p:spPr>
      </p:pic>
      <p:cxnSp>
        <p:nvCxnSpPr>
          <p:cNvPr id="6" name="Gerader Verbinder 5">
            <a:extLst>
              <a:ext uri="{FF2B5EF4-FFF2-40B4-BE49-F238E27FC236}">
                <a16:creationId xmlns:a16="http://schemas.microsoft.com/office/drawing/2014/main" id="{2DC8816B-4017-43F1-B375-F2F94D8A588B}"/>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itel 1" descr="&#10;">
            <a:extLst>
              <a:ext uri="{FF2B5EF4-FFF2-40B4-BE49-F238E27FC236}">
                <a16:creationId xmlns:a16="http://schemas.microsoft.com/office/drawing/2014/main" id="{59ECACCC-88A5-4C35-BFE1-4B34DE26CF0F}"/>
              </a:ext>
            </a:extLst>
          </p:cNvPr>
          <p:cNvSpPr txBox="1">
            <a:spLocks/>
          </p:cNvSpPr>
          <p:nvPr/>
        </p:nvSpPr>
        <p:spPr>
          <a:xfrm>
            <a:off x="354846" y="112280"/>
            <a:ext cx="7122927" cy="478766"/>
          </a:xfrm>
          <a:prstGeom prst="rect">
            <a:avLst/>
          </a:prstGeom>
          <a:solidFill>
            <a:srgbClr val="1E50A0"/>
          </a:solidFill>
          <a:ln>
            <a:solidFill>
              <a:srgbClr val="1E50A0"/>
            </a:solidFill>
          </a:ln>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2400" b="1" dirty="0">
                <a:solidFill>
                  <a:schemeClr val="bg1"/>
                </a:solidFill>
                <a:latin typeface="+mn-lt"/>
                <a:cs typeface="Times New Roman" panose="02020603050405020304" pitchFamily="18" charset="0"/>
              </a:rPr>
              <a:t>Erstellung eines digital-barrierefreien Dokuments</a:t>
            </a:r>
          </a:p>
        </p:txBody>
      </p:sp>
      <p:sp>
        <p:nvSpPr>
          <p:cNvPr id="28" name="Titel 1" descr="&#10;">
            <a:extLst>
              <a:ext uri="{FF2B5EF4-FFF2-40B4-BE49-F238E27FC236}">
                <a16:creationId xmlns:a16="http://schemas.microsoft.com/office/drawing/2014/main" id="{B3264FDE-6898-45BB-9478-A0CCD209748F}"/>
              </a:ext>
            </a:extLst>
          </p:cNvPr>
          <p:cNvSpPr txBox="1">
            <a:spLocks/>
          </p:cNvSpPr>
          <p:nvPr/>
        </p:nvSpPr>
        <p:spPr>
          <a:xfrm>
            <a:off x="351764" y="716844"/>
            <a:ext cx="7122926" cy="324000"/>
          </a:xfrm>
          <a:prstGeom prst="rect">
            <a:avLst/>
          </a:prstGeom>
          <a:solidFill>
            <a:schemeClr val="bg1">
              <a:lumMod val="85000"/>
            </a:schemeClr>
          </a:solidFill>
        </p:spPr>
        <p:txBody>
          <a:bodyPr vert="horz" lIns="91440" tIns="45720" rIns="91440" bIns="45720" rtlCol="0" anchor="ctr">
            <a:normAutofit lnSpcReduction="10000"/>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1800" b="1" dirty="0">
                <a:latin typeface="+mn-lt"/>
                <a:cs typeface="Times New Roman" panose="02020603050405020304" pitchFamily="18" charset="0"/>
              </a:rPr>
              <a:t>        Relevanz von digitaler Barrierefreiheit</a:t>
            </a:r>
          </a:p>
        </p:txBody>
      </p:sp>
      <p:sp>
        <p:nvSpPr>
          <p:cNvPr id="22" name="Inhaltsplatzhalter 2">
            <a:extLst>
              <a:ext uri="{FF2B5EF4-FFF2-40B4-BE49-F238E27FC236}">
                <a16:creationId xmlns:a16="http://schemas.microsoft.com/office/drawing/2014/main" id="{EFD62E68-1459-406C-AF1F-AE20A115D308}"/>
              </a:ext>
            </a:extLst>
          </p:cNvPr>
          <p:cNvSpPr txBox="1">
            <a:spLocks/>
          </p:cNvSpPr>
          <p:nvPr/>
        </p:nvSpPr>
        <p:spPr>
          <a:xfrm>
            <a:off x="351764" y="1040844"/>
            <a:ext cx="7122942" cy="2493752"/>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Im Internet </a:t>
            </a:r>
            <a:r>
              <a:rPr lang="de-DE" sz="1800" b="1" dirty="0">
                <a:cs typeface="Times New Roman" panose="02020603050405020304" pitchFamily="18" charset="0"/>
              </a:rPr>
              <a:t>brauchen 30% aller Menschen </a:t>
            </a:r>
            <a:r>
              <a:rPr lang="de-DE" sz="1800" dirty="0">
                <a:cs typeface="Times New Roman" panose="02020603050405020304" pitchFamily="18" charset="0"/>
              </a:rPr>
              <a:t>barrierefreie Web-Seiten.</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Initiative „Aktion Mensch“ hat herausgefunden:</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77% der Deutschen sagen: </a:t>
            </a:r>
          </a:p>
          <a:p>
            <a:pPr marL="0" indent="0">
              <a:lnSpc>
                <a:spcPct val="150000"/>
              </a:lnSpc>
              <a:spcBef>
                <a:spcPts val="0"/>
              </a:spcBef>
              <a:buFont typeface="Arial" panose="020B0604020202020204" pitchFamily="34" charset="0"/>
              <a:buNone/>
            </a:pPr>
            <a:r>
              <a:rPr lang="de-DE" sz="1800" b="1" dirty="0">
                <a:cs typeface="Times New Roman" panose="02020603050405020304" pitchFamily="18" charset="0"/>
              </a:rPr>
              <a:t>Digitale Barrierefreiheit ist wichtig </a:t>
            </a:r>
            <a:r>
              <a:rPr lang="de-DE" sz="1800" dirty="0">
                <a:cs typeface="Times New Roman" panose="02020603050405020304" pitchFamily="18" charset="0"/>
              </a:rPr>
              <a:t>oder sogar sehr wichtig.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Web-Seiten von Rathäusern, Krankenhäusern und anderen Einrichtungen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müssen digital-barrierefrei sein. </a:t>
            </a:r>
          </a:p>
        </p:txBody>
      </p:sp>
      <p:sp>
        <p:nvSpPr>
          <p:cNvPr id="27" name="Textfeld 26">
            <a:extLst>
              <a:ext uri="{FF2B5EF4-FFF2-40B4-BE49-F238E27FC236}">
                <a16:creationId xmlns:a16="http://schemas.microsoft.com/office/drawing/2014/main" id="{D468B743-D264-42F9-990C-2A63BD82FB2D}"/>
              </a:ext>
            </a:extLst>
          </p:cNvPr>
          <p:cNvSpPr txBox="1"/>
          <p:nvPr/>
        </p:nvSpPr>
        <p:spPr>
          <a:xfrm>
            <a:off x="351764" y="3631489"/>
            <a:ext cx="7112762" cy="369332"/>
          </a:xfrm>
          <a:prstGeom prst="rect">
            <a:avLst/>
          </a:prstGeom>
          <a:solidFill>
            <a:schemeClr val="bg1">
              <a:lumMod val="85000"/>
            </a:schemeClr>
          </a:solidFill>
        </p:spPr>
        <p:txBody>
          <a:bodyPr wrap="square" rtlCol="0">
            <a:spAutoFit/>
          </a:bodyPr>
          <a:lstStyle/>
          <a:p>
            <a:r>
              <a:rPr lang="de-DE" b="1" dirty="0">
                <a:cs typeface="Times New Roman" panose="02020603050405020304" pitchFamily="18" charset="0"/>
              </a:rPr>
              <a:t>        Inhalt dieser Präsentation</a:t>
            </a:r>
          </a:p>
        </p:txBody>
      </p:sp>
      <p:sp>
        <p:nvSpPr>
          <p:cNvPr id="34" name="Inhaltsplatzhalter 2">
            <a:extLst>
              <a:ext uri="{FF2B5EF4-FFF2-40B4-BE49-F238E27FC236}">
                <a16:creationId xmlns:a16="http://schemas.microsoft.com/office/drawing/2014/main" id="{B1CA4964-62D2-49A4-88B2-DC943247EE8B}"/>
              </a:ext>
            </a:extLst>
          </p:cNvPr>
          <p:cNvSpPr txBox="1">
            <a:spLocks/>
          </p:cNvSpPr>
          <p:nvPr/>
        </p:nvSpPr>
        <p:spPr>
          <a:xfrm>
            <a:off x="351764" y="3984927"/>
            <a:ext cx="7122942" cy="3802212"/>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Diese Präsentation zeigt,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wie du ein </a:t>
            </a:r>
            <a:r>
              <a:rPr lang="de-DE" sz="1800" b="1" dirty="0">
                <a:cs typeface="Times New Roman" panose="02020603050405020304" pitchFamily="18" charset="0"/>
              </a:rPr>
              <a:t>digital-barrierefreies Dokument erstellst</a:t>
            </a:r>
            <a:r>
              <a:rPr lang="de-DE" sz="1800" dirty="0">
                <a:cs typeface="Times New Roman" panose="02020603050405020304" pitchFamily="18" charset="0"/>
              </a:rPr>
              <a: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Ein Negativ-Beispiel wird kapitel-weise verbessert.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Eine </a:t>
            </a:r>
            <a:r>
              <a:rPr lang="de-DE" sz="1800" b="1" dirty="0">
                <a:solidFill>
                  <a:srgbClr val="49702E"/>
                </a:solidFill>
                <a:cs typeface="Times New Roman" panose="02020603050405020304" pitchFamily="18" charset="0"/>
              </a:rPr>
              <a:t>Checkliste</a:t>
            </a:r>
            <a:r>
              <a:rPr lang="de-DE" sz="1800" dirty="0">
                <a:cs typeface="Times New Roman" panose="02020603050405020304" pitchFamily="18" charset="0"/>
              </a:rPr>
              <a:t> hilft dabei.</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Das End-Ergebnis ist ein digital barrierefreies Dokument.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Diese </a:t>
            </a:r>
            <a:r>
              <a:rPr lang="de-DE" sz="1800" b="1" dirty="0">
                <a:cs typeface="Times New Roman" panose="02020603050405020304" pitchFamily="18" charset="0"/>
              </a:rPr>
              <a:t>Präsentation ist nur ein Beispiel</a:t>
            </a:r>
            <a:r>
              <a:rPr lang="de-DE" sz="1800" dirty="0">
                <a:cs typeface="Times New Roman" panose="02020603050405020304" pitchFamily="18" charset="0"/>
              </a:rPr>
              <a: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kapitel-weise Anleitung ist nicht immer richtig.</a:t>
            </a:r>
          </a:p>
          <a:p>
            <a:pPr marL="0" indent="0">
              <a:lnSpc>
                <a:spcPct val="100000"/>
              </a:lnSpc>
              <a:spcBef>
                <a:spcPts val="0"/>
              </a:spcBef>
              <a:buFont typeface="Arial" panose="020B0604020202020204" pitchFamily="34" charset="0"/>
              <a:buNone/>
            </a:pPr>
            <a:endParaRPr lang="de-DE" sz="1800" dirty="0">
              <a:cs typeface="Times New Roman" panose="02020603050405020304" pitchFamily="18" charset="0"/>
            </a:endParaRPr>
          </a:p>
          <a:p>
            <a:pPr marL="0" indent="0">
              <a:lnSpc>
                <a:spcPct val="100000"/>
              </a:lnSpc>
              <a:spcBef>
                <a:spcPts val="0"/>
              </a:spcBef>
              <a:buFont typeface="Arial" panose="020B0604020202020204" pitchFamily="34" charset="0"/>
              <a:buNone/>
            </a:pPr>
            <a:r>
              <a:rPr lang="de-DE" sz="1800" dirty="0">
                <a:solidFill>
                  <a:srgbClr val="49702E"/>
                </a:solidFill>
                <a:cs typeface="Times New Roman" panose="02020603050405020304" pitchFamily="18" charset="0"/>
              </a:rPr>
              <a:t>Eine Checkliste ist eine Übersicht mit Aufgaben, die erledigt werden müssen. Erledigte Aufgaben darfst du abhaken.</a:t>
            </a:r>
          </a:p>
        </p:txBody>
      </p:sp>
      <p:sp>
        <p:nvSpPr>
          <p:cNvPr id="35" name="Textfeld 34">
            <a:extLst>
              <a:ext uri="{FF2B5EF4-FFF2-40B4-BE49-F238E27FC236}">
                <a16:creationId xmlns:a16="http://schemas.microsoft.com/office/drawing/2014/main" id="{BA252E11-F09F-4D4D-AAA1-B4BDDCA79603}"/>
              </a:ext>
            </a:extLst>
          </p:cNvPr>
          <p:cNvSpPr txBox="1"/>
          <p:nvPr/>
        </p:nvSpPr>
        <p:spPr>
          <a:xfrm>
            <a:off x="351764" y="7940590"/>
            <a:ext cx="7112762" cy="369332"/>
          </a:xfrm>
          <a:prstGeom prst="rect">
            <a:avLst/>
          </a:prstGeom>
          <a:solidFill>
            <a:schemeClr val="bg1">
              <a:lumMod val="85000"/>
            </a:schemeClr>
          </a:solidFill>
        </p:spPr>
        <p:txBody>
          <a:bodyPr wrap="square" rtlCol="0">
            <a:spAutoFit/>
          </a:bodyPr>
          <a:lstStyle/>
          <a:p>
            <a:r>
              <a:rPr lang="de-DE" b="1" dirty="0">
                <a:cs typeface="Times New Roman" panose="02020603050405020304" pitchFamily="18" charset="0"/>
              </a:rPr>
              <a:t>        Quellen</a:t>
            </a:r>
            <a:endParaRPr lang="de-DE" dirty="0"/>
          </a:p>
        </p:txBody>
      </p:sp>
      <p:sp>
        <p:nvSpPr>
          <p:cNvPr id="33" name="Textfeld 32">
            <a:extLst>
              <a:ext uri="{FF2B5EF4-FFF2-40B4-BE49-F238E27FC236}">
                <a16:creationId xmlns:a16="http://schemas.microsoft.com/office/drawing/2014/main" id="{28D0C929-2F0F-453F-9C14-69822E90289D}"/>
              </a:ext>
            </a:extLst>
          </p:cNvPr>
          <p:cNvSpPr txBox="1"/>
          <p:nvPr/>
        </p:nvSpPr>
        <p:spPr>
          <a:xfrm>
            <a:off x="354841" y="8264590"/>
            <a:ext cx="7122935" cy="1754326"/>
          </a:xfrm>
          <a:prstGeom prst="rect">
            <a:avLst/>
          </a:prstGeom>
          <a:solidFill>
            <a:schemeClr val="bg1">
              <a:lumMod val="95000"/>
            </a:schemeClr>
          </a:solidFill>
        </p:spPr>
        <p:txBody>
          <a:bodyPr wrap="square" rtlCol="0">
            <a:spAutoFit/>
          </a:bodyPr>
          <a:lstStyle/>
          <a:p>
            <a:pPr marL="285750" indent="-285750">
              <a:spcBef>
                <a:spcPts val="0"/>
              </a:spcBef>
              <a:buFont typeface="Wingdings" panose="05000000000000000000" pitchFamily="2" charset="2"/>
              <a:buChar char="§"/>
            </a:pPr>
            <a:r>
              <a:rPr lang="de-DE" dirty="0">
                <a:cs typeface="Times New Roman" panose="02020603050405020304" pitchFamily="18" charset="0"/>
              </a:rPr>
              <a:t>AKTION MENSCH (</a:t>
            </a:r>
            <a:r>
              <a:rPr lang="de-DE" dirty="0" err="1">
                <a:cs typeface="Times New Roman" panose="02020603050405020304" pitchFamily="18" charset="0"/>
              </a:rPr>
              <a:t>Herausgeber:innen</a:t>
            </a:r>
            <a:r>
              <a:rPr lang="de-DE" dirty="0">
                <a:cs typeface="Times New Roman" panose="02020603050405020304" pitchFamily="18" charset="0"/>
              </a:rPr>
              <a:t>) (2010): </a:t>
            </a:r>
            <a:r>
              <a:rPr lang="de-DE" sz="1800" dirty="0">
                <a:solidFill>
                  <a:srgbClr val="2F5597"/>
                </a:solidFill>
                <a:cs typeface="Times New Roman" panose="02020603050405020304" pitchFamily="18" charset="0"/>
                <a:hlinkClick r:id="rId6" action="ppaction://hlinkfile">
                  <a:extLst>
                    <a:ext uri="{A12FA001-AC4F-418D-AE19-62706E023703}">
                      <ahyp:hlinkClr xmlns:ahyp="http://schemas.microsoft.com/office/drawing/2018/hyperlinkcolor" val="tx"/>
                    </a:ext>
                  </a:extLst>
                </a:hlinkClick>
              </a:rPr>
              <a:t>Web 2.0/ barrierefrei. Eine Studie zur Nutzung von Web 2.0 Anwendungen durch Menschen mit Behinderung (PDF)</a:t>
            </a:r>
            <a:r>
              <a:rPr lang="de-DE" sz="1800" dirty="0">
                <a:solidFill>
                  <a:srgbClr val="2F5597"/>
                </a:solidFill>
                <a:cs typeface="Times New Roman" panose="02020603050405020304" pitchFamily="18" charset="0"/>
              </a:rPr>
              <a:t>. </a:t>
            </a:r>
          </a:p>
          <a:p>
            <a:pPr marL="285750" indent="-285750">
              <a:spcBef>
                <a:spcPts val="0"/>
              </a:spcBef>
              <a:buFont typeface="Wingdings" panose="05000000000000000000" pitchFamily="2" charset="2"/>
              <a:buChar char="§"/>
            </a:pPr>
            <a:r>
              <a:rPr lang="de-DE" dirty="0">
                <a:cs typeface="Times New Roman" panose="02020603050405020304" pitchFamily="18" charset="0"/>
              </a:rPr>
              <a:t>Maaß., Chr. &amp; Rink, I. (</a:t>
            </a:r>
            <a:r>
              <a:rPr lang="de-DE" dirty="0" err="1">
                <a:cs typeface="Times New Roman" panose="02020603050405020304" pitchFamily="18" charset="0"/>
              </a:rPr>
              <a:t>Herausgeber:innen</a:t>
            </a:r>
            <a:r>
              <a:rPr lang="de-DE" dirty="0">
                <a:cs typeface="Times New Roman" panose="02020603050405020304" pitchFamily="18" charset="0"/>
              </a:rPr>
              <a:t>) (2019): </a:t>
            </a:r>
            <a:r>
              <a:rPr lang="de-DE" sz="1800" dirty="0">
                <a:solidFill>
                  <a:schemeClr val="accent1">
                    <a:lumMod val="75000"/>
                  </a:schemeClr>
                </a:solidFill>
                <a:cs typeface="Times New Roman" panose="02020603050405020304" pitchFamily="18" charset="0"/>
                <a:hlinkClick r:id="rId7">
                  <a:extLst>
                    <a:ext uri="{A12FA001-AC4F-418D-AE19-62706E023703}">
                      <ahyp:hlinkClr xmlns:ahyp="http://schemas.microsoft.com/office/drawing/2018/hyperlinkcolor" val="tx"/>
                    </a:ext>
                  </a:extLst>
                </a:hlinkClick>
              </a:rPr>
              <a:t>Handbuch Barrierefreie Kommunikation (Webseite)</a:t>
            </a:r>
            <a:r>
              <a:rPr lang="de-DE" dirty="0">
                <a:cs typeface="Times New Roman" panose="02020603050405020304" pitchFamily="18" charset="0"/>
              </a:rPr>
              <a:t>. Frank &amp; </a:t>
            </a:r>
            <a:r>
              <a:rPr lang="de-DE" dirty="0" err="1">
                <a:cs typeface="Times New Roman" panose="02020603050405020304" pitchFamily="18" charset="0"/>
              </a:rPr>
              <a:t>Timme</a:t>
            </a:r>
            <a:r>
              <a:rPr lang="de-DE" dirty="0">
                <a:cs typeface="Times New Roman" panose="02020603050405020304" pitchFamily="18" charset="0"/>
              </a:rPr>
              <a:t> GmbH Verlag für wissenschaftliche Literatur, Berlin.</a:t>
            </a:r>
            <a:endParaRPr lang="de-DE" sz="2000" dirty="0">
              <a:cs typeface="Times New Roman" panose="02020603050405020304" pitchFamily="18" charset="0"/>
            </a:endParaRPr>
          </a:p>
        </p:txBody>
      </p:sp>
      <p:sp>
        <p:nvSpPr>
          <p:cNvPr id="30" name="Titel 1">
            <a:extLst>
              <a:ext uri="{FF2B5EF4-FFF2-40B4-BE49-F238E27FC236}">
                <a16:creationId xmlns:a16="http://schemas.microsoft.com/office/drawing/2014/main" id="{7006CC53-BEA4-4B26-BDFC-1290489EC5C4}"/>
              </a:ext>
              <a:ext uri="{C183D7F6-B498-43B3-948B-1728B52AA6E4}">
                <adec:decorative xmlns:adec="http://schemas.microsoft.com/office/drawing/2017/decorative" val="0"/>
              </a:ext>
            </a:extLst>
          </p:cNvPr>
          <p:cNvSpPr txBox="1">
            <a:spLocks/>
          </p:cNvSpPr>
          <p:nvPr/>
        </p:nvSpPr>
        <p:spPr>
          <a:xfrm>
            <a:off x="7832353" y="159892"/>
            <a:ext cx="4658512" cy="1020701"/>
          </a:xfrm>
          <a:prstGeom prst="rect">
            <a:avLst/>
          </a:prstGeom>
        </p:spPr>
        <p:txBody>
          <a:bodyPr vert="horz" lIns="91440" tIns="45720" rIns="91440" bIns="45720" rtlCol="0" anchor="ctr">
            <a:no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4400" b="1" dirty="0">
                <a:latin typeface="+mn-lt"/>
              </a:rPr>
              <a:t>Checkliste</a:t>
            </a:r>
            <a:r>
              <a:rPr lang="de-DE" sz="3600" b="1" dirty="0">
                <a:latin typeface="+mn-lt"/>
              </a:rPr>
              <a:t> </a:t>
            </a:r>
          </a:p>
          <a:p>
            <a:r>
              <a:rPr lang="de-DE" sz="3600" b="1" dirty="0">
                <a:latin typeface="+mn-lt"/>
              </a:rPr>
              <a:t>digitale Barrierefreiheit</a:t>
            </a:r>
          </a:p>
        </p:txBody>
      </p:sp>
      <p:sp>
        <p:nvSpPr>
          <p:cNvPr id="31" name="Untertitel 2">
            <a:extLst>
              <a:ext uri="{FF2B5EF4-FFF2-40B4-BE49-F238E27FC236}">
                <a16:creationId xmlns:a16="http://schemas.microsoft.com/office/drawing/2014/main" id="{B7C97AE5-ED50-4146-8B50-ED4B11B4AC3E}"/>
              </a:ext>
              <a:ext uri="{C183D7F6-B498-43B3-948B-1728B52AA6E4}">
                <adec:decorative xmlns:adec="http://schemas.microsoft.com/office/drawing/2017/decorative" val="0"/>
              </a:ext>
            </a:extLst>
          </p:cNvPr>
          <p:cNvSpPr txBox="1">
            <a:spLocks/>
          </p:cNvSpPr>
          <p:nvPr/>
        </p:nvSpPr>
        <p:spPr>
          <a:xfrm>
            <a:off x="7898144" y="1247459"/>
            <a:ext cx="7332754" cy="2480749"/>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70000"/>
              </a:lnSpc>
              <a:spcBef>
                <a:spcPts val="0"/>
              </a:spcBef>
              <a:buNone/>
              <a:tabLst>
                <a:tab pos="457200" algn="l"/>
              </a:tabLst>
            </a:pPr>
            <a:r>
              <a:rPr lang="de-DE"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C0000"/>
                </a:solidFill>
                <a:latin typeface="Calibri" panose="020F0502020204030204" pitchFamily="34" charset="0"/>
                <a:ea typeface="Calibri" panose="020F0502020204030204" pitchFamily="34" charset="0"/>
                <a:cs typeface="Times New Roman" panose="02020603050405020304" pitchFamily="18" charset="0"/>
              </a:rPr>
              <a:t>1. Barrierefreie Struktur</a:t>
            </a:r>
          </a:p>
          <a:p>
            <a:pPr marL="0" indent="0">
              <a:lnSpc>
                <a:spcPct val="170000"/>
              </a:lnSpc>
              <a:spcBef>
                <a:spcPts val="0"/>
              </a:spcBef>
              <a:buNone/>
              <a:tabLst>
                <a:tab pos="457200" algn="l"/>
              </a:tabLst>
            </a:pPr>
            <a:r>
              <a:rPr lang="de-DE" sz="32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15811"/>
                </a:solidFill>
                <a:latin typeface="Calibri" panose="020F0502020204030204" pitchFamily="34" charset="0"/>
                <a:ea typeface="Calibri" panose="020F0502020204030204" pitchFamily="34" charset="0"/>
                <a:cs typeface="Times New Roman" panose="02020603050405020304" pitchFamily="18" charset="0"/>
              </a:rPr>
              <a:t>2. Barrierefreies Layout</a:t>
            </a:r>
          </a:p>
          <a:p>
            <a:pPr marL="0" indent="0">
              <a:lnSpc>
                <a:spcPct val="170000"/>
              </a:lnSpc>
              <a:spcBef>
                <a:spcPts val="0"/>
              </a:spcBef>
              <a:buNone/>
              <a:tabLst>
                <a:tab pos="457200" algn="l"/>
              </a:tabLst>
            </a:pPr>
            <a:r>
              <a:rPr lang="de-DE" sz="32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00863D"/>
                </a:solidFill>
                <a:latin typeface="Calibri" panose="020F0502020204030204" pitchFamily="34" charset="0"/>
                <a:ea typeface="Calibri" panose="020F0502020204030204" pitchFamily="34" charset="0"/>
                <a:cs typeface="Times New Roman" panose="02020603050405020304" pitchFamily="18" charset="0"/>
              </a:rPr>
              <a:t>3. Barrierefreie Sprache</a:t>
            </a:r>
          </a:p>
        </p:txBody>
      </p:sp>
      <p:sp>
        <p:nvSpPr>
          <p:cNvPr id="32" name="Textfeld 31">
            <a:extLst>
              <a:ext uri="{FF2B5EF4-FFF2-40B4-BE49-F238E27FC236}">
                <a16:creationId xmlns:a16="http://schemas.microsoft.com/office/drawing/2014/main" id="{EAEDD5BD-8691-4E2B-A1F9-53A3C3FB8442}"/>
              </a:ext>
            </a:extLst>
          </p:cNvPr>
          <p:cNvSpPr txBox="1"/>
          <p:nvPr/>
        </p:nvSpPr>
        <p:spPr>
          <a:xfrm>
            <a:off x="7898271" y="3728208"/>
            <a:ext cx="7071299" cy="828560"/>
          </a:xfrm>
          <a:prstGeom prst="rect">
            <a:avLst/>
          </a:prstGeom>
          <a:noFill/>
        </p:spPr>
        <p:txBody>
          <a:bodyPr wrap="square" rtlCol="0">
            <a:spAutoFit/>
          </a:bodyPr>
          <a:lstStyle/>
          <a:p>
            <a:pPr marL="0" indent="0">
              <a:lnSpc>
                <a:spcPct val="170000"/>
              </a:lnSpc>
              <a:spcBef>
                <a:spcPts val="0"/>
              </a:spcBef>
              <a:buNone/>
              <a:tabLst>
                <a:tab pos="457200" algn="l"/>
              </a:tabLst>
            </a:pPr>
            <a:r>
              <a:rPr lang="de-DE" sz="32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2F5597"/>
                </a:solidFill>
                <a:latin typeface="Calibri" panose="020F0502020204030204" pitchFamily="34" charset="0"/>
                <a:ea typeface="Calibri" panose="020F0502020204030204" pitchFamily="34" charset="0"/>
                <a:cs typeface="Times New Roman" panose="02020603050405020304" pitchFamily="18" charset="0"/>
              </a:rPr>
              <a:t>4. Barrierefrei für Screenreader</a:t>
            </a:r>
          </a:p>
        </p:txBody>
      </p:sp>
      <p:sp>
        <p:nvSpPr>
          <p:cNvPr id="17" name="Textfeld 16">
            <a:extLst>
              <a:ext uri="{FF2B5EF4-FFF2-40B4-BE49-F238E27FC236}">
                <a16:creationId xmlns:a16="http://schemas.microsoft.com/office/drawing/2014/main" id="{212DE0D1-0F98-4D57-A782-81B869A61068}"/>
              </a:ext>
            </a:extLst>
          </p:cNvPr>
          <p:cNvSpPr txBox="1"/>
          <p:nvPr/>
        </p:nvSpPr>
        <p:spPr>
          <a:xfrm>
            <a:off x="8291067" y="4523080"/>
            <a:ext cx="6561543" cy="1318181"/>
          </a:xfrm>
          <a:prstGeom prst="rect">
            <a:avLst/>
          </a:prstGeom>
          <a:noFill/>
        </p:spPr>
        <p:txBody>
          <a:bodyPr wrap="square" rtlCol="0">
            <a:spAutoFit/>
          </a:bodyPr>
          <a:lstStyle/>
          <a:p>
            <a:pPr marL="457200" indent="-457200">
              <a:lnSpc>
                <a:spcPct val="15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Überschriften mit Formatvorlagen </a:t>
            </a:r>
          </a:p>
          <a:p>
            <a:pPr marL="457200" indent="-457200">
              <a:lnSpc>
                <a:spcPct val="15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Listen über programmeigene Funktionen</a:t>
            </a:r>
          </a:p>
        </p:txBody>
      </p:sp>
      <p:sp>
        <p:nvSpPr>
          <p:cNvPr id="18" name="Untertitel 2">
            <a:extLst>
              <a:ext uri="{FF2B5EF4-FFF2-40B4-BE49-F238E27FC236}">
                <a16:creationId xmlns:a16="http://schemas.microsoft.com/office/drawing/2014/main" id="{3D019ADB-0594-40D1-83B0-D869C36D5BF9}"/>
              </a:ext>
              <a:ext uri="{C183D7F6-B498-43B3-948B-1728B52AA6E4}">
                <adec:decorative xmlns:adec="http://schemas.microsoft.com/office/drawing/2017/decorative" val="0"/>
              </a:ext>
            </a:extLst>
          </p:cNvPr>
          <p:cNvSpPr txBox="1">
            <a:spLocks/>
          </p:cNvSpPr>
          <p:nvPr/>
        </p:nvSpPr>
        <p:spPr>
          <a:xfrm>
            <a:off x="8397460" y="5807695"/>
            <a:ext cx="6628697" cy="4913789"/>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Alternativtexte für Grafiken </a:t>
            </a:r>
          </a:p>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Schlüssige Steuerungs- und Lesereihenfolge</a:t>
            </a:r>
          </a:p>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Farben nicht als alleinigen Informationsträger </a:t>
            </a:r>
          </a:p>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Hauptsprache angeben</a:t>
            </a:r>
          </a:p>
        </p:txBody>
      </p:sp>
      <p:pic>
        <p:nvPicPr>
          <p:cNvPr id="38" name="Grafik 37">
            <a:extLst>
              <a:ext uri="{FF2B5EF4-FFF2-40B4-BE49-F238E27FC236}">
                <a16:creationId xmlns:a16="http://schemas.microsoft.com/office/drawing/2014/main" id="{D8965948-65EF-4126-9977-CA9646BA433E}"/>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1181" y="664680"/>
            <a:ext cx="432000" cy="432000"/>
          </a:xfrm>
          <a:prstGeom prst="rect">
            <a:avLst/>
          </a:prstGeom>
        </p:spPr>
      </p:pic>
      <p:pic>
        <p:nvPicPr>
          <p:cNvPr id="39" name="Grafik 38">
            <a:extLst>
              <a:ext uri="{FF2B5EF4-FFF2-40B4-BE49-F238E27FC236}">
                <a16:creationId xmlns:a16="http://schemas.microsoft.com/office/drawing/2014/main" id="{AD48F66E-3345-4C62-8022-4378C0E5C3C5}"/>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3181" y="3637272"/>
            <a:ext cx="360000" cy="360000"/>
          </a:xfrm>
          <a:prstGeom prst="rect">
            <a:avLst/>
          </a:prstGeom>
        </p:spPr>
      </p:pic>
      <p:pic>
        <p:nvPicPr>
          <p:cNvPr id="40" name="Grafik 39">
            <a:extLst>
              <a:ext uri="{FF2B5EF4-FFF2-40B4-BE49-F238E27FC236}">
                <a16:creationId xmlns:a16="http://schemas.microsoft.com/office/drawing/2014/main" id="{188AB616-E77C-4A07-9D2C-A9E93A5DB1C6}"/>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3181" y="7956191"/>
            <a:ext cx="324000" cy="324000"/>
          </a:xfrm>
          <a:prstGeom prst="rect">
            <a:avLst/>
          </a:prstGeom>
        </p:spPr>
      </p:pic>
      <p:pic>
        <p:nvPicPr>
          <p:cNvPr id="36" name="Grafik 35">
            <a:extLst>
              <a:ext uri="{FF2B5EF4-FFF2-40B4-BE49-F238E27FC236}">
                <a16:creationId xmlns:a16="http://schemas.microsoft.com/office/drawing/2014/main" id="{E6508F5F-2A8F-4DED-A91C-CB4638BFB9B0}"/>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32353" y="1535912"/>
            <a:ext cx="540000" cy="540000"/>
          </a:xfrm>
          <a:prstGeom prst="rect">
            <a:avLst/>
          </a:prstGeom>
        </p:spPr>
      </p:pic>
      <p:pic>
        <p:nvPicPr>
          <p:cNvPr id="41" name="Grafik 40">
            <a:extLst>
              <a:ext uri="{FF2B5EF4-FFF2-40B4-BE49-F238E27FC236}">
                <a16:creationId xmlns:a16="http://schemas.microsoft.com/office/drawing/2014/main" id="{A7FD76AE-4D9F-4573-AF28-60E67C20DB1E}"/>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88034" y="2382477"/>
            <a:ext cx="468000" cy="468000"/>
          </a:xfrm>
          <a:prstGeom prst="rect">
            <a:avLst/>
          </a:prstGeom>
        </p:spPr>
      </p:pic>
      <p:pic>
        <p:nvPicPr>
          <p:cNvPr id="42" name="Grafik 41">
            <a:extLst>
              <a:ext uri="{FF2B5EF4-FFF2-40B4-BE49-F238E27FC236}">
                <a16:creationId xmlns:a16="http://schemas.microsoft.com/office/drawing/2014/main" id="{88CBA0D6-E77B-405E-B238-27C44EE988B4}"/>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36802" y="3173018"/>
            <a:ext cx="540000" cy="540000"/>
          </a:xfrm>
          <a:prstGeom prst="rect">
            <a:avLst/>
          </a:prstGeom>
        </p:spPr>
      </p:pic>
      <p:pic>
        <p:nvPicPr>
          <p:cNvPr id="43" name="Grafik 42">
            <a:extLst>
              <a:ext uri="{FF2B5EF4-FFF2-40B4-BE49-F238E27FC236}">
                <a16:creationId xmlns:a16="http://schemas.microsoft.com/office/drawing/2014/main" id="{B9CC388E-B816-4581-8B5A-34F6C09D7FBB}"/>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816361" y="4011264"/>
            <a:ext cx="540000" cy="540000"/>
          </a:xfrm>
          <a:prstGeom prst="rect">
            <a:avLst/>
          </a:prstGeom>
        </p:spPr>
      </p:pic>
      <p:pic>
        <p:nvPicPr>
          <p:cNvPr id="2" name="34" descr="Erläuterung Folie 34: Das Dokument mit erzeugten Listen">
            <a:hlinkClick r:id="" action="ppaction://media"/>
            <a:extLst>
              <a:ext uri="{FF2B5EF4-FFF2-40B4-BE49-F238E27FC236}">
                <a16:creationId xmlns:a16="http://schemas.microsoft.com/office/drawing/2014/main" id="{3B06A7B7-CAFC-4D9E-AA5F-1642954FBBFE}"/>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4506922" y="10069491"/>
            <a:ext cx="487363" cy="487363"/>
          </a:xfrm>
          <a:prstGeom prst="rect">
            <a:avLst/>
          </a:prstGeom>
        </p:spPr>
      </p:pic>
    </p:spTree>
    <p:extLst>
      <p:ext uri="{BB962C8B-B14F-4D97-AF65-F5344CB8AC3E}">
        <p14:creationId xmlns:p14="http://schemas.microsoft.com/office/powerpoint/2010/main" val="360697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D890F4B-8B2A-4A3C-A424-505CEF720A38}"/>
              </a:ext>
            </a:extLst>
          </p:cNvPr>
          <p:cNvSpPr>
            <a:spLocks noGrp="1"/>
          </p:cNvSpPr>
          <p:nvPr>
            <p:ph type="title"/>
          </p:nvPr>
        </p:nvSpPr>
        <p:spPr>
          <a:xfrm>
            <a:off x="944306" y="-2179475"/>
            <a:ext cx="13040439" cy="2066590"/>
          </a:xfrm>
        </p:spPr>
        <p:txBody>
          <a:bodyPr/>
          <a:lstStyle/>
          <a:p>
            <a:r>
              <a:rPr lang="de-DE" dirty="0"/>
              <a:t>Alternativtexte für Grafiken</a:t>
            </a:r>
          </a:p>
        </p:txBody>
      </p:sp>
      <p:pic>
        <p:nvPicPr>
          <p:cNvPr id="25" name="Grafik 24">
            <a:extLst>
              <a:ext uri="{FF2B5EF4-FFF2-40B4-BE49-F238E27FC236}">
                <a16:creationId xmlns:a16="http://schemas.microsoft.com/office/drawing/2014/main" id="{602FB9D8-616B-4C26-AABB-BD276BDFA48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490865" y="125175"/>
            <a:ext cx="2503420" cy="856433"/>
          </a:xfrm>
          <a:prstGeom prst="rect">
            <a:avLst/>
          </a:prstGeom>
        </p:spPr>
      </p:pic>
      <p:pic>
        <p:nvPicPr>
          <p:cNvPr id="40" name="Grafik 39">
            <a:extLst>
              <a:ext uri="{FF2B5EF4-FFF2-40B4-BE49-F238E27FC236}">
                <a16:creationId xmlns:a16="http://schemas.microsoft.com/office/drawing/2014/main" id="{B5185089-844D-4C71-B587-21A847AE75E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36802" y="3173018"/>
            <a:ext cx="540000" cy="540000"/>
          </a:xfrm>
          <a:prstGeom prst="rect">
            <a:avLst/>
          </a:prstGeom>
        </p:spPr>
      </p:pic>
      <p:pic>
        <p:nvPicPr>
          <p:cNvPr id="41" name="Grafik 40">
            <a:extLst>
              <a:ext uri="{FF2B5EF4-FFF2-40B4-BE49-F238E27FC236}">
                <a16:creationId xmlns:a16="http://schemas.microsoft.com/office/drawing/2014/main" id="{372B4A21-2C47-4AC2-B1B3-5740FCB3A8CB}"/>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16361" y="4011264"/>
            <a:ext cx="540000" cy="540000"/>
          </a:xfrm>
          <a:prstGeom prst="rect">
            <a:avLst/>
          </a:prstGeom>
        </p:spPr>
      </p:pic>
      <p:cxnSp>
        <p:nvCxnSpPr>
          <p:cNvPr id="6" name="Gerader Verbinder 5">
            <a:extLst>
              <a:ext uri="{FF2B5EF4-FFF2-40B4-BE49-F238E27FC236}">
                <a16:creationId xmlns:a16="http://schemas.microsoft.com/office/drawing/2014/main" id="{2DC8816B-4017-43F1-B375-F2F94D8A588B}"/>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itel 1" descr="&#10;">
            <a:extLst>
              <a:ext uri="{FF2B5EF4-FFF2-40B4-BE49-F238E27FC236}">
                <a16:creationId xmlns:a16="http://schemas.microsoft.com/office/drawing/2014/main" id="{5773C549-39DA-4A94-86D5-1ED39C1CEE0A}"/>
              </a:ext>
            </a:extLst>
          </p:cNvPr>
          <p:cNvSpPr txBox="1">
            <a:spLocks/>
          </p:cNvSpPr>
          <p:nvPr/>
        </p:nvSpPr>
        <p:spPr>
          <a:xfrm>
            <a:off x="354846" y="112280"/>
            <a:ext cx="7122927" cy="478766"/>
          </a:xfrm>
          <a:prstGeom prst="rect">
            <a:avLst/>
          </a:prstGeom>
          <a:solidFill>
            <a:srgbClr val="1E50A0"/>
          </a:solidFill>
          <a:ln>
            <a:solidFill>
              <a:srgbClr val="1E50A0"/>
            </a:solidFill>
          </a:ln>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2400" b="1" dirty="0">
                <a:solidFill>
                  <a:schemeClr val="bg1"/>
                </a:solidFill>
                <a:latin typeface="+mn-lt"/>
                <a:cs typeface="Times New Roman" panose="02020603050405020304" pitchFamily="18" charset="0"/>
              </a:rPr>
              <a:t>Erstellung eines digital-barrierefreien Dokuments</a:t>
            </a:r>
          </a:p>
        </p:txBody>
      </p:sp>
      <p:sp>
        <p:nvSpPr>
          <p:cNvPr id="24" name="Titel 1">
            <a:extLst>
              <a:ext uri="{FF2B5EF4-FFF2-40B4-BE49-F238E27FC236}">
                <a16:creationId xmlns:a16="http://schemas.microsoft.com/office/drawing/2014/main" id="{1CBE4E03-2401-49A6-8609-E88C88F9FACE}"/>
              </a:ext>
            </a:extLst>
          </p:cNvPr>
          <p:cNvSpPr txBox="1">
            <a:spLocks/>
          </p:cNvSpPr>
          <p:nvPr/>
        </p:nvSpPr>
        <p:spPr>
          <a:xfrm>
            <a:off x="351764" y="716844"/>
            <a:ext cx="7122926" cy="324000"/>
          </a:xfrm>
          <a:prstGeom prst="rect">
            <a:avLst/>
          </a:prstGeom>
          <a:solidFill>
            <a:schemeClr val="bg1">
              <a:lumMod val="85000"/>
            </a:schemeClr>
          </a:solidFill>
        </p:spPr>
        <p:txBody>
          <a:bodyPr vert="horz" lIns="91440" tIns="45720" rIns="91440" bIns="45720" rtlCol="0" anchor="ctr">
            <a:normAutofit lnSpcReduction="10000"/>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1800" b="1" dirty="0">
                <a:latin typeface="+mn-lt"/>
                <a:cs typeface="Times New Roman" panose="02020603050405020304" pitchFamily="18" charset="0"/>
              </a:rPr>
              <a:t>        Relevanz von digitaler Barrierefreiheit</a:t>
            </a:r>
          </a:p>
        </p:txBody>
      </p:sp>
      <p:sp>
        <p:nvSpPr>
          <p:cNvPr id="23" name="Inhaltsplatzhalter 2">
            <a:extLst>
              <a:ext uri="{FF2B5EF4-FFF2-40B4-BE49-F238E27FC236}">
                <a16:creationId xmlns:a16="http://schemas.microsoft.com/office/drawing/2014/main" id="{8A06F097-EC62-4BEB-8ED7-9714F0823ED3}"/>
              </a:ext>
            </a:extLst>
          </p:cNvPr>
          <p:cNvSpPr txBox="1">
            <a:spLocks/>
          </p:cNvSpPr>
          <p:nvPr/>
        </p:nvSpPr>
        <p:spPr>
          <a:xfrm>
            <a:off x="351764" y="1041377"/>
            <a:ext cx="7122942" cy="2493752"/>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Im Internet </a:t>
            </a:r>
            <a:r>
              <a:rPr lang="de-DE" sz="1800" b="1" dirty="0">
                <a:cs typeface="Times New Roman" panose="02020603050405020304" pitchFamily="18" charset="0"/>
              </a:rPr>
              <a:t>brauchen 30% aller Menschen </a:t>
            </a:r>
            <a:r>
              <a:rPr lang="de-DE" sz="1800" dirty="0">
                <a:cs typeface="Times New Roman" panose="02020603050405020304" pitchFamily="18" charset="0"/>
              </a:rPr>
              <a:t>barrierefreie Web-Seiten.</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Initiative „Aktion Mensch“ hat herausgefunden:</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77% der Deutschen sagen: </a:t>
            </a:r>
          </a:p>
          <a:p>
            <a:pPr marL="0" indent="0">
              <a:lnSpc>
                <a:spcPct val="150000"/>
              </a:lnSpc>
              <a:spcBef>
                <a:spcPts val="0"/>
              </a:spcBef>
              <a:buFont typeface="Arial" panose="020B0604020202020204" pitchFamily="34" charset="0"/>
              <a:buNone/>
            </a:pPr>
            <a:r>
              <a:rPr lang="de-DE" sz="1800" b="1" dirty="0">
                <a:cs typeface="Times New Roman" panose="02020603050405020304" pitchFamily="18" charset="0"/>
              </a:rPr>
              <a:t>Digitale Barrierefreiheit ist wichtig </a:t>
            </a:r>
            <a:r>
              <a:rPr lang="de-DE" sz="1800" dirty="0">
                <a:cs typeface="Times New Roman" panose="02020603050405020304" pitchFamily="18" charset="0"/>
              </a:rPr>
              <a:t>oder sogar sehr wichtig.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Web-Seiten von Rathäusern, Krankenhäusern und anderen Einrichtungen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müssen digital-barrierefrei sein. </a:t>
            </a:r>
          </a:p>
        </p:txBody>
      </p:sp>
      <p:sp>
        <p:nvSpPr>
          <p:cNvPr id="30" name="Textfeld 29">
            <a:extLst>
              <a:ext uri="{FF2B5EF4-FFF2-40B4-BE49-F238E27FC236}">
                <a16:creationId xmlns:a16="http://schemas.microsoft.com/office/drawing/2014/main" id="{FE627A8A-1C7C-4406-9445-D13756EE6724}"/>
              </a:ext>
            </a:extLst>
          </p:cNvPr>
          <p:cNvSpPr txBox="1"/>
          <p:nvPr/>
        </p:nvSpPr>
        <p:spPr>
          <a:xfrm>
            <a:off x="351764" y="3631489"/>
            <a:ext cx="7112762" cy="369332"/>
          </a:xfrm>
          <a:prstGeom prst="rect">
            <a:avLst/>
          </a:prstGeom>
          <a:solidFill>
            <a:schemeClr val="bg1">
              <a:lumMod val="85000"/>
            </a:schemeClr>
          </a:solidFill>
        </p:spPr>
        <p:txBody>
          <a:bodyPr wrap="square" rtlCol="0">
            <a:spAutoFit/>
          </a:bodyPr>
          <a:lstStyle/>
          <a:p>
            <a:r>
              <a:rPr lang="de-DE" b="1" dirty="0">
                <a:cs typeface="Times New Roman" panose="02020603050405020304" pitchFamily="18" charset="0"/>
              </a:rPr>
              <a:t>        Inhalt dieser Präsentation</a:t>
            </a:r>
          </a:p>
        </p:txBody>
      </p:sp>
      <p:sp>
        <p:nvSpPr>
          <p:cNvPr id="31" name="Inhaltsplatzhalter 2">
            <a:extLst>
              <a:ext uri="{FF2B5EF4-FFF2-40B4-BE49-F238E27FC236}">
                <a16:creationId xmlns:a16="http://schemas.microsoft.com/office/drawing/2014/main" id="{4A484409-0FA3-4990-8E15-7DDD6CEA907F}"/>
              </a:ext>
            </a:extLst>
          </p:cNvPr>
          <p:cNvSpPr txBox="1">
            <a:spLocks/>
          </p:cNvSpPr>
          <p:nvPr/>
        </p:nvSpPr>
        <p:spPr>
          <a:xfrm>
            <a:off x="351764" y="3984927"/>
            <a:ext cx="7122942" cy="3802212"/>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Diese Präsentation zeigt,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wie du ein </a:t>
            </a:r>
            <a:r>
              <a:rPr lang="de-DE" sz="1800" b="1" dirty="0">
                <a:cs typeface="Times New Roman" panose="02020603050405020304" pitchFamily="18" charset="0"/>
              </a:rPr>
              <a:t>digital-barrierefreies Dokument erstellst</a:t>
            </a:r>
            <a:r>
              <a:rPr lang="de-DE" sz="1800" dirty="0">
                <a:cs typeface="Times New Roman" panose="02020603050405020304" pitchFamily="18" charset="0"/>
              </a:rPr>
              <a: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Ein Negativ-Beispiel wird kapitel-weise verbessert.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Eine </a:t>
            </a:r>
            <a:r>
              <a:rPr lang="de-DE" sz="1800" b="1" dirty="0">
                <a:solidFill>
                  <a:srgbClr val="49702E"/>
                </a:solidFill>
                <a:cs typeface="Times New Roman" panose="02020603050405020304" pitchFamily="18" charset="0"/>
              </a:rPr>
              <a:t>Checkliste</a:t>
            </a:r>
            <a:r>
              <a:rPr lang="de-DE" sz="1800" dirty="0">
                <a:cs typeface="Times New Roman" panose="02020603050405020304" pitchFamily="18" charset="0"/>
              </a:rPr>
              <a:t> hilft dabei.</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Das End-Ergebnis ist ein digital barrierefreies Dokument.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Diese </a:t>
            </a:r>
            <a:r>
              <a:rPr lang="de-DE" sz="1800" b="1" dirty="0">
                <a:cs typeface="Times New Roman" panose="02020603050405020304" pitchFamily="18" charset="0"/>
              </a:rPr>
              <a:t>Präsentation ist nur ein Beispiel</a:t>
            </a:r>
            <a:r>
              <a:rPr lang="de-DE" sz="1800" dirty="0">
                <a:cs typeface="Times New Roman" panose="02020603050405020304" pitchFamily="18" charset="0"/>
              </a:rPr>
              <a: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kapitel-weise Anleitung ist nicht immer richtig.</a:t>
            </a:r>
          </a:p>
          <a:p>
            <a:pPr marL="0" indent="0">
              <a:lnSpc>
                <a:spcPct val="100000"/>
              </a:lnSpc>
              <a:spcBef>
                <a:spcPts val="0"/>
              </a:spcBef>
              <a:buFont typeface="Arial" panose="020B0604020202020204" pitchFamily="34" charset="0"/>
              <a:buNone/>
            </a:pPr>
            <a:endParaRPr lang="de-DE" sz="1800" dirty="0">
              <a:cs typeface="Times New Roman" panose="02020603050405020304" pitchFamily="18" charset="0"/>
            </a:endParaRPr>
          </a:p>
          <a:p>
            <a:pPr marL="0" indent="0">
              <a:lnSpc>
                <a:spcPct val="100000"/>
              </a:lnSpc>
              <a:spcBef>
                <a:spcPts val="0"/>
              </a:spcBef>
              <a:buFont typeface="Arial" panose="020B0604020202020204" pitchFamily="34" charset="0"/>
              <a:buNone/>
            </a:pPr>
            <a:r>
              <a:rPr lang="de-DE" sz="1800" dirty="0">
                <a:solidFill>
                  <a:srgbClr val="49702E"/>
                </a:solidFill>
                <a:cs typeface="Times New Roman" panose="02020603050405020304" pitchFamily="18" charset="0"/>
              </a:rPr>
              <a:t>Eine Checkliste ist eine Übersicht mit Aufgaben, die erledigt werden müssen. Erledigte Aufgaben darfst du abhaken.</a:t>
            </a:r>
          </a:p>
        </p:txBody>
      </p:sp>
      <p:sp>
        <p:nvSpPr>
          <p:cNvPr id="32" name="Textfeld 31">
            <a:extLst>
              <a:ext uri="{FF2B5EF4-FFF2-40B4-BE49-F238E27FC236}">
                <a16:creationId xmlns:a16="http://schemas.microsoft.com/office/drawing/2014/main" id="{C5F09007-75AC-4BD4-9929-E46C0EEA4916}"/>
              </a:ext>
            </a:extLst>
          </p:cNvPr>
          <p:cNvSpPr txBox="1"/>
          <p:nvPr/>
        </p:nvSpPr>
        <p:spPr>
          <a:xfrm>
            <a:off x="351764" y="7940590"/>
            <a:ext cx="7112762" cy="369332"/>
          </a:xfrm>
          <a:prstGeom prst="rect">
            <a:avLst/>
          </a:prstGeom>
          <a:solidFill>
            <a:schemeClr val="bg1">
              <a:lumMod val="85000"/>
            </a:schemeClr>
          </a:solidFill>
        </p:spPr>
        <p:txBody>
          <a:bodyPr wrap="square" rtlCol="0">
            <a:spAutoFit/>
          </a:bodyPr>
          <a:lstStyle/>
          <a:p>
            <a:r>
              <a:rPr lang="de-DE" b="1" dirty="0">
                <a:cs typeface="Times New Roman" panose="02020603050405020304" pitchFamily="18" charset="0"/>
              </a:rPr>
              <a:t>        Quellen</a:t>
            </a:r>
            <a:endParaRPr lang="de-DE" dirty="0"/>
          </a:p>
        </p:txBody>
      </p:sp>
      <p:sp>
        <p:nvSpPr>
          <p:cNvPr id="33" name="Textfeld 32">
            <a:extLst>
              <a:ext uri="{FF2B5EF4-FFF2-40B4-BE49-F238E27FC236}">
                <a16:creationId xmlns:a16="http://schemas.microsoft.com/office/drawing/2014/main" id="{D8CEDFCF-171D-49E9-B8AA-600C313ED8AD}"/>
              </a:ext>
            </a:extLst>
          </p:cNvPr>
          <p:cNvSpPr txBox="1"/>
          <p:nvPr/>
        </p:nvSpPr>
        <p:spPr>
          <a:xfrm>
            <a:off x="354841" y="8289324"/>
            <a:ext cx="7122935" cy="1754326"/>
          </a:xfrm>
          <a:prstGeom prst="rect">
            <a:avLst/>
          </a:prstGeom>
          <a:solidFill>
            <a:schemeClr val="bg1">
              <a:lumMod val="95000"/>
            </a:schemeClr>
          </a:solidFill>
        </p:spPr>
        <p:txBody>
          <a:bodyPr wrap="square" rtlCol="0">
            <a:spAutoFit/>
          </a:bodyPr>
          <a:lstStyle/>
          <a:p>
            <a:pPr marL="285750" indent="-285750">
              <a:spcBef>
                <a:spcPts val="0"/>
              </a:spcBef>
              <a:buFont typeface="Wingdings" panose="05000000000000000000" pitchFamily="2" charset="2"/>
              <a:buChar char="§"/>
            </a:pPr>
            <a:r>
              <a:rPr lang="de-DE" dirty="0">
                <a:cs typeface="Times New Roman" panose="02020603050405020304" pitchFamily="18" charset="0"/>
              </a:rPr>
              <a:t>AKTION MENSCH (</a:t>
            </a:r>
            <a:r>
              <a:rPr lang="de-DE" dirty="0" err="1">
                <a:cs typeface="Times New Roman" panose="02020603050405020304" pitchFamily="18" charset="0"/>
              </a:rPr>
              <a:t>Herausgeber:innen</a:t>
            </a:r>
            <a:r>
              <a:rPr lang="de-DE" dirty="0">
                <a:cs typeface="Times New Roman" panose="02020603050405020304" pitchFamily="18" charset="0"/>
              </a:rPr>
              <a:t>) (2010): </a:t>
            </a:r>
            <a:r>
              <a:rPr lang="de-DE" sz="1800" dirty="0">
                <a:solidFill>
                  <a:srgbClr val="2F5597"/>
                </a:solidFill>
                <a:cs typeface="Times New Roman" panose="02020603050405020304" pitchFamily="18" charset="0"/>
                <a:hlinkClick r:id="rId10" action="ppaction://hlinkfile">
                  <a:extLst>
                    <a:ext uri="{A12FA001-AC4F-418D-AE19-62706E023703}">
                      <ahyp:hlinkClr xmlns:ahyp="http://schemas.microsoft.com/office/drawing/2018/hyperlinkcolor" val="tx"/>
                    </a:ext>
                  </a:extLst>
                </a:hlinkClick>
              </a:rPr>
              <a:t>Web 2.0/ barrierefrei. Eine Studie zur Nutzung von Web 2.0 Anwendungen durch Menschen mit Behinderung (PDF)</a:t>
            </a:r>
            <a:r>
              <a:rPr lang="de-DE" sz="1800" dirty="0">
                <a:solidFill>
                  <a:srgbClr val="2F5597"/>
                </a:solidFill>
                <a:cs typeface="Times New Roman" panose="02020603050405020304" pitchFamily="18" charset="0"/>
              </a:rPr>
              <a:t>. </a:t>
            </a:r>
          </a:p>
          <a:p>
            <a:pPr marL="285750" indent="-285750">
              <a:spcBef>
                <a:spcPts val="0"/>
              </a:spcBef>
              <a:buFont typeface="Wingdings" panose="05000000000000000000" pitchFamily="2" charset="2"/>
              <a:buChar char="§"/>
            </a:pPr>
            <a:r>
              <a:rPr lang="de-DE" dirty="0">
                <a:cs typeface="Times New Roman" panose="02020603050405020304" pitchFamily="18" charset="0"/>
              </a:rPr>
              <a:t>Maaß., Chr. &amp; Rink, I. (</a:t>
            </a:r>
            <a:r>
              <a:rPr lang="de-DE" dirty="0" err="1">
                <a:cs typeface="Times New Roman" panose="02020603050405020304" pitchFamily="18" charset="0"/>
              </a:rPr>
              <a:t>Herausgeber:innen</a:t>
            </a:r>
            <a:r>
              <a:rPr lang="de-DE" dirty="0">
                <a:cs typeface="Times New Roman" panose="02020603050405020304" pitchFamily="18" charset="0"/>
              </a:rPr>
              <a:t>) (2019): </a:t>
            </a:r>
            <a:r>
              <a:rPr lang="de-DE" sz="1800" dirty="0">
                <a:solidFill>
                  <a:schemeClr val="accent1">
                    <a:lumMod val="75000"/>
                  </a:schemeClr>
                </a:solidFill>
                <a:cs typeface="Times New Roman" panose="02020603050405020304" pitchFamily="18" charset="0"/>
                <a:hlinkClick r:id="rId11">
                  <a:extLst>
                    <a:ext uri="{A12FA001-AC4F-418D-AE19-62706E023703}">
                      <ahyp:hlinkClr xmlns:ahyp="http://schemas.microsoft.com/office/drawing/2018/hyperlinkcolor" val="tx"/>
                    </a:ext>
                  </a:extLst>
                </a:hlinkClick>
              </a:rPr>
              <a:t>Handbuch Barrierefreie Kommunikation (Webseite)</a:t>
            </a:r>
            <a:r>
              <a:rPr lang="de-DE" dirty="0">
                <a:cs typeface="Times New Roman" panose="02020603050405020304" pitchFamily="18" charset="0"/>
              </a:rPr>
              <a:t>. Frank &amp; </a:t>
            </a:r>
            <a:r>
              <a:rPr lang="de-DE" dirty="0" err="1">
                <a:cs typeface="Times New Roman" panose="02020603050405020304" pitchFamily="18" charset="0"/>
              </a:rPr>
              <a:t>Timme</a:t>
            </a:r>
            <a:r>
              <a:rPr lang="de-DE" dirty="0">
                <a:cs typeface="Times New Roman" panose="02020603050405020304" pitchFamily="18" charset="0"/>
              </a:rPr>
              <a:t> GmbH Verlag für wissenschaftliche Literatur, Berlin.</a:t>
            </a:r>
            <a:endParaRPr lang="de-DE" sz="2000" dirty="0">
              <a:cs typeface="Times New Roman" panose="02020603050405020304" pitchFamily="18" charset="0"/>
            </a:endParaRPr>
          </a:p>
        </p:txBody>
      </p:sp>
      <p:sp>
        <p:nvSpPr>
          <p:cNvPr id="26" name="Titel 1">
            <a:extLst>
              <a:ext uri="{FF2B5EF4-FFF2-40B4-BE49-F238E27FC236}">
                <a16:creationId xmlns:a16="http://schemas.microsoft.com/office/drawing/2014/main" id="{102A6C79-CEB3-49A0-A24A-8F569B351944}"/>
              </a:ext>
              <a:ext uri="{C183D7F6-B498-43B3-948B-1728B52AA6E4}">
                <adec:decorative xmlns:adec="http://schemas.microsoft.com/office/drawing/2017/decorative" val="0"/>
              </a:ext>
            </a:extLst>
          </p:cNvPr>
          <p:cNvSpPr txBox="1">
            <a:spLocks/>
          </p:cNvSpPr>
          <p:nvPr/>
        </p:nvSpPr>
        <p:spPr>
          <a:xfrm>
            <a:off x="7832353" y="159892"/>
            <a:ext cx="4658512" cy="1020701"/>
          </a:xfrm>
          <a:prstGeom prst="rect">
            <a:avLst/>
          </a:prstGeom>
        </p:spPr>
        <p:txBody>
          <a:bodyPr vert="horz" lIns="91440" tIns="45720" rIns="91440" bIns="45720" rtlCol="0" anchor="ctr">
            <a:no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4400" b="1" dirty="0">
                <a:latin typeface="+mn-lt"/>
              </a:rPr>
              <a:t>Checkliste</a:t>
            </a:r>
            <a:r>
              <a:rPr lang="de-DE" sz="3600" b="1" dirty="0">
                <a:latin typeface="+mn-lt"/>
              </a:rPr>
              <a:t> </a:t>
            </a:r>
          </a:p>
          <a:p>
            <a:r>
              <a:rPr lang="de-DE" sz="3600" b="1" dirty="0">
                <a:latin typeface="+mn-lt"/>
              </a:rPr>
              <a:t>digitale Barrierefreiheit</a:t>
            </a:r>
          </a:p>
        </p:txBody>
      </p:sp>
      <p:sp>
        <p:nvSpPr>
          <p:cNvPr id="27" name="Untertitel 2">
            <a:extLst>
              <a:ext uri="{FF2B5EF4-FFF2-40B4-BE49-F238E27FC236}">
                <a16:creationId xmlns:a16="http://schemas.microsoft.com/office/drawing/2014/main" id="{2743D883-CD2A-49B7-AF58-672CE5E2DF31}"/>
              </a:ext>
              <a:ext uri="{C183D7F6-B498-43B3-948B-1728B52AA6E4}">
                <adec:decorative xmlns:adec="http://schemas.microsoft.com/office/drawing/2017/decorative" val="0"/>
              </a:ext>
            </a:extLst>
          </p:cNvPr>
          <p:cNvSpPr txBox="1">
            <a:spLocks/>
          </p:cNvSpPr>
          <p:nvPr/>
        </p:nvSpPr>
        <p:spPr>
          <a:xfrm>
            <a:off x="7898144" y="1247459"/>
            <a:ext cx="7332754" cy="2480749"/>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70000"/>
              </a:lnSpc>
              <a:spcBef>
                <a:spcPts val="0"/>
              </a:spcBef>
              <a:buNone/>
              <a:tabLst>
                <a:tab pos="457200" algn="l"/>
              </a:tabLst>
            </a:pPr>
            <a:r>
              <a:rPr lang="de-DE"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C0000"/>
                </a:solidFill>
                <a:latin typeface="Calibri" panose="020F0502020204030204" pitchFamily="34" charset="0"/>
                <a:ea typeface="Calibri" panose="020F0502020204030204" pitchFamily="34" charset="0"/>
                <a:cs typeface="Times New Roman" panose="02020603050405020304" pitchFamily="18" charset="0"/>
              </a:rPr>
              <a:t>1. Barrierefreie Struktur</a:t>
            </a:r>
          </a:p>
          <a:p>
            <a:pPr marL="0" indent="0">
              <a:lnSpc>
                <a:spcPct val="170000"/>
              </a:lnSpc>
              <a:spcBef>
                <a:spcPts val="0"/>
              </a:spcBef>
              <a:buNone/>
              <a:tabLst>
                <a:tab pos="457200" algn="l"/>
              </a:tabLst>
            </a:pPr>
            <a:r>
              <a:rPr lang="de-DE" sz="32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15811"/>
                </a:solidFill>
                <a:latin typeface="Calibri" panose="020F0502020204030204" pitchFamily="34" charset="0"/>
                <a:ea typeface="Calibri" panose="020F0502020204030204" pitchFamily="34" charset="0"/>
                <a:cs typeface="Times New Roman" panose="02020603050405020304" pitchFamily="18" charset="0"/>
              </a:rPr>
              <a:t>2. Barrierefreies Layout</a:t>
            </a:r>
          </a:p>
          <a:p>
            <a:pPr marL="0" indent="0">
              <a:lnSpc>
                <a:spcPct val="170000"/>
              </a:lnSpc>
              <a:spcBef>
                <a:spcPts val="0"/>
              </a:spcBef>
              <a:buNone/>
              <a:tabLst>
                <a:tab pos="457200" algn="l"/>
              </a:tabLst>
            </a:pPr>
            <a:r>
              <a:rPr lang="de-DE" sz="32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00863D"/>
                </a:solidFill>
                <a:latin typeface="Calibri" panose="020F0502020204030204" pitchFamily="34" charset="0"/>
                <a:ea typeface="Calibri" panose="020F0502020204030204" pitchFamily="34" charset="0"/>
                <a:cs typeface="Times New Roman" panose="02020603050405020304" pitchFamily="18" charset="0"/>
              </a:rPr>
              <a:t>3. Barrierefreie Sprache</a:t>
            </a:r>
          </a:p>
        </p:txBody>
      </p:sp>
      <p:sp>
        <p:nvSpPr>
          <p:cNvPr id="28" name="Textfeld 27">
            <a:extLst>
              <a:ext uri="{FF2B5EF4-FFF2-40B4-BE49-F238E27FC236}">
                <a16:creationId xmlns:a16="http://schemas.microsoft.com/office/drawing/2014/main" id="{6E34AA98-1727-495F-928E-BE9B9696B633}"/>
              </a:ext>
            </a:extLst>
          </p:cNvPr>
          <p:cNvSpPr txBox="1"/>
          <p:nvPr/>
        </p:nvSpPr>
        <p:spPr>
          <a:xfrm>
            <a:off x="7898271" y="3728208"/>
            <a:ext cx="7071299" cy="828560"/>
          </a:xfrm>
          <a:prstGeom prst="rect">
            <a:avLst/>
          </a:prstGeom>
          <a:noFill/>
        </p:spPr>
        <p:txBody>
          <a:bodyPr wrap="square" rtlCol="0">
            <a:spAutoFit/>
          </a:bodyPr>
          <a:lstStyle/>
          <a:p>
            <a:pPr marL="0" indent="0">
              <a:lnSpc>
                <a:spcPct val="170000"/>
              </a:lnSpc>
              <a:spcBef>
                <a:spcPts val="0"/>
              </a:spcBef>
              <a:buNone/>
              <a:tabLst>
                <a:tab pos="457200" algn="l"/>
              </a:tabLst>
            </a:pPr>
            <a:r>
              <a:rPr lang="de-DE" sz="32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2F5597"/>
                </a:solidFill>
                <a:latin typeface="Calibri" panose="020F0502020204030204" pitchFamily="34" charset="0"/>
                <a:ea typeface="Calibri" panose="020F0502020204030204" pitchFamily="34" charset="0"/>
                <a:cs typeface="Times New Roman" panose="02020603050405020304" pitchFamily="18" charset="0"/>
              </a:rPr>
              <a:t>4. Barrierefrei für Screenreader</a:t>
            </a:r>
          </a:p>
        </p:txBody>
      </p:sp>
      <p:sp>
        <p:nvSpPr>
          <p:cNvPr id="12" name="Textfeld 11">
            <a:extLst>
              <a:ext uri="{FF2B5EF4-FFF2-40B4-BE49-F238E27FC236}">
                <a16:creationId xmlns:a16="http://schemas.microsoft.com/office/drawing/2014/main" id="{C5BF45E8-9E20-4F42-92B0-EB4AEDED2D73}"/>
              </a:ext>
            </a:extLst>
          </p:cNvPr>
          <p:cNvSpPr txBox="1"/>
          <p:nvPr/>
        </p:nvSpPr>
        <p:spPr>
          <a:xfrm>
            <a:off x="8291067" y="4520885"/>
            <a:ext cx="6662011" cy="1964512"/>
          </a:xfrm>
          <a:prstGeom prst="rect">
            <a:avLst/>
          </a:prstGeom>
          <a:noFill/>
        </p:spPr>
        <p:txBody>
          <a:bodyPr wrap="square" rtlCol="0">
            <a:spAutoFit/>
          </a:bodyPr>
          <a:lstStyle/>
          <a:p>
            <a:pPr marL="457200" indent="-457200">
              <a:lnSpc>
                <a:spcPct val="15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Überschriften mit Formatvorlagen </a:t>
            </a:r>
          </a:p>
          <a:p>
            <a:pPr marL="457200" indent="-457200">
              <a:lnSpc>
                <a:spcPct val="15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Listen über programmeigene Funktionen </a:t>
            </a:r>
          </a:p>
          <a:p>
            <a:pPr marL="457200" indent="-457200">
              <a:lnSpc>
                <a:spcPct val="150000"/>
              </a:lnSpc>
              <a:spcBef>
                <a:spcPts val="0"/>
              </a:spcBef>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Alternativtexte für Grafiken</a:t>
            </a:r>
          </a:p>
        </p:txBody>
      </p:sp>
      <p:sp>
        <p:nvSpPr>
          <p:cNvPr id="14" name="Untertitel 2">
            <a:extLst>
              <a:ext uri="{FF2B5EF4-FFF2-40B4-BE49-F238E27FC236}">
                <a16:creationId xmlns:a16="http://schemas.microsoft.com/office/drawing/2014/main" id="{BE82B113-C03E-4A78-9638-2924912C3B3A}"/>
              </a:ext>
              <a:ext uri="{C183D7F6-B498-43B3-948B-1728B52AA6E4}">
                <adec:decorative xmlns:adec="http://schemas.microsoft.com/office/drawing/2017/decorative" val="0"/>
              </a:ext>
            </a:extLst>
          </p:cNvPr>
          <p:cNvSpPr txBox="1">
            <a:spLocks/>
          </p:cNvSpPr>
          <p:nvPr/>
        </p:nvSpPr>
        <p:spPr>
          <a:xfrm>
            <a:off x="8397460" y="6485397"/>
            <a:ext cx="5853558" cy="3254348"/>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Schlüssige Steuerungs- und Lesereihenfolge</a:t>
            </a:r>
          </a:p>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Farben nicht als alleinigen Informationsträger</a:t>
            </a:r>
          </a:p>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Hauptsprache angeben</a:t>
            </a:r>
          </a:p>
        </p:txBody>
      </p:sp>
      <p:sp>
        <p:nvSpPr>
          <p:cNvPr id="46" name="Sprechblase: rechteckig mit abgerundeten Ecken 45">
            <a:extLst>
              <a:ext uri="{FF2B5EF4-FFF2-40B4-BE49-F238E27FC236}">
                <a16:creationId xmlns:a16="http://schemas.microsoft.com/office/drawing/2014/main" id="{1F6DE3B2-E2FD-4525-873A-1506B9B815C5}"/>
              </a:ext>
            </a:extLst>
          </p:cNvPr>
          <p:cNvSpPr/>
          <p:nvPr/>
        </p:nvSpPr>
        <p:spPr>
          <a:xfrm>
            <a:off x="4069588" y="3051117"/>
            <a:ext cx="4292353" cy="2480749"/>
          </a:xfrm>
          <a:prstGeom prst="wedgeRoundRectCallout">
            <a:avLst>
              <a:gd name="adj1" fmla="val 37783"/>
              <a:gd name="adj2" fmla="val 64860"/>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tx1"/>
                </a:solidFill>
              </a:rPr>
              <a:t>Mit einem Rechtsklick ein Bild lässt sich die Anwendung „Alternativtext bearbeiten“ öffnen und ein Alternativtext für das entsprechende Bild einfügen.</a:t>
            </a:r>
            <a:endParaRPr lang="de-DE" sz="2400" dirty="0"/>
          </a:p>
        </p:txBody>
      </p:sp>
      <p:pic>
        <p:nvPicPr>
          <p:cNvPr id="36" name="Grafik 35">
            <a:extLst>
              <a:ext uri="{FF2B5EF4-FFF2-40B4-BE49-F238E27FC236}">
                <a16:creationId xmlns:a16="http://schemas.microsoft.com/office/drawing/2014/main" id="{282128DD-FE9C-4F99-AEB0-9A0F705CA049}"/>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41181" y="664680"/>
            <a:ext cx="432000" cy="432000"/>
          </a:xfrm>
          <a:prstGeom prst="rect">
            <a:avLst/>
          </a:prstGeom>
        </p:spPr>
      </p:pic>
      <p:pic>
        <p:nvPicPr>
          <p:cNvPr id="37" name="Grafik 36">
            <a:extLst>
              <a:ext uri="{FF2B5EF4-FFF2-40B4-BE49-F238E27FC236}">
                <a16:creationId xmlns:a16="http://schemas.microsoft.com/office/drawing/2014/main" id="{1B253F9F-B76C-4ACA-A7AD-3ED6533420A4}"/>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3181" y="3637272"/>
            <a:ext cx="360000" cy="360000"/>
          </a:xfrm>
          <a:prstGeom prst="rect">
            <a:avLst/>
          </a:prstGeom>
        </p:spPr>
      </p:pic>
      <p:pic>
        <p:nvPicPr>
          <p:cNvPr id="38" name="Grafik 37">
            <a:extLst>
              <a:ext uri="{FF2B5EF4-FFF2-40B4-BE49-F238E27FC236}">
                <a16:creationId xmlns:a16="http://schemas.microsoft.com/office/drawing/2014/main" id="{AC945AF7-0343-4286-BD84-4CB8DAB9726E}"/>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13181" y="7956191"/>
            <a:ext cx="324000" cy="324000"/>
          </a:xfrm>
          <a:prstGeom prst="rect">
            <a:avLst/>
          </a:prstGeom>
        </p:spPr>
      </p:pic>
      <p:pic>
        <p:nvPicPr>
          <p:cNvPr id="29" name="Grafik 28">
            <a:extLst>
              <a:ext uri="{FF2B5EF4-FFF2-40B4-BE49-F238E27FC236}">
                <a16:creationId xmlns:a16="http://schemas.microsoft.com/office/drawing/2014/main" id="{10981218-EDAA-4653-A29E-EB4C46504EEA}"/>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32353" y="1535912"/>
            <a:ext cx="540000" cy="540000"/>
          </a:xfrm>
          <a:prstGeom prst="rect">
            <a:avLst/>
          </a:prstGeom>
        </p:spPr>
      </p:pic>
      <p:pic>
        <p:nvPicPr>
          <p:cNvPr id="39" name="Grafik 38">
            <a:extLst>
              <a:ext uri="{FF2B5EF4-FFF2-40B4-BE49-F238E27FC236}">
                <a16:creationId xmlns:a16="http://schemas.microsoft.com/office/drawing/2014/main" id="{0DF0ACAA-810A-431C-9ABF-538D8DE839AB}"/>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888034" y="2382477"/>
            <a:ext cx="468000" cy="468000"/>
          </a:xfrm>
          <a:prstGeom prst="rect">
            <a:avLst/>
          </a:prstGeom>
        </p:spPr>
      </p:pic>
      <p:pic>
        <p:nvPicPr>
          <p:cNvPr id="2" name="35" descr="Erläuterung Folie 35: Das Dokument mit Alternativtexten">
            <a:hlinkClick r:id="" action="ppaction://media"/>
            <a:extLst>
              <a:ext uri="{FF2B5EF4-FFF2-40B4-BE49-F238E27FC236}">
                <a16:creationId xmlns:a16="http://schemas.microsoft.com/office/drawing/2014/main" id="{FF35D3A8-DEA8-4884-9C78-64276A412333}"/>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4482207" y="10043650"/>
            <a:ext cx="487363" cy="487363"/>
          </a:xfrm>
          <a:prstGeom prst="rect">
            <a:avLst/>
          </a:prstGeom>
        </p:spPr>
      </p:pic>
    </p:spTree>
    <p:extLst>
      <p:ext uri="{BB962C8B-B14F-4D97-AF65-F5344CB8AC3E}">
        <p14:creationId xmlns:p14="http://schemas.microsoft.com/office/powerpoint/2010/main" val="320546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103FFCF-8966-4B78-8459-F943131CE3A2}"/>
              </a:ext>
            </a:extLst>
          </p:cNvPr>
          <p:cNvSpPr>
            <a:spLocks noGrp="1"/>
          </p:cNvSpPr>
          <p:nvPr>
            <p:ph type="title"/>
          </p:nvPr>
        </p:nvSpPr>
        <p:spPr>
          <a:xfrm>
            <a:off x="773181" y="-2271863"/>
            <a:ext cx="13040439" cy="2066590"/>
          </a:xfrm>
        </p:spPr>
        <p:txBody>
          <a:bodyPr/>
          <a:lstStyle/>
          <a:p>
            <a:r>
              <a:rPr lang="de-DE" dirty="0"/>
              <a:t>Schlüssige Steuerungs- und Lesereihenfolge</a:t>
            </a:r>
          </a:p>
        </p:txBody>
      </p:sp>
      <p:pic>
        <p:nvPicPr>
          <p:cNvPr id="24" name="Grafik 23">
            <a:extLst>
              <a:ext uri="{FF2B5EF4-FFF2-40B4-BE49-F238E27FC236}">
                <a16:creationId xmlns:a16="http://schemas.microsoft.com/office/drawing/2014/main" id="{B7CF4FFA-756A-4AE0-83D3-58FBC8FAF68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490865" y="125175"/>
            <a:ext cx="2503420" cy="856433"/>
          </a:xfrm>
          <a:prstGeom prst="rect">
            <a:avLst/>
          </a:prstGeom>
        </p:spPr>
      </p:pic>
      <p:cxnSp>
        <p:nvCxnSpPr>
          <p:cNvPr id="6" name="Gerader Verbinder 5">
            <a:extLst>
              <a:ext uri="{FF2B5EF4-FFF2-40B4-BE49-F238E27FC236}">
                <a16:creationId xmlns:a16="http://schemas.microsoft.com/office/drawing/2014/main" id="{2DC8816B-4017-43F1-B375-F2F94D8A588B}"/>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itel 1" descr="&#10;">
            <a:extLst>
              <a:ext uri="{FF2B5EF4-FFF2-40B4-BE49-F238E27FC236}">
                <a16:creationId xmlns:a16="http://schemas.microsoft.com/office/drawing/2014/main" id="{C2BC4317-3F6B-440B-B895-F515DD19F963}"/>
              </a:ext>
            </a:extLst>
          </p:cNvPr>
          <p:cNvSpPr txBox="1">
            <a:spLocks/>
          </p:cNvSpPr>
          <p:nvPr/>
        </p:nvSpPr>
        <p:spPr>
          <a:xfrm>
            <a:off x="354846" y="112280"/>
            <a:ext cx="7122927" cy="478766"/>
          </a:xfrm>
          <a:prstGeom prst="rect">
            <a:avLst/>
          </a:prstGeom>
          <a:solidFill>
            <a:srgbClr val="1E50A0"/>
          </a:solidFill>
          <a:ln>
            <a:solidFill>
              <a:srgbClr val="1E50A0"/>
            </a:solidFill>
          </a:ln>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2400" b="1" dirty="0">
                <a:solidFill>
                  <a:schemeClr val="bg1"/>
                </a:solidFill>
                <a:latin typeface="+mn-lt"/>
                <a:cs typeface="Times New Roman" panose="02020603050405020304" pitchFamily="18" charset="0"/>
              </a:rPr>
              <a:t>Erstellung eines digital-barrierefreien Dokuments</a:t>
            </a:r>
          </a:p>
        </p:txBody>
      </p:sp>
      <p:sp>
        <p:nvSpPr>
          <p:cNvPr id="22" name="Titel 1">
            <a:extLst>
              <a:ext uri="{FF2B5EF4-FFF2-40B4-BE49-F238E27FC236}">
                <a16:creationId xmlns:a16="http://schemas.microsoft.com/office/drawing/2014/main" id="{EDD19A57-C6F7-4D9A-AC7F-F27648B2BBF1}"/>
              </a:ext>
            </a:extLst>
          </p:cNvPr>
          <p:cNvSpPr txBox="1">
            <a:spLocks/>
          </p:cNvSpPr>
          <p:nvPr/>
        </p:nvSpPr>
        <p:spPr>
          <a:xfrm>
            <a:off x="351764" y="716844"/>
            <a:ext cx="7122926" cy="324000"/>
          </a:xfrm>
          <a:prstGeom prst="rect">
            <a:avLst/>
          </a:prstGeom>
          <a:solidFill>
            <a:schemeClr val="bg1">
              <a:lumMod val="85000"/>
            </a:schemeClr>
          </a:solidFill>
        </p:spPr>
        <p:txBody>
          <a:bodyPr vert="horz" lIns="91440" tIns="45720" rIns="91440" bIns="45720" rtlCol="0" anchor="ctr">
            <a:normAutofit lnSpcReduction="10000"/>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1800" b="1" dirty="0">
                <a:latin typeface="+mn-lt"/>
                <a:cs typeface="Times New Roman" panose="02020603050405020304" pitchFamily="18" charset="0"/>
              </a:rPr>
              <a:t>        Relevanz von digitaler Barrierefreiheit</a:t>
            </a:r>
          </a:p>
        </p:txBody>
      </p:sp>
      <p:sp>
        <p:nvSpPr>
          <p:cNvPr id="28" name="Inhaltsplatzhalter 2">
            <a:extLst>
              <a:ext uri="{FF2B5EF4-FFF2-40B4-BE49-F238E27FC236}">
                <a16:creationId xmlns:a16="http://schemas.microsoft.com/office/drawing/2014/main" id="{90112F5A-B7CB-44DB-AAF6-B1543FD43B08}"/>
              </a:ext>
            </a:extLst>
          </p:cNvPr>
          <p:cNvSpPr txBox="1">
            <a:spLocks/>
          </p:cNvSpPr>
          <p:nvPr/>
        </p:nvSpPr>
        <p:spPr>
          <a:xfrm>
            <a:off x="351764" y="1040844"/>
            <a:ext cx="7122942" cy="2493752"/>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Im Internet </a:t>
            </a:r>
            <a:r>
              <a:rPr lang="de-DE" sz="1800" b="1" dirty="0">
                <a:cs typeface="Times New Roman" panose="02020603050405020304" pitchFamily="18" charset="0"/>
              </a:rPr>
              <a:t>brauchen 30% aller Menschen </a:t>
            </a:r>
            <a:r>
              <a:rPr lang="de-DE" sz="1800" dirty="0">
                <a:cs typeface="Times New Roman" panose="02020603050405020304" pitchFamily="18" charset="0"/>
              </a:rPr>
              <a:t>barrierefreie Web-Seiten.</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Initiative „Aktion Mensch“ hat herausgefunden:</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77% der Deutschen sagen: </a:t>
            </a:r>
          </a:p>
          <a:p>
            <a:pPr marL="0" indent="0">
              <a:lnSpc>
                <a:spcPct val="150000"/>
              </a:lnSpc>
              <a:spcBef>
                <a:spcPts val="0"/>
              </a:spcBef>
              <a:buFont typeface="Arial" panose="020B0604020202020204" pitchFamily="34" charset="0"/>
              <a:buNone/>
            </a:pPr>
            <a:r>
              <a:rPr lang="de-DE" sz="1800" b="1" dirty="0">
                <a:cs typeface="Times New Roman" panose="02020603050405020304" pitchFamily="18" charset="0"/>
              </a:rPr>
              <a:t>Digitale Barrierefreiheit ist wichtig </a:t>
            </a:r>
            <a:r>
              <a:rPr lang="de-DE" sz="1800" dirty="0">
                <a:cs typeface="Times New Roman" panose="02020603050405020304" pitchFamily="18" charset="0"/>
              </a:rPr>
              <a:t>oder sogar sehr wichtig.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Web-Seiten von Rathäusern, Krankenhäusern und anderen Einrichtungen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müssen digital-barrierefrei sein. </a:t>
            </a:r>
          </a:p>
        </p:txBody>
      </p:sp>
      <p:sp>
        <p:nvSpPr>
          <p:cNvPr id="29" name="Textfeld 28">
            <a:extLst>
              <a:ext uri="{FF2B5EF4-FFF2-40B4-BE49-F238E27FC236}">
                <a16:creationId xmlns:a16="http://schemas.microsoft.com/office/drawing/2014/main" id="{B84A179E-F977-4971-A5C2-F2096B3AE08A}"/>
              </a:ext>
            </a:extLst>
          </p:cNvPr>
          <p:cNvSpPr txBox="1"/>
          <p:nvPr/>
        </p:nvSpPr>
        <p:spPr>
          <a:xfrm>
            <a:off x="351764" y="3631489"/>
            <a:ext cx="7112762" cy="369332"/>
          </a:xfrm>
          <a:prstGeom prst="rect">
            <a:avLst/>
          </a:prstGeom>
          <a:solidFill>
            <a:schemeClr val="bg1">
              <a:lumMod val="85000"/>
            </a:schemeClr>
          </a:solidFill>
        </p:spPr>
        <p:txBody>
          <a:bodyPr wrap="square" rtlCol="0">
            <a:spAutoFit/>
          </a:bodyPr>
          <a:lstStyle/>
          <a:p>
            <a:r>
              <a:rPr lang="de-DE" b="1" dirty="0">
                <a:cs typeface="Times New Roman" panose="02020603050405020304" pitchFamily="18" charset="0"/>
              </a:rPr>
              <a:t>        Inhalt dieser Präsentation</a:t>
            </a:r>
          </a:p>
        </p:txBody>
      </p:sp>
      <p:sp>
        <p:nvSpPr>
          <p:cNvPr id="30" name="Inhaltsplatzhalter 2">
            <a:extLst>
              <a:ext uri="{FF2B5EF4-FFF2-40B4-BE49-F238E27FC236}">
                <a16:creationId xmlns:a16="http://schemas.microsoft.com/office/drawing/2014/main" id="{B9D3C389-0C5E-475F-81FA-0485C2F283D7}"/>
              </a:ext>
            </a:extLst>
          </p:cNvPr>
          <p:cNvSpPr txBox="1">
            <a:spLocks/>
          </p:cNvSpPr>
          <p:nvPr/>
        </p:nvSpPr>
        <p:spPr>
          <a:xfrm>
            <a:off x="351764" y="3984927"/>
            <a:ext cx="7122942" cy="3802212"/>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Diese Präsentation zeigt,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wie du ein </a:t>
            </a:r>
            <a:r>
              <a:rPr lang="de-DE" sz="1800" b="1" dirty="0">
                <a:cs typeface="Times New Roman" panose="02020603050405020304" pitchFamily="18" charset="0"/>
              </a:rPr>
              <a:t>digital-barrierefreies Dokument erstellst</a:t>
            </a:r>
            <a:r>
              <a:rPr lang="de-DE" sz="1800" dirty="0">
                <a:cs typeface="Times New Roman" panose="02020603050405020304" pitchFamily="18" charset="0"/>
              </a:rPr>
              <a: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Ein Negativ-Beispiel wird kapitel-weise verbessert.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Eine </a:t>
            </a:r>
            <a:r>
              <a:rPr lang="de-DE" sz="1800" b="1" dirty="0">
                <a:solidFill>
                  <a:srgbClr val="49702E"/>
                </a:solidFill>
                <a:cs typeface="Times New Roman" panose="02020603050405020304" pitchFamily="18" charset="0"/>
              </a:rPr>
              <a:t>Checkliste</a:t>
            </a:r>
            <a:r>
              <a:rPr lang="de-DE" sz="1800" dirty="0">
                <a:cs typeface="Times New Roman" panose="02020603050405020304" pitchFamily="18" charset="0"/>
              </a:rPr>
              <a:t> hilft dabei.</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Das End-Ergebnis ist ein digital barrierefreies Dokument.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Diese </a:t>
            </a:r>
            <a:r>
              <a:rPr lang="de-DE" sz="1800" b="1" dirty="0">
                <a:cs typeface="Times New Roman" panose="02020603050405020304" pitchFamily="18" charset="0"/>
              </a:rPr>
              <a:t>Präsentation ist nur ein Beispiel</a:t>
            </a:r>
            <a:r>
              <a:rPr lang="de-DE" sz="1800" dirty="0">
                <a:cs typeface="Times New Roman" panose="02020603050405020304" pitchFamily="18" charset="0"/>
              </a:rPr>
              <a: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kapitel-weise Anleitung ist nicht immer richtig.</a:t>
            </a:r>
          </a:p>
          <a:p>
            <a:pPr marL="0" indent="0">
              <a:lnSpc>
                <a:spcPct val="100000"/>
              </a:lnSpc>
              <a:spcBef>
                <a:spcPts val="0"/>
              </a:spcBef>
              <a:buFont typeface="Arial" panose="020B0604020202020204" pitchFamily="34" charset="0"/>
              <a:buNone/>
            </a:pPr>
            <a:endParaRPr lang="de-DE" sz="1800" dirty="0">
              <a:cs typeface="Times New Roman" panose="02020603050405020304" pitchFamily="18" charset="0"/>
            </a:endParaRPr>
          </a:p>
          <a:p>
            <a:pPr marL="0" indent="0">
              <a:lnSpc>
                <a:spcPct val="100000"/>
              </a:lnSpc>
              <a:spcBef>
                <a:spcPts val="0"/>
              </a:spcBef>
              <a:buFont typeface="Arial" panose="020B0604020202020204" pitchFamily="34" charset="0"/>
              <a:buNone/>
            </a:pPr>
            <a:r>
              <a:rPr lang="de-DE" sz="1800" dirty="0">
                <a:solidFill>
                  <a:srgbClr val="49702E"/>
                </a:solidFill>
                <a:cs typeface="Times New Roman" panose="02020603050405020304" pitchFamily="18" charset="0"/>
              </a:rPr>
              <a:t>Eine Checkliste ist eine Übersicht mit Aufgaben, die erledigt werden müssen. Erledigte Aufgaben darfst du abhaken.</a:t>
            </a:r>
          </a:p>
        </p:txBody>
      </p:sp>
      <p:sp>
        <p:nvSpPr>
          <p:cNvPr id="31" name="Textfeld 30">
            <a:extLst>
              <a:ext uri="{FF2B5EF4-FFF2-40B4-BE49-F238E27FC236}">
                <a16:creationId xmlns:a16="http://schemas.microsoft.com/office/drawing/2014/main" id="{8E669C04-E1F4-4ADB-9B84-C112C857F1D4}"/>
              </a:ext>
            </a:extLst>
          </p:cNvPr>
          <p:cNvSpPr txBox="1"/>
          <p:nvPr/>
        </p:nvSpPr>
        <p:spPr>
          <a:xfrm>
            <a:off x="351764" y="7940590"/>
            <a:ext cx="7112762" cy="369332"/>
          </a:xfrm>
          <a:prstGeom prst="rect">
            <a:avLst/>
          </a:prstGeom>
          <a:solidFill>
            <a:schemeClr val="bg1">
              <a:lumMod val="85000"/>
            </a:schemeClr>
          </a:solidFill>
        </p:spPr>
        <p:txBody>
          <a:bodyPr wrap="square" rtlCol="0">
            <a:spAutoFit/>
          </a:bodyPr>
          <a:lstStyle/>
          <a:p>
            <a:r>
              <a:rPr lang="de-DE" b="1" dirty="0">
                <a:cs typeface="Times New Roman" panose="02020603050405020304" pitchFamily="18" charset="0"/>
              </a:rPr>
              <a:t>        Quellen</a:t>
            </a:r>
            <a:endParaRPr lang="de-DE" dirty="0"/>
          </a:p>
        </p:txBody>
      </p:sp>
      <p:sp>
        <p:nvSpPr>
          <p:cNvPr id="32" name="Textfeld 31">
            <a:extLst>
              <a:ext uri="{FF2B5EF4-FFF2-40B4-BE49-F238E27FC236}">
                <a16:creationId xmlns:a16="http://schemas.microsoft.com/office/drawing/2014/main" id="{DC90606B-FEEB-4F23-84A4-24329028B661}"/>
              </a:ext>
            </a:extLst>
          </p:cNvPr>
          <p:cNvSpPr txBox="1"/>
          <p:nvPr/>
        </p:nvSpPr>
        <p:spPr>
          <a:xfrm>
            <a:off x="354841" y="8308996"/>
            <a:ext cx="7122935" cy="1754326"/>
          </a:xfrm>
          <a:prstGeom prst="rect">
            <a:avLst/>
          </a:prstGeom>
          <a:solidFill>
            <a:schemeClr val="bg1">
              <a:lumMod val="95000"/>
            </a:schemeClr>
          </a:solidFill>
        </p:spPr>
        <p:txBody>
          <a:bodyPr wrap="square" rtlCol="0">
            <a:spAutoFit/>
          </a:bodyPr>
          <a:lstStyle/>
          <a:p>
            <a:pPr marL="285750" indent="-285750">
              <a:buFont typeface="Wingdings" panose="05000000000000000000" pitchFamily="2" charset="2"/>
              <a:buChar char="§"/>
            </a:pPr>
            <a:r>
              <a:rPr lang="de-DE" dirty="0">
                <a:cs typeface="Times New Roman" panose="02020603050405020304" pitchFamily="18" charset="0"/>
              </a:rPr>
              <a:t>AKTION MENSCH (</a:t>
            </a:r>
            <a:r>
              <a:rPr lang="de-DE" dirty="0" err="1">
                <a:cs typeface="Times New Roman" panose="02020603050405020304" pitchFamily="18" charset="0"/>
              </a:rPr>
              <a:t>Herausgeber:innen</a:t>
            </a:r>
            <a:r>
              <a:rPr lang="de-DE" dirty="0">
                <a:cs typeface="Times New Roman" panose="02020603050405020304" pitchFamily="18" charset="0"/>
              </a:rPr>
              <a:t>) (2010): </a:t>
            </a:r>
            <a:r>
              <a:rPr lang="de-DE" sz="1800" dirty="0">
                <a:solidFill>
                  <a:srgbClr val="2F5597"/>
                </a:solidFill>
                <a:cs typeface="Times New Roman" panose="02020603050405020304" pitchFamily="18" charset="0"/>
                <a:hlinkClick r:id="rId6" action="ppaction://hlinkfile">
                  <a:extLst>
                    <a:ext uri="{A12FA001-AC4F-418D-AE19-62706E023703}">
                      <ahyp:hlinkClr xmlns:ahyp="http://schemas.microsoft.com/office/drawing/2018/hyperlinkcolor" val="tx"/>
                    </a:ext>
                  </a:extLst>
                </a:hlinkClick>
              </a:rPr>
              <a:t>Web 2.0/ barrierefrei. Eine Studie zur Nutzung von Web 2.0 Anwendungen durch Menschen mit Behinderung (PDF)</a:t>
            </a:r>
            <a:r>
              <a:rPr lang="de-DE" sz="1800" dirty="0">
                <a:solidFill>
                  <a:srgbClr val="2F5597"/>
                </a:solidFill>
                <a:cs typeface="Times New Roman" panose="02020603050405020304" pitchFamily="18" charset="0"/>
              </a:rPr>
              <a:t>. </a:t>
            </a:r>
          </a:p>
          <a:p>
            <a:pPr marL="285750" indent="-285750">
              <a:spcBef>
                <a:spcPts val="0"/>
              </a:spcBef>
              <a:buFont typeface="Wingdings" panose="05000000000000000000" pitchFamily="2" charset="2"/>
              <a:buChar char="§"/>
            </a:pPr>
            <a:r>
              <a:rPr lang="de-DE" dirty="0">
                <a:cs typeface="Times New Roman" panose="02020603050405020304" pitchFamily="18" charset="0"/>
              </a:rPr>
              <a:t>Maaß., Chr. &amp; Rink, I. (</a:t>
            </a:r>
            <a:r>
              <a:rPr lang="de-DE" dirty="0" err="1">
                <a:cs typeface="Times New Roman" panose="02020603050405020304" pitchFamily="18" charset="0"/>
              </a:rPr>
              <a:t>Herausgeber:innen</a:t>
            </a:r>
            <a:r>
              <a:rPr lang="de-DE" dirty="0">
                <a:cs typeface="Times New Roman" panose="02020603050405020304" pitchFamily="18" charset="0"/>
              </a:rPr>
              <a:t>) (2019): </a:t>
            </a:r>
            <a:r>
              <a:rPr lang="de-DE" sz="1800" dirty="0">
                <a:solidFill>
                  <a:schemeClr val="accent1">
                    <a:lumMod val="75000"/>
                  </a:schemeClr>
                </a:solidFill>
                <a:cs typeface="Times New Roman" panose="02020603050405020304" pitchFamily="18" charset="0"/>
                <a:hlinkClick r:id="rId7">
                  <a:extLst>
                    <a:ext uri="{A12FA001-AC4F-418D-AE19-62706E023703}">
                      <ahyp:hlinkClr xmlns:ahyp="http://schemas.microsoft.com/office/drawing/2018/hyperlinkcolor" val="tx"/>
                    </a:ext>
                  </a:extLst>
                </a:hlinkClick>
              </a:rPr>
              <a:t>Handbuch Barrierefreie Kommunikation (Webseite)</a:t>
            </a:r>
            <a:r>
              <a:rPr lang="de-DE" dirty="0">
                <a:cs typeface="Times New Roman" panose="02020603050405020304" pitchFamily="18" charset="0"/>
              </a:rPr>
              <a:t>. Frank &amp; </a:t>
            </a:r>
            <a:r>
              <a:rPr lang="de-DE" dirty="0" err="1">
                <a:cs typeface="Times New Roman" panose="02020603050405020304" pitchFamily="18" charset="0"/>
              </a:rPr>
              <a:t>Timme</a:t>
            </a:r>
            <a:r>
              <a:rPr lang="de-DE" dirty="0">
                <a:cs typeface="Times New Roman" panose="02020603050405020304" pitchFamily="18" charset="0"/>
              </a:rPr>
              <a:t> GmbH Verlag für wissenschaftliche Literatur, Berlin.</a:t>
            </a:r>
            <a:endParaRPr lang="de-DE" sz="2000" dirty="0">
              <a:cs typeface="Times New Roman" panose="02020603050405020304" pitchFamily="18" charset="0"/>
            </a:endParaRPr>
          </a:p>
        </p:txBody>
      </p:sp>
      <p:sp>
        <p:nvSpPr>
          <p:cNvPr id="25" name="Titel 1">
            <a:extLst>
              <a:ext uri="{FF2B5EF4-FFF2-40B4-BE49-F238E27FC236}">
                <a16:creationId xmlns:a16="http://schemas.microsoft.com/office/drawing/2014/main" id="{398B3F70-DB4F-4D43-BD3E-6CCFDC8E5523}"/>
              </a:ext>
              <a:ext uri="{C183D7F6-B498-43B3-948B-1728B52AA6E4}">
                <adec:decorative xmlns:adec="http://schemas.microsoft.com/office/drawing/2017/decorative" val="0"/>
              </a:ext>
            </a:extLst>
          </p:cNvPr>
          <p:cNvSpPr txBox="1">
            <a:spLocks/>
          </p:cNvSpPr>
          <p:nvPr/>
        </p:nvSpPr>
        <p:spPr>
          <a:xfrm>
            <a:off x="7832353" y="159892"/>
            <a:ext cx="4658512" cy="1020701"/>
          </a:xfrm>
          <a:prstGeom prst="rect">
            <a:avLst/>
          </a:prstGeom>
        </p:spPr>
        <p:txBody>
          <a:bodyPr vert="horz" lIns="91440" tIns="45720" rIns="91440" bIns="45720" rtlCol="0" anchor="ctr">
            <a:no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4400" b="1" dirty="0">
                <a:latin typeface="+mn-lt"/>
              </a:rPr>
              <a:t>Checkliste</a:t>
            </a:r>
            <a:r>
              <a:rPr lang="de-DE" sz="3600" b="1" dirty="0">
                <a:latin typeface="+mn-lt"/>
              </a:rPr>
              <a:t> </a:t>
            </a:r>
          </a:p>
          <a:p>
            <a:r>
              <a:rPr lang="de-DE" sz="3600" b="1" dirty="0">
                <a:latin typeface="+mn-lt"/>
              </a:rPr>
              <a:t>digitale Barrierefreiheit</a:t>
            </a:r>
          </a:p>
        </p:txBody>
      </p:sp>
      <p:sp>
        <p:nvSpPr>
          <p:cNvPr id="26" name="Untertitel 2">
            <a:extLst>
              <a:ext uri="{FF2B5EF4-FFF2-40B4-BE49-F238E27FC236}">
                <a16:creationId xmlns:a16="http://schemas.microsoft.com/office/drawing/2014/main" id="{F9F8AB65-12B3-4FFB-A88A-7CD1C4AFD3C7}"/>
              </a:ext>
              <a:ext uri="{C183D7F6-B498-43B3-948B-1728B52AA6E4}">
                <adec:decorative xmlns:adec="http://schemas.microsoft.com/office/drawing/2017/decorative" val="0"/>
              </a:ext>
            </a:extLst>
          </p:cNvPr>
          <p:cNvSpPr txBox="1">
            <a:spLocks/>
          </p:cNvSpPr>
          <p:nvPr/>
        </p:nvSpPr>
        <p:spPr>
          <a:xfrm>
            <a:off x="7898144" y="1247459"/>
            <a:ext cx="7332754" cy="2480749"/>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70000"/>
              </a:lnSpc>
              <a:spcBef>
                <a:spcPts val="0"/>
              </a:spcBef>
              <a:buNone/>
              <a:tabLst>
                <a:tab pos="457200" algn="l"/>
              </a:tabLst>
            </a:pPr>
            <a:r>
              <a:rPr lang="de-DE"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C0000"/>
                </a:solidFill>
                <a:latin typeface="Calibri" panose="020F0502020204030204" pitchFamily="34" charset="0"/>
                <a:ea typeface="Calibri" panose="020F0502020204030204" pitchFamily="34" charset="0"/>
                <a:cs typeface="Times New Roman" panose="02020603050405020304" pitchFamily="18" charset="0"/>
              </a:rPr>
              <a:t>1. Barrierefreie Struktur</a:t>
            </a:r>
          </a:p>
          <a:p>
            <a:pPr marL="0" indent="0">
              <a:lnSpc>
                <a:spcPct val="170000"/>
              </a:lnSpc>
              <a:spcBef>
                <a:spcPts val="0"/>
              </a:spcBef>
              <a:buNone/>
              <a:tabLst>
                <a:tab pos="457200" algn="l"/>
              </a:tabLst>
            </a:pPr>
            <a:r>
              <a:rPr lang="de-DE" sz="32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15811"/>
                </a:solidFill>
                <a:latin typeface="Calibri" panose="020F0502020204030204" pitchFamily="34" charset="0"/>
                <a:ea typeface="Calibri" panose="020F0502020204030204" pitchFamily="34" charset="0"/>
                <a:cs typeface="Times New Roman" panose="02020603050405020304" pitchFamily="18" charset="0"/>
              </a:rPr>
              <a:t>2. Barrierefreies Layout</a:t>
            </a:r>
          </a:p>
          <a:p>
            <a:pPr marL="0" indent="0">
              <a:lnSpc>
                <a:spcPct val="170000"/>
              </a:lnSpc>
              <a:spcBef>
                <a:spcPts val="0"/>
              </a:spcBef>
              <a:buNone/>
              <a:tabLst>
                <a:tab pos="457200" algn="l"/>
              </a:tabLst>
            </a:pPr>
            <a:r>
              <a:rPr lang="de-DE" sz="32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00863D"/>
                </a:solidFill>
                <a:latin typeface="Calibri" panose="020F0502020204030204" pitchFamily="34" charset="0"/>
                <a:ea typeface="Calibri" panose="020F0502020204030204" pitchFamily="34" charset="0"/>
                <a:cs typeface="Times New Roman" panose="02020603050405020304" pitchFamily="18" charset="0"/>
              </a:rPr>
              <a:t>3. Barrierefreie Sprache</a:t>
            </a:r>
          </a:p>
        </p:txBody>
      </p:sp>
      <p:sp>
        <p:nvSpPr>
          <p:cNvPr id="27" name="Textfeld 26">
            <a:extLst>
              <a:ext uri="{FF2B5EF4-FFF2-40B4-BE49-F238E27FC236}">
                <a16:creationId xmlns:a16="http://schemas.microsoft.com/office/drawing/2014/main" id="{E1498C02-0C0B-487B-80E5-999C59674312}"/>
              </a:ext>
            </a:extLst>
          </p:cNvPr>
          <p:cNvSpPr txBox="1"/>
          <p:nvPr/>
        </p:nvSpPr>
        <p:spPr>
          <a:xfrm>
            <a:off x="7898271" y="3728208"/>
            <a:ext cx="7071299" cy="828560"/>
          </a:xfrm>
          <a:prstGeom prst="rect">
            <a:avLst/>
          </a:prstGeom>
          <a:noFill/>
        </p:spPr>
        <p:txBody>
          <a:bodyPr wrap="square" rtlCol="0">
            <a:spAutoFit/>
          </a:bodyPr>
          <a:lstStyle/>
          <a:p>
            <a:pPr marL="0" indent="0">
              <a:lnSpc>
                <a:spcPct val="170000"/>
              </a:lnSpc>
              <a:spcBef>
                <a:spcPts val="0"/>
              </a:spcBef>
              <a:buNone/>
              <a:tabLst>
                <a:tab pos="457200" algn="l"/>
              </a:tabLst>
            </a:pPr>
            <a:r>
              <a:rPr lang="de-DE" sz="32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2F5597"/>
                </a:solidFill>
                <a:latin typeface="Calibri" panose="020F0502020204030204" pitchFamily="34" charset="0"/>
                <a:ea typeface="Calibri" panose="020F0502020204030204" pitchFamily="34" charset="0"/>
                <a:cs typeface="Times New Roman" panose="02020603050405020304" pitchFamily="18" charset="0"/>
              </a:rPr>
              <a:t>4. Barrierefrei für Screenreader</a:t>
            </a:r>
          </a:p>
        </p:txBody>
      </p:sp>
      <p:sp>
        <p:nvSpPr>
          <p:cNvPr id="12" name="Textfeld 11">
            <a:extLst>
              <a:ext uri="{FF2B5EF4-FFF2-40B4-BE49-F238E27FC236}">
                <a16:creationId xmlns:a16="http://schemas.microsoft.com/office/drawing/2014/main" id="{C5BF45E8-9E20-4F42-92B0-EB4AEDED2D73}"/>
              </a:ext>
            </a:extLst>
          </p:cNvPr>
          <p:cNvSpPr txBox="1"/>
          <p:nvPr/>
        </p:nvSpPr>
        <p:spPr>
          <a:xfrm>
            <a:off x="8290682" y="4533410"/>
            <a:ext cx="6608631" cy="3257174"/>
          </a:xfrm>
          <a:prstGeom prst="rect">
            <a:avLst/>
          </a:prstGeom>
          <a:noFill/>
        </p:spPr>
        <p:txBody>
          <a:bodyPr wrap="square" rtlCol="0">
            <a:spAutoFit/>
          </a:bodyPr>
          <a:lstStyle/>
          <a:p>
            <a:pPr marL="457200" indent="-457200">
              <a:lnSpc>
                <a:spcPct val="150000"/>
              </a:lnSpc>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Überschriften mit Formatvorlagen </a:t>
            </a:r>
          </a:p>
          <a:p>
            <a:pPr marL="457200" indent="-457200">
              <a:lnSpc>
                <a:spcPct val="150000"/>
              </a:lnSpc>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Listen über programmeigene Funktionen </a:t>
            </a:r>
          </a:p>
          <a:p>
            <a:pPr marL="457200" indent="-457200">
              <a:lnSpc>
                <a:spcPct val="150000"/>
              </a:lnSpc>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Alternativtexte für Grafiken</a:t>
            </a:r>
          </a:p>
          <a:p>
            <a:pPr marL="457200" indent="-457200">
              <a:lnSpc>
                <a:spcPct val="150000"/>
              </a:lnSpc>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Schlüssige Steuerungs- und Lesereihenfolge</a:t>
            </a:r>
          </a:p>
        </p:txBody>
      </p:sp>
      <p:sp>
        <p:nvSpPr>
          <p:cNvPr id="14" name="Untertitel 2">
            <a:extLst>
              <a:ext uri="{FF2B5EF4-FFF2-40B4-BE49-F238E27FC236}">
                <a16:creationId xmlns:a16="http://schemas.microsoft.com/office/drawing/2014/main" id="{BE82B113-C03E-4A78-9638-2924912C3B3A}"/>
              </a:ext>
              <a:ext uri="{C183D7F6-B498-43B3-948B-1728B52AA6E4}">
                <adec:decorative xmlns:adec="http://schemas.microsoft.com/office/drawing/2017/decorative" val="0"/>
              </a:ext>
            </a:extLst>
          </p:cNvPr>
          <p:cNvSpPr txBox="1">
            <a:spLocks/>
          </p:cNvSpPr>
          <p:nvPr/>
        </p:nvSpPr>
        <p:spPr>
          <a:xfrm>
            <a:off x="8397460" y="7771592"/>
            <a:ext cx="6501857" cy="1995357"/>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Farben nicht als alleinigen Informationsträger</a:t>
            </a:r>
          </a:p>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Hauptsprache angeben</a:t>
            </a:r>
          </a:p>
        </p:txBody>
      </p:sp>
      <p:sp>
        <p:nvSpPr>
          <p:cNvPr id="44" name="Sprechblase: rechteckig mit abgerundeten Ecken 43">
            <a:extLst>
              <a:ext uri="{FF2B5EF4-FFF2-40B4-BE49-F238E27FC236}">
                <a16:creationId xmlns:a16="http://schemas.microsoft.com/office/drawing/2014/main" id="{265A2377-9CCF-43D1-A1F8-E7BDAB92A6ED}"/>
              </a:ext>
            </a:extLst>
          </p:cNvPr>
          <p:cNvSpPr/>
          <p:nvPr/>
        </p:nvSpPr>
        <p:spPr>
          <a:xfrm>
            <a:off x="4592721" y="4731151"/>
            <a:ext cx="3779632" cy="2119161"/>
          </a:xfrm>
          <a:prstGeom prst="wedgeRoundRectCallout">
            <a:avLst>
              <a:gd name="adj1" fmla="val 38138"/>
              <a:gd name="adj2" fmla="val 64860"/>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tx1"/>
                </a:solidFill>
              </a:rPr>
              <a:t>Die Lesereihenfolge kann in der Anwendung (Barrierefreiheit) „Überprüfen“ eingesehen und bearbeitet werden. </a:t>
            </a:r>
            <a:endParaRPr lang="de-DE" sz="2400" dirty="0"/>
          </a:p>
        </p:txBody>
      </p:sp>
      <p:pic>
        <p:nvPicPr>
          <p:cNvPr id="35" name="Grafik 34">
            <a:extLst>
              <a:ext uri="{FF2B5EF4-FFF2-40B4-BE49-F238E27FC236}">
                <a16:creationId xmlns:a16="http://schemas.microsoft.com/office/drawing/2014/main" id="{47D0B798-BD78-4EDC-A9E7-694D3994B263}"/>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1181" y="664680"/>
            <a:ext cx="432000" cy="432000"/>
          </a:xfrm>
          <a:prstGeom prst="rect">
            <a:avLst/>
          </a:prstGeom>
        </p:spPr>
      </p:pic>
      <p:pic>
        <p:nvPicPr>
          <p:cNvPr id="36" name="Grafik 35">
            <a:extLst>
              <a:ext uri="{FF2B5EF4-FFF2-40B4-BE49-F238E27FC236}">
                <a16:creationId xmlns:a16="http://schemas.microsoft.com/office/drawing/2014/main" id="{07D0C069-5075-483A-9B2B-C2AE6AC4991C}"/>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3181" y="3637272"/>
            <a:ext cx="360000" cy="360000"/>
          </a:xfrm>
          <a:prstGeom prst="rect">
            <a:avLst/>
          </a:prstGeom>
        </p:spPr>
      </p:pic>
      <p:pic>
        <p:nvPicPr>
          <p:cNvPr id="37" name="Grafik 36">
            <a:extLst>
              <a:ext uri="{FF2B5EF4-FFF2-40B4-BE49-F238E27FC236}">
                <a16:creationId xmlns:a16="http://schemas.microsoft.com/office/drawing/2014/main" id="{90F334CB-6428-46D8-9DC9-A9D462EC1492}"/>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3181" y="7956191"/>
            <a:ext cx="324000" cy="324000"/>
          </a:xfrm>
          <a:prstGeom prst="rect">
            <a:avLst/>
          </a:prstGeom>
        </p:spPr>
      </p:pic>
      <p:pic>
        <p:nvPicPr>
          <p:cNvPr id="38" name="Grafik 37">
            <a:extLst>
              <a:ext uri="{FF2B5EF4-FFF2-40B4-BE49-F238E27FC236}">
                <a16:creationId xmlns:a16="http://schemas.microsoft.com/office/drawing/2014/main" id="{AF623A30-D1A8-423C-BA14-AE5CCB451908}"/>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32353" y="1535912"/>
            <a:ext cx="540000" cy="540000"/>
          </a:xfrm>
          <a:prstGeom prst="rect">
            <a:avLst/>
          </a:prstGeom>
        </p:spPr>
      </p:pic>
      <p:pic>
        <p:nvPicPr>
          <p:cNvPr id="39" name="Grafik 38">
            <a:extLst>
              <a:ext uri="{FF2B5EF4-FFF2-40B4-BE49-F238E27FC236}">
                <a16:creationId xmlns:a16="http://schemas.microsoft.com/office/drawing/2014/main" id="{F476BEBF-807B-4EC1-A81E-89ABAE119CE8}"/>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88034" y="2382477"/>
            <a:ext cx="468000" cy="468000"/>
          </a:xfrm>
          <a:prstGeom prst="rect">
            <a:avLst/>
          </a:prstGeom>
        </p:spPr>
      </p:pic>
      <p:pic>
        <p:nvPicPr>
          <p:cNvPr id="40" name="Grafik 39">
            <a:extLst>
              <a:ext uri="{FF2B5EF4-FFF2-40B4-BE49-F238E27FC236}">
                <a16:creationId xmlns:a16="http://schemas.microsoft.com/office/drawing/2014/main" id="{E3DAF434-69DA-48F7-9694-46032CA0732C}"/>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36802" y="3173018"/>
            <a:ext cx="540000" cy="540000"/>
          </a:xfrm>
          <a:prstGeom prst="rect">
            <a:avLst/>
          </a:prstGeom>
        </p:spPr>
      </p:pic>
      <p:pic>
        <p:nvPicPr>
          <p:cNvPr id="41" name="Grafik 40">
            <a:extLst>
              <a:ext uri="{FF2B5EF4-FFF2-40B4-BE49-F238E27FC236}">
                <a16:creationId xmlns:a16="http://schemas.microsoft.com/office/drawing/2014/main" id="{65992D85-D636-459F-A3BD-095896DB561A}"/>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816361" y="4011264"/>
            <a:ext cx="540000" cy="540000"/>
          </a:xfrm>
          <a:prstGeom prst="rect">
            <a:avLst/>
          </a:prstGeom>
        </p:spPr>
      </p:pic>
      <p:pic>
        <p:nvPicPr>
          <p:cNvPr id="2" name="36" descr="Erläuterung Folie 36: Das Dokument mit einer eingestellten Lesereihenfolge">
            <a:hlinkClick r:id="" action="ppaction://media"/>
            <a:extLst>
              <a:ext uri="{FF2B5EF4-FFF2-40B4-BE49-F238E27FC236}">
                <a16:creationId xmlns:a16="http://schemas.microsoft.com/office/drawing/2014/main" id="{607B5482-940F-4F6C-B463-E40A19171E56}"/>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4482207" y="10079273"/>
            <a:ext cx="487363" cy="487363"/>
          </a:xfrm>
          <a:prstGeom prst="rect">
            <a:avLst/>
          </a:prstGeom>
        </p:spPr>
      </p:pic>
    </p:spTree>
    <p:extLst>
      <p:ext uri="{BB962C8B-B14F-4D97-AF65-F5344CB8AC3E}">
        <p14:creationId xmlns:p14="http://schemas.microsoft.com/office/powerpoint/2010/main" val="103111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597713E-8A4B-40CD-964C-A590941A99AF}"/>
              </a:ext>
            </a:extLst>
          </p:cNvPr>
          <p:cNvSpPr>
            <a:spLocks noGrp="1"/>
          </p:cNvSpPr>
          <p:nvPr>
            <p:ph type="title"/>
          </p:nvPr>
        </p:nvSpPr>
        <p:spPr>
          <a:xfrm>
            <a:off x="788126" y="-2255027"/>
            <a:ext cx="13040439" cy="2066590"/>
          </a:xfrm>
        </p:spPr>
        <p:txBody>
          <a:bodyPr/>
          <a:lstStyle/>
          <a:p>
            <a:r>
              <a:rPr lang="de-DE" dirty="0"/>
              <a:t>Farben nicht als alleinigen</a:t>
            </a:r>
            <a:r>
              <a:rPr lang="de-DE" baseline="0" dirty="0"/>
              <a:t> Informationsträger</a:t>
            </a:r>
            <a:endParaRPr lang="de-DE" dirty="0"/>
          </a:p>
        </p:txBody>
      </p:sp>
      <p:pic>
        <p:nvPicPr>
          <p:cNvPr id="26" name="Grafik 25">
            <a:extLst>
              <a:ext uri="{FF2B5EF4-FFF2-40B4-BE49-F238E27FC236}">
                <a16:creationId xmlns:a16="http://schemas.microsoft.com/office/drawing/2014/main" id="{E57BB888-EE81-4256-A27E-7E608E79D80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490865" y="125175"/>
            <a:ext cx="2503420" cy="856433"/>
          </a:xfrm>
          <a:prstGeom prst="rect">
            <a:avLst/>
          </a:prstGeom>
        </p:spPr>
      </p:pic>
      <p:cxnSp>
        <p:nvCxnSpPr>
          <p:cNvPr id="6" name="Gerader Verbinder 5">
            <a:extLst>
              <a:ext uri="{FF2B5EF4-FFF2-40B4-BE49-F238E27FC236}">
                <a16:creationId xmlns:a16="http://schemas.microsoft.com/office/drawing/2014/main" id="{2DC8816B-4017-43F1-B375-F2F94D8A588B}"/>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itel 1" descr="&#10;">
            <a:extLst>
              <a:ext uri="{FF2B5EF4-FFF2-40B4-BE49-F238E27FC236}">
                <a16:creationId xmlns:a16="http://schemas.microsoft.com/office/drawing/2014/main" id="{1BF260EA-AF6C-4915-A187-A690EF651C7C}"/>
              </a:ext>
            </a:extLst>
          </p:cNvPr>
          <p:cNvSpPr txBox="1">
            <a:spLocks/>
          </p:cNvSpPr>
          <p:nvPr/>
        </p:nvSpPr>
        <p:spPr>
          <a:xfrm>
            <a:off x="354846" y="112280"/>
            <a:ext cx="7122927" cy="478766"/>
          </a:xfrm>
          <a:prstGeom prst="rect">
            <a:avLst/>
          </a:prstGeom>
          <a:solidFill>
            <a:srgbClr val="1E50A0"/>
          </a:solidFill>
          <a:ln>
            <a:solidFill>
              <a:srgbClr val="1E50A0"/>
            </a:solidFill>
          </a:ln>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2400" b="1" dirty="0">
                <a:solidFill>
                  <a:schemeClr val="bg1"/>
                </a:solidFill>
                <a:latin typeface="+mn-lt"/>
                <a:cs typeface="Times New Roman" panose="02020603050405020304" pitchFamily="18" charset="0"/>
              </a:rPr>
              <a:t>Erstellung eines digital-barrierefreien Dokuments</a:t>
            </a:r>
          </a:p>
        </p:txBody>
      </p:sp>
      <p:sp>
        <p:nvSpPr>
          <p:cNvPr id="31" name="Textfeld 30">
            <a:extLst>
              <a:ext uri="{FF2B5EF4-FFF2-40B4-BE49-F238E27FC236}">
                <a16:creationId xmlns:a16="http://schemas.microsoft.com/office/drawing/2014/main" id="{0803F680-31BB-40DF-B84C-F657DB57F799}"/>
              </a:ext>
            </a:extLst>
          </p:cNvPr>
          <p:cNvSpPr txBox="1"/>
          <p:nvPr/>
        </p:nvSpPr>
        <p:spPr>
          <a:xfrm>
            <a:off x="354076" y="795134"/>
            <a:ext cx="7112762" cy="369332"/>
          </a:xfrm>
          <a:prstGeom prst="rect">
            <a:avLst/>
          </a:prstGeom>
          <a:solidFill>
            <a:schemeClr val="bg1">
              <a:lumMod val="85000"/>
            </a:schemeClr>
          </a:solidFill>
        </p:spPr>
        <p:txBody>
          <a:bodyPr wrap="square" rtlCol="0">
            <a:spAutoFit/>
          </a:bodyPr>
          <a:lstStyle/>
          <a:p>
            <a:r>
              <a:rPr lang="de-DE" b="1" dirty="0">
                <a:cs typeface="Times New Roman" panose="02020603050405020304" pitchFamily="18" charset="0"/>
              </a:rPr>
              <a:t>	Relevanz von digitaler Barrierefreiheit</a:t>
            </a:r>
            <a:endParaRPr lang="de-DE" dirty="0"/>
          </a:p>
        </p:txBody>
      </p:sp>
      <p:sp>
        <p:nvSpPr>
          <p:cNvPr id="27" name="Inhaltsplatzhalter 2">
            <a:extLst>
              <a:ext uri="{FF2B5EF4-FFF2-40B4-BE49-F238E27FC236}">
                <a16:creationId xmlns:a16="http://schemas.microsoft.com/office/drawing/2014/main" id="{64B128B8-E457-4731-8AD4-E0F506525F7E}"/>
              </a:ext>
            </a:extLst>
          </p:cNvPr>
          <p:cNvSpPr txBox="1">
            <a:spLocks/>
          </p:cNvSpPr>
          <p:nvPr/>
        </p:nvSpPr>
        <p:spPr>
          <a:xfrm>
            <a:off x="341338" y="1164814"/>
            <a:ext cx="7122942" cy="2493752"/>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Im Internet </a:t>
            </a:r>
            <a:r>
              <a:rPr lang="de-DE" sz="1800" b="1" dirty="0">
                <a:cs typeface="Times New Roman" panose="02020603050405020304" pitchFamily="18" charset="0"/>
              </a:rPr>
              <a:t>brauchen 30% aller Menschen </a:t>
            </a:r>
            <a:r>
              <a:rPr lang="de-DE" sz="1800" dirty="0">
                <a:cs typeface="Times New Roman" panose="02020603050405020304" pitchFamily="18" charset="0"/>
              </a:rPr>
              <a:t>barrierefreie Web-Seiten.</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Initiative „Aktion Mensch“ hat herausgefunden:</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77% der Deutschen sagen: </a:t>
            </a:r>
          </a:p>
          <a:p>
            <a:pPr marL="0" indent="0">
              <a:lnSpc>
                <a:spcPct val="150000"/>
              </a:lnSpc>
              <a:spcBef>
                <a:spcPts val="0"/>
              </a:spcBef>
              <a:buFont typeface="Arial" panose="020B0604020202020204" pitchFamily="34" charset="0"/>
              <a:buNone/>
            </a:pPr>
            <a:r>
              <a:rPr lang="de-DE" sz="1800" b="1" dirty="0">
                <a:cs typeface="Times New Roman" panose="02020603050405020304" pitchFamily="18" charset="0"/>
              </a:rPr>
              <a:t>Digitale Barrierefreiheit ist wichtig </a:t>
            </a:r>
            <a:r>
              <a:rPr lang="de-DE" sz="1800" dirty="0">
                <a:cs typeface="Times New Roman" panose="02020603050405020304" pitchFamily="18" charset="0"/>
              </a:rPr>
              <a:t>oder sogar sehr wichtig.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Web-Seiten von Rathäusern, Krankenhäusern und anderen Einrichtungen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müssen digital-barrierefrei sein. </a:t>
            </a:r>
          </a:p>
        </p:txBody>
      </p:sp>
      <p:sp>
        <p:nvSpPr>
          <p:cNvPr id="22" name="Textfeld 21">
            <a:extLst>
              <a:ext uri="{FF2B5EF4-FFF2-40B4-BE49-F238E27FC236}">
                <a16:creationId xmlns:a16="http://schemas.microsoft.com/office/drawing/2014/main" id="{FE2909AA-C9CA-403F-B388-EEFD034EF96F}"/>
              </a:ext>
            </a:extLst>
          </p:cNvPr>
          <p:cNvSpPr txBox="1"/>
          <p:nvPr/>
        </p:nvSpPr>
        <p:spPr>
          <a:xfrm>
            <a:off x="346428" y="3755086"/>
            <a:ext cx="7112762" cy="369332"/>
          </a:xfrm>
          <a:prstGeom prst="rect">
            <a:avLst/>
          </a:prstGeom>
          <a:solidFill>
            <a:schemeClr val="bg1">
              <a:lumMod val="85000"/>
            </a:schemeClr>
          </a:solidFill>
        </p:spPr>
        <p:txBody>
          <a:bodyPr wrap="square" rtlCol="0">
            <a:spAutoFit/>
          </a:bodyPr>
          <a:lstStyle/>
          <a:p>
            <a:r>
              <a:rPr lang="de-DE" b="1" dirty="0">
                <a:cs typeface="Times New Roman" panose="02020603050405020304" pitchFamily="18" charset="0"/>
              </a:rPr>
              <a:t>	Inhalt dieser Präsentation</a:t>
            </a:r>
            <a:endParaRPr lang="de-DE" dirty="0"/>
          </a:p>
        </p:txBody>
      </p:sp>
      <p:sp>
        <p:nvSpPr>
          <p:cNvPr id="23" name="Inhaltsplatzhalter 2">
            <a:extLst>
              <a:ext uri="{FF2B5EF4-FFF2-40B4-BE49-F238E27FC236}">
                <a16:creationId xmlns:a16="http://schemas.microsoft.com/office/drawing/2014/main" id="{40597531-C804-4948-8A39-6A63BC69E2B3}"/>
              </a:ext>
            </a:extLst>
          </p:cNvPr>
          <p:cNvSpPr txBox="1">
            <a:spLocks/>
          </p:cNvSpPr>
          <p:nvPr/>
        </p:nvSpPr>
        <p:spPr>
          <a:xfrm>
            <a:off x="351764" y="4124418"/>
            <a:ext cx="7122942" cy="4007754"/>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Diese Präsentation zeigt,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wie du ein </a:t>
            </a:r>
            <a:r>
              <a:rPr lang="de-DE" sz="1800" b="1" dirty="0">
                <a:cs typeface="Times New Roman" panose="02020603050405020304" pitchFamily="18" charset="0"/>
              </a:rPr>
              <a:t>digital-barrierefreies Dokument erstellst</a:t>
            </a:r>
            <a:r>
              <a:rPr lang="de-DE" sz="1800" dirty="0">
                <a:cs typeface="Times New Roman" panose="02020603050405020304" pitchFamily="18" charset="0"/>
              </a:rPr>
              <a: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Ein Negativ-Beispiel wird kapitel-weise verbessert.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Eine </a:t>
            </a:r>
            <a:r>
              <a:rPr lang="de-DE" sz="1800" u="sng" dirty="0">
                <a:solidFill>
                  <a:srgbClr val="49702E"/>
                </a:solidFill>
                <a:cs typeface="Times New Roman" panose="02020603050405020304" pitchFamily="18" charset="0"/>
              </a:rPr>
              <a:t>Checkliste</a:t>
            </a:r>
            <a:r>
              <a:rPr lang="de-DE" sz="2400" b="1" dirty="0">
                <a:cs typeface="Times New Roman" panose="02020603050405020304" pitchFamily="18" charset="0"/>
              </a:rPr>
              <a:t>*</a:t>
            </a:r>
            <a:r>
              <a:rPr lang="de-DE" sz="1800" dirty="0">
                <a:cs typeface="Times New Roman" panose="02020603050405020304" pitchFamily="18" charset="0"/>
              </a:rPr>
              <a:t> hilft dabei.</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Das End-Ergebnis ist ein digital barrierefreies Dokument.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Diese </a:t>
            </a:r>
            <a:r>
              <a:rPr lang="de-DE" sz="1800" b="1" dirty="0">
                <a:cs typeface="Times New Roman" panose="02020603050405020304" pitchFamily="18" charset="0"/>
              </a:rPr>
              <a:t>Präsentation ist nur ein Beispiel</a:t>
            </a:r>
            <a:r>
              <a:rPr lang="de-DE" sz="1800" dirty="0">
                <a:cs typeface="Times New Roman" panose="02020603050405020304" pitchFamily="18" charset="0"/>
              </a:rPr>
              <a: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kapitel-weise Anleitung ist nicht immer richtig.</a:t>
            </a:r>
          </a:p>
          <a:p>
            <a:pPr marL="0" indent="0">
              <a:lnSpc>
                <a:spcPct val="100000"/>
              </a:lnSpc>
              <a:spcBef>
                <a:spcPts val="0"/>
              </a:spcBef>
              <a:buFont typeface="Arial" panose="020B0604020202020204" pitchFamily="34" charset="0"/>
              <a:buNone/>
            </a:pPr>
            <a:endParaRPr lang="de-DE" sz="1800" dirty="0">
              <a:cs typeface="Times New Roman" panose="02020603050405020304" pitchFamily="18" charset="0"/>
            </a:endParaRPr>
          </a:p>
          <a:p>
            <a:pPr marL="0" indent="0">
              <a:lnSpc>
                <a:spcPct val="100000"/>
              </a:lnSpc>
              <a:spcBef>
                <a:spcPts val="0"/>
              </a:spcBef>
              <a:buFont typeface="Arial" panose="020B0604020202020204" pitchFamily="34" charset="0"/>
              <a:buNone/>
            </a:pPr>
            <a:r>
              <a:rPr lang="de-DE" sz="2400" b="1" dirty="0">
                <a:cs typeface="Times New Roman" panose="02020603050405020304" pitchFamily="18" charset="0"/>
              </a:rPr>
              <a:t>*</a:t>
            </a:r>
            <a:r>
              <a:rPr lang="de-DE" sz="1800" b="1" dirty="0">
                <a:cs typeface="Times New Roman" panose="02020603050405020304" pitchFamily="18" charset="0"/>
              </a:rPr>
              <a:t> </a:t>
            </a:r>
            <a:r>
              <a:rPr lang="de-DE" sz="1800" dirty="0">
                <a:solidFill>
                  <a:srgbClr val="49702E"/>
                </a:solidFill>
                <a:cs typeface="Times New Roman" panose="02020603050405020304" pitchFamily="18" charset="0"/>
              </a:rPr>
              <a:t>Eine </a:t>
            </a:r>
            <a:r>
              <a:rPr lang="de-DE" sz="1800" u="sng" dirty="0">
                <a:solidFill>
                  <a:srgbClr val="49702E"/>
                </a:solidFill>
                <a:cs typeface="Times New Roman" panose="02020603050405020304" pitchFamily="18" charset="0"/>
              </a:rPr>
              <a:t>Checkliste </a:t>
            </a:r>
            <a:r>
              <a:rPr lang="de-DE" sz="1800" dirty="0">
                <a:solidFill>
                  <a:srgbClr val="49702E"/>
                </a:solidFill>
                <a:cs typeface="Times New Roman" panose="02020603050405020304" pitchFamily="18" charset="0"/>
              </a:rPr>
              <a:t>ist eine Übersicht mit Aufgaben, die erledigt werden müssen. Erledigte Aufgaben darfst du abhaken.</a:t>
            </a:r>
          </a:p>
        </p:txBody>
      </p:sp>
      <p:sp>
        <p:nvSpPr>
          <p:cNvPr id="24" name="Textfeld 23">
            <a:extLst>
              <a:ext uri="{FF2B5EF4-FFF2-40B4-BE49-F238E27FC236}">
                <a16:creationId xmlns:a16="http://schemas.microsoft.com/office/drawing/2014/main" id="{F410F345-67B8-4D5F-BA92-3E25436D6C04}"/>
              </a:ext>
            </a:extLst>
          </p:cNvPr>
          <p:cNvSpPr txBox="1"/>
          <p:nvPr/>
        </p:nvSpPr>
        <p:spPr>
          <a:xfrm>
            <a:off x="346428" y="8233488"/>
            <a:ext cx="7112762" cy="369332"/>
          </a:xfrm>
          <a:prstGeom prst="rect">
            <a:avLst/>
          </a:prstGeom>
          <a:solidFill>
            <a:schemeClr val="bg1">
              <a:lumMod val="85000"/>
            </a:schemeClr>
          </a:solidFill>
        </p:spPr>
        <p:txBody>
          <a:bodyPr wrap="square" rtlCol="0">
            <a:spAutoFit/>
          </a:bodyPr>
          <a:lstStyle/>
          <a:p>
            <a:r>
              <a:rPr lang="de-DE" b="1" dirty="0">
                <a:cs typeface="Times New Roman" panose="02020603050405020304" pitchFamily="18" charset="0"/>
              </a:rPr>
              <a:t>	Quellen</a:t>
            </a:r>
            <a:endParaRPr lang="de-DE" dirty="0"/>
          </a:p>
        </p:txBody>
      </p:sp>
      <p:sp>
        <p:nvSpPr>
          <p:cNvPr id="25" name="Textfeld 24">
            <a:extLst>
              <a:ext uri="{FF2B5EF4-FFF2-40B4-BE49-F238E27FC236}">
                <a16:creationId xmlns:a16="http://schemas.microsoft.com/office/drawing/2014/main" id="{E0E4D8E3-BF3E-4FCA-9636-DAE2535C73C7}"/>
              </a:ext>
            </a:extLst>
          </p:cNvPr>
          <p:cNvSpPr txBox="1"/>
          <p:nvPr/>
        </p:nvSpPr>
        <p:spPr>
          <a:xfrm>
            <a:off x="336255" y="8557015"/>
            <a:ext cx="7122935" cy="1754326"/>
          </a:xfrm>
          <a:prstGeom prst="rect">
            <a:avLst/>
          </a:prstGeom>
          <a:solidFill>
            <a:schemeClr val="bg1">
              <a:lumMod val="95000"/>
            </a:schemeClr>
          </a:solidFill>
        </p:spPr>
        <p:txBody>
          <a:bodyPr wrap="square" rtlCol="0">
            <a:spAutoFit/>
          </a:bodyPr>
          <a:lstStyle/>
          <a:p>
            <a:pPr marL="285750" indent="-285750">
              <a:spcBef>
                <a:spcPts val="0"/>
              </a:spcBef>
              <a:buFont typeface="Wingdings" panose="05000000000000000000" pitchFamily="2" charset="2"/>
              <a:buChar char="§"/>
            </a:pPr>
            <a:r>
              <a:rPr lang="de-DE" dirty="0">
                <a:cs typeface="Times New Roman" panose="02020603050405020304" pitchFamily="18" charset="0"/>
              </a:rPr>
              <a:t>AKTION MENSCH (</a:t>
            </a:r>
            <a:r>
              <a:rPr lang="de-DE" dirty="0" err="1">
                <a:cs typeface="Times New Roman" panose="02020603050405020304" pitchFamily="18" charset="0"/>
              </a:rPr>
              <a:t>Herausgeber:innen</a:t>
            </a:r>
            <a:r>
              <a:rPr lang="de-DE" dirty="0">
                <a:cs typeface="Times New Roman" panose="02020603050405020304" pitchFamily="18" charset="0"/>
              </a:rPr>
              <a:t>) (2010): </a:t>
            </a:r>
            <a:r>
              <a:rPr lang="de-DE" sz="1800" dirty="0">
                <a:solidFill>
                  <a:srgbClr val="2F5597"/>
                </a:solidFill>
                <a:cs typeface="Times New Roman" panose="02020603050405020304" pitchFamily="18" charset="0"/>
                <a:hlinkClick r:id="rId6" action="ppaction://hlinkfile">
                  <a:extLst>
                    <a:ext uri="{A12FA001-AC4F-418D-AE19-62706E023703}">
                      <ahyp:hlinkClr xmlns:ahyp="http://schemas.microsoft.com/office/drawing/2018/hyperlinkcolor" val="tx"/>
                    </a:ext>
                  </a:extLst>
                </a:hlinkClick>
              </a:rPr>
              <a:t>Web 2.0/ barrierefrei. Eine Studie zur Nutzung von Web 2.0 Anwendungen durch Menschen mit Behinderung (PDF)</a:t>
            </a:r>
            <a:r>
              <a:rPr lang="de-DE" sz="1800" dirty="0">
                <a:solidFill>
                  <a:srgbClr val="2F5597"/>
                </a:solidFill>
                <a:cs typeface="Times New Roman" panose="02020603050405020304" pitchFamily="18" charset="0"/>
              </a:rPr>
              <a:t>. </a:t>
            </a:r>
          </a:p>
          <a:p>
            <a:pPr marL="285750" indent="-285750">
              <a:spcBef>
                <a:spcPts val="0"/>
              </a:spcBef>
              <a:buFont typeface="Wingdings" panose="05000000000000000000" pitchFamily="2" charset="2"/>
              <a:buChar char="§"/>
            </a:pPr>
            <a:r>
              <a:rPr lang="de-DE" dirty="0">
                <a:cs typeface="Times New Roman" panose="02020603050405020304" pitchFamily="18" charset="0"/>
              </a:rPr>
              <a:t>Maaß., Chr. &amp; Rink, I. (</a:t>
            </a:r>
            <a:r>
              <a:rPr lang="de-DE" dirty="0" err="1">
                <a:cs typeface="Times New Roman" panose="02020603050405020304" pitchFamily="18" charset="0"/>
              </a:rPr>
              <a:t>Herausgeber:innen</a:t>
            </a:r>
            <a:r>
              <a:rPr lang="de-DE" dirty="0">
                <a:cs typeface="Times New Roman" panose="02020603050405020304" pitchFamily="18" charset="0"/>
              </a:rPr>
              <a:t>) (2019): </a:t>
            </a:r>
            <a:r>
              <a:rPr lang="de-DE" sz="1800" dirty="0">
                <a:solidFill>
                  <a:schemeClr val="accent1">
                    <a:lumMod val="75000"/>
                  </a:schemeClr>
                </a:solidFill>
                <a:cs typeface="Times New Roman" panose="02020603050405020304" pitchFamily="18" charset="0"/>
                <a:hlinkClick r:id="rId7">
                  <a:extLst>
                    <a:ext uri="{A12FA001-AC4F-418D-AE19-62706E023703}">
                      <ahyp:hlinkClr xmlns:ahyp="http://schemas.microsoft.com/office/drawing/2018/hyperlinkcolor" val="tx"/>
                    </a:ext>
                  </a:extLst>
                </a:hlinkClick>
              </a:rPr>
              <a:t>Handbuch Barrierefreie Kommunikation (Webseite)</a:t>
            </a:r>
            <a:r>
              <a:rPr lang="de-DE" dirty="0">
                <a:cs typeface="Times New Roman" panose="02020603050405020304" pitchFamily="18" charset="0"/>
              </a:rPr>
              <a:t>. Frank &amp; </a:t>
            </a:r>
            <a:r>
              <a:rPr lang="de-DE" dirty="0" err="1">
                <a:cs typeface="Times New Roman" panose="02020603050405020304" pitchFamily="18" charset="0"/>
              </a:rPr>
              <a:t>Timme</a:t>
            </a:r>
            <a:r>
              <a:rPr lang="de-DE" dirty="0">
                <a:cs typeface="Times New Roman" panose="02020603050405020304" pitchFamily="18" charset="0"/>
              </a:rPr>
              <a:t> GmbH Verlag für wissenschaftliche Literatur, Berlin.</a:t>
            </a:r>
            <a:endParaRPr lang="de-DE" sz="2000" dirty="0">
              <a:cs typeface="Times New Roman" panose="02020603050405020304" pitchFamily="18" charset="0"/>
            </a:endParaRPr>
          </a:p>
        </p:txBody>
      </p:sp>
      <p:sp>
        <p:nvSpPr>
          <p:cNvPr id="29" name="Titel 1">
            <a:extLst>
              <a:ext uri="{FF2B5EF4-FFF2-40B4-BE49-F238E27FC236}">
                <a16:creationId xmlns:a16="http://schemas.microsoft.com/office/drawing/2014/main" id="{8613BD64-5A29-4122-86CD-E736FE5AE31D}"/>
              </a:ext>
              <a:ext uri="{C183D7F6-B498-43B3-948B-1728B52AA6E4}">
                <adec:decorative xmlns:adec="http://schemas.microsoft.com/office/drawing/2017/decorative" val="0"/>
              </a:ext>
            </a:extLst>
          </p:cNvPr>
          <p:cNvSpPr txBox="1">
            <a:spLocks/>
          </p:cNvSpPr>
          <p:nvPr/>
        </p:nvSpPr>
        <p:spPr>
          <a:xfrm>
            <a:off x="7832353" y="159892"/>
            <a:ext cx="4658512" cy="1020701"/>
          </a:xfrm>
          <a:prstGeom prst="rect">
            <a:avLst/>
          </a:prstGeom>
        </p:spPr>
        <p:txBody>
          <a:bodyPr vert="horz" lIns="91440" tIns="45720" rIns="91440" bIns="45720" rtlCol="0" anchor="ctr">
            <a:no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4400" b="1" dirty="0">
                <a:latin typeface="+mn-lt"/>
              </a:rPr>
              <a:t>Checkliste</a:t>
            </a:r>
            <a:r>
              <a:rPr lang="de-DE" sz="3600" b="1" dirty="0">
                <a:latin typeface="+mn-lt"/>
              </a:rPr>
              <a:t> </a:t>
            </a:r>
          </a:p>
          <a:p>
            <a:r>
              <a:rPr lang="de-DE" sz="3600" b="1" dirty="0">
                <a:latin typeface="+mn-lt"/>
              </a:rPr>
              <a:t>digitale Barrierefreiheit</a:t>
            </a:r>
          </a:p>
        </p:txBody>
      </p:sp>
      <p:sp>
        <p:nvSpPr>
          <p:cNvPr id="32" name="Untertitel 2">
            <a:extLst>
              <a:ext uri="{FF2B5EF4-FFF2-40B4-BE49-F238E27FC236}">
                <a16:creationId xmlns:a16="http://schemas.microsoft.com/office/drawing/2014/main" id="{60DAA180-F950-4EBD-B1FC-93ED1A715BE2}"/>
              </a:ext>
              <a:ext uri="{C183D7F6-B498-43B3-948B-1728B52AA6E4}">
                <adec:decorative xmlns:adec="http://schemas.microsoft.com/office/drawing/2017/decorative" val="0"/>
              </a:ext>
            </a:extLst>
          </p:cNvPr>
          <p:cNvSpPr txBox="1">
            <a:spLocks/>
          </p:cNvSpPr>
          <p:nvPr/>
        </p:nvSpPr>
        <p:spPr>
          <a:xfrm>
            <a:off x="7898144" y="1247459"/>
            <a:ext cx="7332754" cy="2480749"/>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70000"/>
              </a:lnSpc>
              <a:spcBef>
                <a:spcPts val="0"/>
              </a:spcBef>
              <a:buNone/>
              <a:tabLst>
                <a:tab pos="457200" algn="l"/>
              </a:tabLst>
            </a:pPr>
            <a:r>
              <a:rPr lang="de-DE"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C0000"/>
                </a:solidFill>
                <a:latin typeface="Calibri" panose="020F0502020204030204" pitchFamily="34" charset="0"/>
                <a:ea typeface="Calibri" panose="020F0502020204030204" pitchFamily="34" charset="0"/>
                <a:cs typeface="Times New Roman" panose="02020603050405020304" pitchFamily="18" charset="0"/>
              </a:rPr>
              <a:t>1. Barrierefreie Struktur</a:t>
            </a:r>
          </a:p>
          <a:p>
            <a:pPr marL="0" indent="0">
              <a:lnSpc>
                <a:spcPct val="170000"/>
              </a:lnSpc>
              <a:spcBef>
                <a:spcPts val="0"/>
              </a:spcBef>
              <a:buNone/>
              <a:tabLst>
                <a:tab pos="457200" algn="l"/>
              </a:tabLst>
            </a:pPr>
            <a:r>
              <a:rPr lang="de-DE" sz="32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15811"/>
                </a:solidFill>
                <a:latin typeface="Calibri" panose="020F0502020204030204" pitchFamily="34" charset="0"/>
                <a:ea typeface="Calibri" panose="020F0502020204030204" pitchFamily="34" charset="0"/>
                <a:cs typeface="Times New Roman" panose="02020603050405020304" pitchFamily="18" charset="0"/>
              </a:rPr>
              <a:t>2. Barrierefreies Layout</a:t>
            </a:r>
          </a:p>
          <a:p>
            <a:pPr marL="0" indent="0">
              <a:lnSpc>
                <a:spcPct val="170000"/>
              </a:lnSpc>
              <a:spcBef>
                <a:spcPts val="0"/>
              </a:spcBef>
              <a:buNone/>
              <a:tabLst>
                <a:tab pos="457200" algn="l"/>
              </a:tabLst>
            </a:pPr>
            <a:r>
              <a:rPr lang="de-DE" sz="32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00863D"/>
                </a:solidFill>
                <a:latin typeface="Calibri" panose="020F0502020204030204" pitchFamily="34" charset="0"/>
                <a:ea typeface="Calibri" panose="020F0502020204030204" pitchFamily="34" charset="0"/>
                <a:cs typeface="Times New Roman" panose="02020603050405020304" pitchFamily="18" charset="0"/>
              </a:rPr>
              <a:t>3. Barrierefreie Sprache</a:t>
            </a:r>
          </a:p>
        </p:txBody>
      </p:sp>
      <p:sp>
        <p:nvSpPr>
          <p:cNvPr id="33" name="Textfeld 32">
            <a:extLst>
              <a:ext uri="{FF2B5EF4-FFF2-40B4-BE49-F238E27FC236}">
                <a16:creationId xmlns:a16="http://schemas.microsoft.com/office/drawing/2014/main" id="{42369B87-DAB8-4BB7-A470-D0B7D01CB874}"/>
              </a:ext>
            </a:extLst>
          </p:cNvPr>
          <p:cNvSpPr txBox="1"/>
          <p:nvPr/>
        </p:nvSpPr>
        <p:spPr>
          <a:xfrm>
            <a:off x="7898271" y="3728208"/>
            <a:ext cx="7071299" cy="828560"/>
          </a:xfrm>
          <a:prstGeom prst="rect">
            <a:avLst/>
          </a:prstGeom>
          <a:noFill/>
        </p:spPr>
        <p:txBody>
          <a:bodyPr wrap="square" rtlCol="0">
            <a:spAutoFit/>
          </a:bodyPr>
          <a:lstStyle/>
          <a:p>
            <a:pPr marL="0" indent="0">
              <a:lnSpc>
                <a:spcPct val="170000"/>
              </a:lnSpc>
              <a:spcBef>
                <a:spcPts val="0"/>
              </a:spcBef>
              <a:buNone/>
              <a:tabLst>
                <a:tab pos="457200" algn="l"/>
              </a:tabLst>
            </a:pPr>
            <a:r>
              <a:rPr lang="de-DE" sz="32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2F5597"/>
                </a:solidFill>
                <a:latin typeface="Calibri" panose="020F0502020204030204" pitchFamily="34" charset="0"/>
                <a:ea typeface="Calibri" panose="020F0502020204030204" pitchFamily="34" charset="0"/>
                <a:cs typeface="Times New Roman" panose="02020603050405020304" pitchFamily="18" charset="0"/>
              </a:rPr>
              <a:t>4. Barrierefrei für Screenreader</a:t>
            </a:r>
          </a:p>
        </p:txBody>
      </p:sp>
      <p:sp>
        <p:nvSpPr>
          <p:cNvPr id="12" name="Textfeld 11">
            <a:extLst>
              <a:ext uri="{FF2B5EF4-FFF2-40B4-BE49-F238E27FC236}">
                <a16:creationId xmlns:a16="http://schemas.microsoft.com/office/drawing/2014/main" id="{C5BF45E8-9E20-4F42-92B0-EB4AEDED2D73}"/>
              </a:ext>
            </a:extLst>
          </p:cNvPr>
          <p:cNvSpPr txBox="1"/>
          <p:nvPr/>
        </p:nvSpPr>
        <p:spPr>
          <a:xfrm>
            <a:off x="8290682" y="4533410"/>
            <a:ext cx="6739844" cy="4549835"/>
          </a:xfrm>
          <a:prstGeom prst="rect">
            <a:avLst/>
          </a:prstGeom>
          <a:noFill/>
        </p:spPr>
        <p:txBody>
          <a:bodyPr wrap="square" rtlCol="0">
            <a:spAutoFit/>
          </a:bodyPr>
          <a:lstStyle/>
          <a:p>
            <a:pPr marL="457200" indent="-457200">
              <a:lnSpc>
                <a:spcPct val="150000"/>
              </a:lnSpc>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Überschriften mit Formatvorlagen </a:t>
            </a:r>
          </a:p>
          <a:p>
            <a:pPr marL="457200" indent="-457200">
              <a:lnSpc>
                <a:spcPct val="150000"/>
              </a:lnSpc>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Listen über programmeigene Funktionen </a:t>
            </a:r>
          </a:p>
          <a:p>
            <a:pPr marL="457200" indent="-457200">
              <a:lnSpc>
                <a:spcPct val="150000"/>
              </a:lnSpc>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Alternativtexte für Grafiken </a:t>
            </a:r>
          </a:p>
          <a:p>
            <a:pPr marL="457200" indent="-457200">
              <a:lnSpc>
                <a:spcPct val="150000"/>
              </a:lnSpc>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Schlüssige Steuerungs- und Lesereihenfolge</a:t>
            </a:r>
          </a:p>
          <a:p>
            <a:pPr marL="457200" indent="-457200">
              <a:lnSpc>
                <a:spcPct val="150000"/>
              </a:lnSpc>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Farben nicht als alleinigen Informationsträger</a:t>
            </a:r>
          </a:p>
        </p:txBody>
      </p:sp>
      <p:sp>
        <p:nvSpPr>
          <p:cNvPr id="14" name="Untertitel 2">
            <a:extLst>
              <a:ext uri="{FF2B5EF4-FFF2-40B4-BE49-F238E27FC236}">
                <a16:creationId xmlns:a16="http://schemas.microsoft.com/office/drawing/2014/main" id="{BE82B113-C03E-4A78-9638-2924912C3B3A}"/>
              </a:ext>
              <a:ext uri="{C183D7F6-B498-43B3-948B-1728B52AA6E4}">
                <adec:decorative xmlns:adec="http://schemas.microsoft.com/office/drawing/2017/decorative" val="0"/>
              </a:ext>
            </a:extLst>
          </p:cNvPr>
          <p:cNvSpPr txBox="1">
            <a:spLocks/>
          </p:cNvSpPr>
          <p:nvPr/>
        </p:nvSpPr>
        <p:spPr>
          <a:xfrm>
            <a:off x="8397460" y="8986918"/>
            <a:ext cx="6629312" cy="1340808"/>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342900" indent="-342900">
              <a:lnSpc>
                <a:spcPct val="17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Hauptsprache angeben</a:t>
            </a:r>
          </a:p>
        </p:txBody>
      </p:sp>
      <p:pic>
        <p:nvPicPr>
          <p:cNvPr id="4" name="Grafik 3">
            <a:extLst>
              <a:ext uri="{FF2B5EF4-FFF2-40B4-BE49-F238E27FC236}">
                <a16:creationId xmlns:a16="http://schemas.microsoft.com/office/drawing/2014/main" id="{6DD6FF61-C2CD-4F9F-B3BA-6C4F45EA8EAA}"/>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8126" y="3768086"/>
            <a:ext cx="360000" cy="360000"/>
          </a:xfrm>
          <a:prstGeom prst="rect">
            <a:avLst/>
          </a:prstGeom>
        </p:spPr>
      </p:pic>
      <p:pic>
        <p:nvPicPr>
          <p:cNvPr id="30" name="Grafik 29">
            <a:extLst>
              <a:ext uri="{FF2B5EF4-FFF2-40B4-BE49-F238E27FC236}">
                <a16:creationId xmlns:a16="http://schemas.microsoft.com/office/drawing/2014/main" id="{3586AD57-5775-4057-8FD4-36FA77AB8560}"/>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6126" y="8256154"/>
            <a:ext cx="324000" cy="324000"/>
          </a:xfrm>
          <a:prstGeom prst="rect">
            <a:avLst/>
          </a:prstGeom>
        </p:spPr>
      </p:pic>
      <p:pic>
        <p:nvPicPr>
          <p:cNvPr id="7" name="Grafik 6">
            <a:extLst>
              <a:ext uri="{FF2B5EF4-FFF2-40B4-BE49-F238E27FC236}">
                <a16:creationId xmlns:a16="http://schemas.microsoft.com/office/drawing/2014/main" id="{D250E67E-7679-4758-86C6-1C3A52E8135E}"/>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56126" y="794248"/>
            <a:ext cx="432000" cy="432000"/>
          </a:xfrm>
          <a:prstGeom prst="rect">
            <a:avLst/>
          </a:prstGeom>
        </p:spPr>
      </p:pic>
      <p:pic>
        <p:nvPicPr>
          <p:cNvPr id="34" name="Grafik 33">
            <a:extLst>
              <a:ext uri="{FF2B5EF4-FFF2-40B4-BE49-F238E27FC236}">
                <a16:creationId xmlns:a16="http://schemas.microsoft.com/office/drawing/2014/main" id="{6582B690-B6E6-483B-8E9B-DE0D6B35682B}"/>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32353" y="1535912"/>
            <a:ext cx="540000" cy="540000"/>
          </a:xfrm>
          <a:prstGeom prst="rect">
            <a:avLst/>
          </a:prstGeom>
        </p:spPr>
      </p:pic>
      <p:pic>
        <p:nvPicPr>
          <p:cNvPr id="35" name="Grafik 34">
            <a:extLst>
              <a:ext uri="{FF2B5EF4-FFF2-40B4-BE49-F238E27FC236}">
                <a16:creationId xmlns:a16="http://schemas.microsoft.com/office/drawing/2014/main" id="{B1910B3D-3EE9-4901-826E-925695F32B7D}"/>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88034" y="2382477"/>
            <a:ext cx="468000" cy="468000"/>
          </a:xfrm>
          <a:prstGeom prst="rect">
            <a:avLst/>
          </a:prstGeom>
        </p:spPr>
      </p:pic>
      <p:pic>
        <p:nvPicPr>
          <p:cNvPr id="36" name="Grafik 35">
            <a:extLst>
              <a:ext uri="{FF2B5EF4-FFF2-40B4-BE49-F238E27FC236}">
                <a16:creationId xmlns:a16="http://schemas.microsoft.com/office/drawing/2014/main" id="{D4A2A6FC-7516-454F-8D17-4B814347E40C}"/>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36802" y="3173018"/>
            <a:ext cx="540000" cy="540000"/>
          </a:xfrm>
          <a:prstGeom prst="rect">
            <a:avLst/>
          </a:prstGeom>
        </p:spPr>
      </p:pic>
      <p:pic>
        <p:nvPicPr>
          <p:cNvPr id="37" name="Grafik 36">
            <a:extLst>
              <a:ext uri="{FF2B5EF4-FFF2-40B4-BE49-F238E27FC236}">
                <a16:creationId xmlns:a16="http://schemas.microsoft.com/office/drawing/2014/main" id="{D0F87A35-FF7D-4E6F-BB96-12842D858711}"/>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816361" y="4011264"/>
            <a:ext cx="540000" cy="540000"/>
          </a:xfrm>
          <a:prstGeom prst="rect">
            <a:avLst/>
          </a:prstGeom>
        </p:spPr>
      </p:pic>
      <p:pic>
        <p:nvPicPr>
          <p:cNvPr id="2" name="37" descr="Erläuterung Folie 37: Das Dokument ohne Farben als alleinigen Informationsträger">
            <a:hlinkClick r:id="" action="ppaction://media"/>
            <a:extLst>
              <a:ext uri="{FF2B5EF4-FFF2-40B4-BE49-F238E27FC236}">
                <a16:creationId xmlns:a16="http://schemas.microsoft.com/office/drawing/2014/main" id="{8FF8A8E6-5D5A-4382-A659-C71B706E80E0}"/>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4482207" y="10084044"/>
            <a:ext cx="487363" cy="487363"/>
          </a:xfrm>
          <a:prstGeom prst="rect">
            <a:avLst/>
          </a:prstGeom>
        </p:spPr>
      </p:pic>
    </p:spTree>
    <p:extLst>
      <p:ext uri="{BB962C8B-B14F-4D97-AF65-F5344CB8AC3E}">
        <p14:creationId xmlns:p14="http://schemas.microsoft.com/office/powerpoint/2010/main" val="111443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434FF21-D487-46FD-B58F-BE3FA002C76B}"/>
              </a:ext>
            </a:extLst>
          </p:cNvPr>
          <p:cNvSpPr>
            <a:spLocks noGrp="1"/>
          </p:cNvSpPr>
          <p:nvPr>
            <p:ph type="title"/>
          </p:nvPr>
        </p:nvSpPr>
        <p:spPr>
          <a:xfrm>
            <a:off x="788126" y="-2221955"/>
            <a:ext cx="13040439" cy="2066590"/>
          </a:xfrm>
        </p:spPr>
        <p:txBody>
          <a:bodyPr/>
          <a:lstStyle/>
          <a:p>
            <a:r>
              <a:rPr lang="de-DE" dirty="0"/>
              <a:t>Hauptsprache angeben</a:t>
            </a:r>
          </a:p>
        </p:txBody>
      </p:sp>
      <p:pic>
        <p:nvPicPr>
          <p:cNvPr id="31" name="Grafik 30">
            <a:extLst>
              <a:ext uri="{FF2B5EF4-FFF2-40B4-BE49-F238E27FC236}">
                <a16:creationId xmlns:a16="http://schemas.microsoft.com/office/drawing/2014/main" id="{170D073E-269E-47EE-A967-52CAD110EF3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490865" y="125175"/>
            <a:ext cx="2503420" cy="856433"/>
          </a:xfrm>
          <a:prstGeom prst="rect">
            <a:avLst/>
          </a:prstGeom>
        </p:spPr>
      </p:pic>
      <p:cxnSp>
        <p:nvCxnSpPr>
          <p:cNvPr id="6" name="Gerader Verbinder 5">
            <a:extLst>
              <a:ext uri="{FF2B5EF4-FFF2-40B4-BE49-F238E27FC236}">
                <a16:creationId xmlns:a16="http://schemas.microsoft.com/office/drawing/2014/main" id="{2DC8816B-4017-43F1-B375-F2F94D8A588B}"/>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itel 1">
            <a:extLst>
              <a:ext uri="{FF2B5EF4-FFF2-40B4-BE49-F238E27FC236}">
                <a16:creationId xmlns:a16="http://schemas.microsoft.com/office/drawing/2014/main" id="{C0A12D29-628A-4CFA-A23C-DD4806DD38B9}"/>
              </a:ext>
            </a:extLst>
          </p:cNvPr>
          <p:cNvSpPr txBox="1">
            <a:spLocks/>
          </p:cNvSpPr>
          <p:nvPr/>
        </p:nvSpPr>
        <p:spPr>
          <a:xfrm>
            <a:off x="354846" y="112280"/>
            <a:ext cx="7122927" cy="478766"/>
          </a:xfrm>
          <a:prstGeom prst="rect">
            <a:avLst/>
          </a:prstGeom>
          <a:solidFill>
            <a:srgbClr val="1E50A0"/>
          </a:solidFill>
          <a:ln>
            <a:solidFill>
              <a:srgbClr val="1E50A0"/>
            </a:solidFill>
          </a:ln>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2400" b="1" dirty="0">
                <a:solidFill>
                  <a:schemeClr val="bg1"/>
                </a:solidFill>
                <a:latin typeface="+mn-lt"/>
                <a:cs typeface="Times New Roman" panose="02020603050405020304" pitchFamily="18" charset="0"/>
              </a:rPr>
              <a:t>Erstellung eines digital-barrierefreien Dokuments</a:t>
            </a:r>
          </a:p>
        </p:txBody>
      </p:sp>
      <p:sp>
        <p:nvSpPr>
          <p:cNvPr id="25" name="Textfeld 24">
            <a:extLst>
              <a:ext uri="{FF2B5EF4-FFF2-40B4-BE49-F238E27FC236}">
                <a16:creationId xmlns:a16="http://schemas.microsoft.com/office/drawing/2014/main" id="{ED50CFFD-1919-48DD-B75C-F4EB8FB6B745}"/>
              </a:ext>
            </a:extLst>
          </p:cNvPr>
          <p:cNvSpPr txBox="1"/>
          <p:nvPr/>
        </p:nvSpPr>
        <p:spPr>
          <a:xfrm>
            <a:off x="354076" y="795134"/>
            <a:ext cx="7112762" cy="369332"/>
          </a:xfrm>
          <a:prstGeom prst="rect">
            <a:avLst/>
          </a:prstGeom>
          <a:solidFill>
            <a:schemeClr val="bg1">
              <a:lumMod val="85000"/>
            </a:schemeClr>
          </a:solidFill>
        </p:spPr>
        <p:txBody>
          <a:bodyPr wrap="square" rtlCol="0">
            <a:spAutoFit/>
          </a:bodyPr>
          <a:lstStyle/>
          <a:p>
            <a:r>
              <a:rPr lang="de-DE" b="1" dirty="0">
                <a:cs typeface="Times New Roman" panose="02020603050405020304" pitchFamily="18" charset="0"/>
              </a:rPr>
              <a:t>	Relevanz von digitaler Barrierefreiheit</a:t>
            </a:r>
            <a:endParaRPr lang="de-DE" dirty="0"/>
          </a:p>
        </p:txBody>
      </p:sp>
      <p:sp>
        <p:nvSpPr>
          <p:cNvPr id="36" name="Inhaltsplatzhalter 2">
            <a:extLst>
              <a:ext uri="{FF2B5EF4-FFF2-40B4-BE49-F238E27FC236}">
                <a16:creationId xmlns:a16="http://schemas.microsoft.com/office/drawing/2014/main" id="{3841A502-9F75-4188-8088-CF2EDD1EB0DF}"/>
              </a:ext>
            </a:extLst>
          </p:cNvPr>
          <p:cNvSpPr txBox="1">
            <a:spLocks/>
          </p:cNvSpPr>
          <p:nvPr/>
        </p:nvSpPr>
        <p:spPr>
          <a:xfrm>
            <a:off x="341338" y="1164814"/>
            <a:ext cx="7122942" cy="2493752"/>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Im Internet </a:t>
            </a:r>
            <a:r>
              <a:rPr lang="de-DE" sz="1800" b="1" dirty="0">
                <a:cs typeface="Times New Roman" panose="02020603050405020304" pitchFamily="18" charset="0"/>
              </a:rPr>
              <a:t>brauchen 30% aller Menschen </a:t>
            </a:r>
            <a:r>
              <a:rPr lang="de-DE" sz="1800" dirty="0">
                <a:cs typeface="Times New Roman" panose="02020603050405020304" pitchFamily="18" charset="0"/>
              </a:rPr>
              <a:t>barrierefreie Web-Seiten.</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Initiative „Aktion Mensch“ hat herausgefunden:</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77% der Deutschen sagen: </a:t>
            </a:r>
          </a:p>
          <a:p>
            <a:pPr marL="0" indent="0">
              <a:lnSpc>
                <a:spcPct val="150000"/>
              </a:lnSpc>
              <a:spcBef>
                <a:spcPts val="0"/>
              </a:spcBef>
              <a:buFont typeface="Arial" panose="020B0604020202020204" pitchFamily="34" charset="0"/>
              <a:buNone/>
            </a:pPr>
            <a:r>
              <a:rPr lang="de-DE" sz="1800" b="1" dirty="0">
                <a:cs typeface="Times New Roman" panose="02020603050405020304" pitchFamily="18" charset="0"/>
              </a:rPr>
              <a:t>Digitale Barrierefreiheit ist wichtig </a:t>
            </a:r>
            <a:r>
              <a:rPr lang="de-DE" sz="1800" dirty="0">
                <a:cs typeface="Times New Roman" panose="02020603050405020304" pitchFamily="18" charset="0"/>
              </a:rPr>
              <a:t>oder sogar sehr wichtig.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Web-Seiten von Rathäusern, Krankenhäusern und anderen Einrichtungen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müssen digital-barrierefrei sein. </a:t>
            </a:r>
          </a:p>
        </p:txBody>
      </p:sp>
      <p:sp>
        <p:nvSpPr>
          <p:cNvPr id="37" name="Textfeld 36">
            <a:extLst>
              <a:ext uri="{FF2B5EF4-FFF2-40B4-BE49-F238E27FC236}">
                <a16:creationId xmlns:a16="http://schemas.microsoft.com/office/drawing/2014/main" id="{50343D6B-8457-412E-B553-001F5B357581}"/>
              </a:ext>
            </a:extLst>
          </p:cNvPr>
          <p:cNvSpPr txBox="1"/>
          <p:nvPr/>
        </p:nvSpPr>
        <p:spPr>
          <a:xfrm>
            <a:off x="346428" y="3755086"/>
            <a:ext cx="7112762" cy="369332"/>
          </a:xfrm>
          <a:prstGeom prst="rect">
            <a:avLst/>
          </a:prstGeom>
          <a:solidFill>
            <a:schemeClr val="bg1">
              <a:lumMod val="85000"/>
            </a:schemeClr>
          </a:solidFill>
        </p:spPr>
        <p:txBody>
          <a:bodyPr wrap="square" rtlCol="0">
            <a:spAutoFit/>
          </a:bodyPr>
          <a:lstStyle/>
          <a:p>
            <a:r>
              <a:rPr lang="de-DE" b="1" dirty="0">
                <a:cs typeface="Times New Roman" panose="02020603050405020304" pitchFamily="18" charset="0"/>
              </a:rPr>
              <a:t>	Inhalt dieser Präsentation</a:t>
            </a:r>
            <a:endParaRPr lang="de-DE" dirty="0"/>
          </a:p>
        </p:txBody>
      </p:sp>
      <p:sp>
        <p:nvSpPr>
          <p:cNvPr id="39" name="Inhaltsplatzhalter 2">
            <a:extLst>
              <a:ext uri="{FF2B5EF4-FFF2-40B4-BE49-F238E27FC236}">
                <a16:creationId xmlns:a16="http://schemas.microsoft.com/office/drawing/2014/main" id="{7DF8024F-0BEB-4B5F-BE49-3A0FC4EE4652}"/>
              </a:ext>
            </a:extLst>
          </p:cNvPr>
          <p:cNvSpPr txBox="1">
            <a:spLocks/>
          </p:cNvSpPr>
          <p:nvPr/>
        </p:nvSpPr>
        <p:spPr>
          <a:xfrm>
            <a:off x="351764" y="4124418"/>
            <a:ext cx="7122942" cy="4007754"/>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Diese Präsentation zeigt,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wie du ein </a:t>
            </a:r>
            <a:r>
              <a:rPr lang="de-DE" sz="1800" b="1" dirty="0">
                <a:cs typeface="Times New Roman" panose="02020603050405020304" pitchFamily="18" charset="0"/>
              </a:rPr>
              <a:t>digital-barrierefreies Dokument erstellst</a:t>
            </a:r>
            <a:r>
              <a:rPr lang="de-DE" sz="1800" dirty="0">
                <a:cs typeface="Times New Roman" panose="02020603050405020304" pitchFamily="18" charset="0"/>
              </a:rPr>
              <a: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Ein Negativ-Beispiel wird kapitel-weise verbessert.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Eine </a:t>
            </a:r>
            <a:r>
              <a:rPr lang="de-DE" sz="1800" u="sng" dirty="0">
                <a:solidFill>
                  <a:srgbClr val="49702E"/>
                </a:solidFill>
                <a:cs typeface="Times New Roman" panose="02020603050405020304" pitchFamily="18" charset="0"/>
              </a:rPr>
              <a:t>Checkliste</a:t>
            </a:r>
            <a:r>
              <a:rPr lang="de-DE" sz="2400" b="1" dirty="0">
                <a:cs typeface="Times New Roman" panose="02020603050405020304" pitchFamily="18" charset="0"/>
              </a:rPr>
              <a:t>*</a:t>
            </a:r>
            <a:r>
              <a:rPr lang="de-DE" sz="1800" dirty="0">
                <a:cs typeface="Times New Roman" panose="02020603050405020304" pitchFamily="18" charset="0"/>
              </a:rPr>
              <a:t> hilft dabei.</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Das End-Ergebnis ist ein digital barrierefreies Dokument.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Diese </a:t>
            </a:r>
            <a:r>
              <a:rPr lang="de-DE" sz="1800" b="1" dirty="0">
                <a:cs typeface="Times New Roman" panose="02020603050405020304" pitchFamily="18" charset="0"/>
              </a:rPr>
              <a:t>Präsentation ist nur ein Beispiel</a:t>
            </a:r>
            <a:r>
              <a:rPr lang="de-DE" sz="1800" dirty="0">
                <a:cs typeface="Times New Roman" panose="02020603050405020304" pitchFamily="18" charset="0"/>
              </a:rPr>
              <a: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kapitel-weise Anleitung ist nicht immer richtig.</a:t>
            </a:r>
          </a:p>
          <a:p>
            <a:pPr marL="0" indent="0">
              <a:lnSpc>
                <a:spcPct val="100000"/>
              </a:lnSpc>
              <a:spcBef>
                <a:spcPts val="0"/>
              </a:spcBef>
              <a:buFont typeface="Arial" panose="020B0604020202020204" pitchFamily="34" charset="0"/>
              <a:buNone/>
            </a:pPr>
            <a:endParaRPr lang="de-DE" sz="1800" dirty="0">
              <a:cs typeface="Times New Roman" panose="02020603050405020304" pitchFamily="18" charset="0"/>
            </a:endParaRPr>
          </a:p>
          <a:p>
            <a:pPr marL="0" indent="0">
              <a:lnSpc>
                <a:spcPct val="100000"/>
              </a:lnSpc>
              <a:spcBef>
                <a:spcPts val="0"/>
              </a:spcBef>
              <a:buFont typeface="Arial" panose="020B0604020202020204" pitchFamily="34" charset="0"/>
              <a:buNone/>
            </a:pPr>
            <a:r>
              <a:rPr lang="de-DE" sz="2400" b="1" dirty="0">
                <a:cs typeface="Times New Roman" panose="02020603050405020304" pitchFamily="18" charset="0"/>
              </a:rPr>
              <a:t>*</a:t>
            </a:r>
            <a:r>
              <a:rPr lang="de-DE" sz="1800" b="1" dirty="0">
                <a:cs typeface="Times New Roman" panose="02020603050405020304" pitchFamily="18" charset="0"/>
              </a:rPr>
              <a:t> </a:t>
            </a:r>
            <a:r>
              <a:rPr lang="de-DE" sz="1800" dirty="0">
                <a:solidFill>
                  <a:srgbClr val="49702E"/>
                </a:solidFill>
                <a:cs typeface="Times New Roman" panose="02020603050405020304" pitchFamily="18" charset="0"/>
              </a:rPr>
              <a:t>Eine </a:t>
            </a:r>
            <a:r>
              <a:rPr lang="de-DE" sz="1800" u="sng" dirty="0">
                <a:solidFill>
                  <a:srgbClr val="49702E"/>
                </a:solidFill>
                <a:cs typeface="Times New Roman" panose="02020603050405020304" pitchFamily="18" charset="0"/>
              </a:rPr>
              <a:t>Checkliste</a:t>
            </a:r>
            <a:r>
              <a:rPr lang="de-DE" sz="1800" dirty="0">
                <a:solidFill>
                  <a:srgbClr val="49702E"/>
                </a:solidFill>
                <a:cs typeface="Times New Roman" panose="02020603050405020304" pitchFamily="18" charset="0"/>
              </a:rPr>
              <a:t> ist eine Übersicht mit Aufgaben, die erledigt werden müssen. Erledigte Aufgaben darfst du abhaken.</a:t>
            </a:r>
          </a:p>
        </p:txBody>
      </p:sp>
      <p:sp>
        <p:nvSpPr>
          <p:cNvPr id="40" name="Textfeld 39">
            <a:extLst>
              <a:ext uri="{FF2B5EF4-FFF2-40B4-BE49-F238E27FC236}">
                <a16:creationId xmlns:a16="http://schemas.microsoft.com/office/drawing/2014/main" id="{FF389AEB-3DEC-41FA-A2D5-128B1E0E6CD1}"/>
              </a:ext>
            </a:extLst>
          </p:cNvPr>
          <p:cNvSpPr txBox="1"/>
          <p:nvPr/>
        </p:nvSpPr>
        <p:spPr>
          <a:xfrm>
            <a:off x="346428" y="8233488"/>
            <a:ext cx="7112762" cy="369332"/>
          </a:xfrm>
          <a:prstGeom prst="rect">
            <a:avLst/>
          </a:prstGeom>
          <a:solidFill>
            <a:schemeClr val="bg1">
              <a:lumMod val="85000"/>
            </a:schemeClr>
          </a:solidFill>
        </p:spPr>
        <p:txBody>
          <a:bodyPr wrap="square" rtlCol="0">
            <a:spAutoFit/>
          </a:bodyPr>
          <a:lstStyle/>
          <a:p>
            <a:r>
              <a:rPr lang="de-DE" b="1" dirty="0">
                <a:cs typeface="Times New Roman" panose="02020603050405020304" pitchFamily="18" charset="0"/>
              </a:rPr>
              <a:t>	Quellen</a:t>
            </a:r>
            <a:endParaRPr lang="de-DE" dirty="0"/>
          </a:p>
        </p:txBody>
      </p:sp>
      <p:sp>
        <p:nvSpPr>
          <p:cNvPr id="42" name="Textfeld 41">
            <a:extLst>
              <a:ext uri="{FF2B5EF4-FFF2-40B4-BE49-F238E27FC236}">
                <a16:creationId xmlns:a16="http://schemas.microsoft.com/office/drawing/2014/main" id="{02AEC588-FC95-40A0-B649-A9650B269548}"/>
              </a:ext>
            </a:extLst>
          </p:cNvPr>
          <p:cNvSpPr txBox="1"/>
          <p:nvPr/>
        </p:nvSpPr>
        <p:spPr>
          <a:xfrm>
            <a:off x="336255" y="8557015"/>
            <a:ext cx="7122935" cy="1754326"/>
          </a:xfrm>
          <a:prstGeom prst="rect">
            <a:avLst/>
          </a:prstGeom>
          <a:solidFill>
            <a:schemeClr val="bg1">
              <a:lumMod val="95000"/>
            </a:schemeClr>
          </a:solidFill>
        </p:spPr>
        <p:txBody>
          <a:bodyPr wrap="square" rtlCol="0">
            <a:spAutoFit/>
          </a:bodyPr>
          <a:lstStyle/>
          <a:p>
            <a:pPr marL="285750" indent="-285750">
              <a:spcBef>
                <a:spcPts val="0"/>
              </a:spcBef>
              <a:buFont typeface="Wingdings" panose="05000000000000000000" pitchFamily="2" charset="2"/>
              <a:buChar char="§"/>
            </a:pPr>
            <a:r>
              <a:rPr lang="de-DE" dirty="0">
                <a:cs typeface="Times New Roman" panose="02020603050405020304" pitchFamily="18" charset="0"/>
              </a:rPr>
              <a:t>AKTION MENSCH (</a:t>
            </a:r>
            <a:r>
              <a:rPr lang="de-DE" dirty="0" err="1">
                <a:cs typeface="Times New Roman" panose="02020603050405020304" pitchFamily="18" charset="0"/>
              </a:rPr>
              <a:t>Herausgeber:innen</a:t>
            </a:r>
            <a:r>
              <a:rPr lang="de-DE" dirty="0">
                <a:cs typeface="Times New Roman" panose="02020603050405020304" pitchFamily="18" charset="0"/>
              </a:rPr>
              <a:t>) (2010): </a:t>
            </a:r>
            <a:r>
              <a:rPr lang="de-DE" sz="1800" dirty="0">
                <a:solidFill>
                  <a:srgbClr val="2F5597"/>
                </a:solidFill>
                <a:cs typeface="Times New Roman" panose="02020603050405020304" pitchFamily="18" charset="0"/>
                <a:hlinkClick r:id="rId6" action="ppaction://hlinkfile">
                  <a:extLst>
                    <a:ext uri="{A12FA001-AC4F-418D-AE19-62706E023703}">
                      <ahyp:hlinkClr xmlns:ahyp="http://schemas.microsoft.com/office/drawing/2018/hyperlinkcolor" val="tx"/>
                    </a:ext>
                  </a:extLst>
                </a:hlinkClick>
              </a:rPr>
              <a:t>Web 2.0/ barrierefrei. Eine Studie zur Nutzung von Web 2.0 Anwendungen durch Menschen mit Behinderung (PDF)</a:t>
            </a:r>
            <a:r>
              <a:rPr lang="de-DE" sz="1800" dirty="0">
                <a:solidFill>
                  <a:srgbClr val="2F5597"/>
                </a:solidFill>
                <a:cs typeface="Times New Roman" panose="02020603050405020304" pitchFamily="18" charset="0"/>
              </a:rPr>
              <a:t>. </a:t>
            </a:r>
          </a:p>
          <a:p>
            <a:pPr marL="285750" indent="-285750">
              <a:spcBef>
                <a:spcPts val="0"/>
              </a:spcBef>
              <a:buFont typeface="Wingdings" panose="05000000000000000000" pitchFamily="2" charset="2"/>
              <a:buChar char="§"/>
            </a:pPr>
            <a:r>
              <a:rPr lang="de-DE" dirty="0">
                <a:cs typeface="Times New Roman" panose="02020603050405020304" pitchFamily="18" charset="0"/>
              </a:rPr>
              <a:t>Maaß., Chr. &amp; Rink, I. (</a:t>
            </a:r>
            <a:r>
              <a:rPr lang="de-DE" dirty="0" err="1">
                <a:cs typeface="Times New Roman" panose="02020603050405020304" pitchFamily="18" charset="0"/>
              </a:rPr>
              <a:t>Herausgeber:innen</a:t>
            </a:r>
            <a:r>
              <a:rPr lang="de-DE" dirty="0">
                <a:cs typeface="Times New Roman" panose="02020603050405020304" pitchFamily="18" charset="0"/>
              </a:rPr>
              <a:t>) (2019): </a:t>
            </a:r>
            <a:r>
              <a:rPr lang="de-DE" sz="1800" dirty="0">
                <a:solidFill>
                  <a:schemeClr val="accent1">
                    <a:lumMod val="75000"/>
                  </a:schemeClr>
                </a:solidFill>
                <a:cs typeface="Times New Roman" panose="02020603050405020304" pitchFamily="18" charset="0"/>
                <a:hlinkClick r:id="rId7">
                  <a:extLst>
                    <a:ext uri="{A12FA001-AC4F-418D-AE19-62706E023703}">
                      <ahyp:hlinkClr xmlns:ahyp="http://schemas.microsoft.com/office/drawing/2018/hyperlinkcolor" val="tx"/>
                    </a:ext>
                  </a:extLst>
                </a:hlinkClick>
              </a:rPr>
              <a:t>Handbuch Barrierefreie Kommunikation (Webseite)</a:t>
            </a:r>
            <a:r>
              <a:rPr lang="de-DE" dirty="0">
                <a:cs typeface="Times New Roman" panose="02020603050405020304" pitchFamily="18" charset="0"/>
              </a:rPr>
              <a:t>. Frank &amp; </a:t>
            </a:r>
            <a:r>
              <a:rPr lang="de-DE" dirty="0" err="1">
                <a:cs typeface="Times New Roman" panose="02020603050405020304" pitchFamily="18" charset="0"/>
              </a:rPr>
              <a:t>Timme</a:t>
            </a:r>
            <a:r>
              <a:rPr lang="de-DE" dirty="0">
                <a:cs typeface="Times New Roman" panose="02020603050405020304" pitchFamily="18" charset="0"/>
              </a:rPr>
              <a:t> GmbH Verlag für wissenschaftliche Literatur, Berlin.</a:t>
            </a:r>
            <a:endParaRPr lang="de-DE" sz="2000" dirty="0">
              <a:cs typeface="Times New Roman" panose="02020603050405020304" pitchFamily="18" charset="0"/>
            </a:endParaRPr>
          </a:p>
        </p:txBody>
      </p:sp>
      <p:sp>
        <p:nvSpPr>
          <p:cNvPr id="22" name="Titel 1">
            <a:extLst>
              <a:ext uri="{FF2B5EF4-FFF2-40B4-BE49-F238E27FC236}">
                <a16:creationId xmlns:a16="http://schemas.microsoft.com/office/drawing/2014/main" id="{1B9F4B07-B540-4E9C-983A-5806E130D78F}"/>
              </a:ext>
              <a:ext uri="{C183D7F6-B498-43B3-948B-1728B52AA6E4}">
                <adec:decorative xmlns:adec="http://schemas.microsoft.com/office/drawing/2017/decorative" val="0"/>
              </a:ext>
            </a:extLst>
          </p:cNvPr>
          <p:cNvSpPr txBox="1">
            <a:spLocks/>
          </p:cNvSpPr>
          <p:nvPr/>
        </p:nvSpPr>
        <p:spPr>
          <a:xfrm>
            <a:off x="7832353" y="159892"/>
            <a:ext cx="4658512" cy="1020701"/>
          </a:xfrm>
          <a:prstGeom prst="rect">
            <a:avLst/>
          </a:prstGeom>
        </p:spPr>
        <p:txBody>
          <a:bodyPr vert="horz" lIns="91440" tIns="45720" rIns="91440" bIns="45720" rtlCol="0" anchor="ctr">
            <a:no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4400" b="1" dirty="0">
                <a:latin typeface="+mn-lt"/>
              </a:rPr>
              <a:t>Checkliste</a:t>
            </a:r>
            <a:r>
              <a:rPr lang="de-DE" sz="3600" b="1" dirty="0">
                <a:latin typeface="+mn-lt"/>
              </a:rPr>
              <a:t> </a:t>
            </a:r>
          </a:p>
          <a:p>
            <a:r>
              <a:rPr lang="de-DE" sz="3600" b="1" dirty="0">
                <a:latin typeface="+mn-lt"/>
              </a:rPr>
              <a:t>digitale Barrierefreiheit</a:t>
            </a:r>
          </a:p>
        </p:txBody>
      </p:sp>
      <p:sp>
        <p:nvSpPr>
          <p:cNvPr id="23" name="Untertitel 2">
            <a:extLst>
              <a:ext uri="{FF2B5EF4-FFF2-40B4-BE49-F238E27FC236}">
                <a16:creationId xmlns:a16="http://schemas.microsoft.com/office/drawing/2014/main" id="{69F506E6-F766-464A-AD71-1F9F4768CC99}"/>
              </a:ext>
              <a:ext uri="{C183D7F6-B498-43B3-948B-1728B52AA6E4}">
                <adec:decorative xmlns:adec="http://schemas.microsoft.com/office/drawing/2017/decorative" val="0"/>
              </a:ext>
            </a:extLst>
          </p:cNvPr>
          <p:cNvSpPr txBox="1">
            <a:spLocks/>
          </p:cNvSpPr>
          <p:nvPr/>
        </p:nvSpPr>
        <p:spPr>
          <a:xfrm>
            <a:off x="7898144" y="1247459"/>
            <a:ext cx="7332754" cy="2480749"/>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70000"/>
              </a:lnSpc>
              <a:spcBef>
                <a:spcPts val="0"/>
              </a:spcBef>
              <a:buNone/>
              <a:tabLst>
                <a:tab pos="457200" algn="l"/>
              </a:tabLst>
            </a:pPr>
            <a:r>
              <a:rPr lang="de-DE"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C0000"/>
                </a:solidFill>
                <a:latin typeface="Calibri" panose="020F0502020204030204" pitchFamily="34" charset="0"/>
                <a:ea typeface="Calibri" panose="020F0502020204030204" pitchFamily="34" charset="0"/>
                <a:cs typeface="Times New Roman" panose="02020603050405020304" pitchFamily="18" charset="0"/>
              </a:rPr>
              <a:t>1. Barrierefreie Struktur</a:t>
            </a:r>
          </a:p>
          <a:p>
            <a:pPr marL="0" indent="0">
              <a:lnSpc>
                <a:spcPct val="170000"/>
              </a:lnSpc>
              <a:spcBef>
                <a:spcPts val="0"/>
              </a:spcBef>
              <a:buNone/>
              <a:tabLst>
                <a:tab pos="457200" algn="l"/>
              </a:tabLst>
            </a:pPr>
            <a:r>
              <a:rPr lang="de-DE" sz="32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15811"/>
                </a:solidFill>
                <a:latin typeface="Calibri" panose="020F0502020204030204" pitchFamily="34" charset="0"/>
                <a:ea typeface="Calibri" panose="020F0502020204030204" pitchFamily="34" charset="0"/>
                <a:cs typeface="Times New Roman" panose="02020603050405020304" pitchFamily="18" charset="0"/>
              </a:rPr>
              <a:t>2. Barrierefreies Layout</a:t>
            </a:r>
          </a:p>
          <a:p>
            <a:pPr marL="0" indent="0">
              <a:lnSpc>
                <a:spcPct val="170000"/>
              </a:lnSpc>
              <a:spcBef>
                <a:spcPts val="0"/>
              </a:spcBef>
              <a:buNone/>
              <a:tabLst>
                <a:tab pos="457200" algn="l"/>
              </a:tabLst>
            </a:pPr>
            <a:r>
              <a:rPr lang="de-DE" sz="32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00863D"/>
                </a:solidFill>
                <a:latin typeface="Calibri" panose="020F0502020204030204" pitchFamily="34" charset="0"/>
                <a:ea typeface="Calibri" panose="020F0502020204030204" pitchFamily="34" charset="0"/>
                <a:cs typeface="Times New Roman" panose="02020603050405020304" pitchFamily="18" charset="0"/>
              </a:rPr>
              <a:t>3. Barrierefreie Sprache</a:t>
            </a:r>
          </a:p>
        </p:txBody>
      </p:sp>
      <p:sp>
        <p:nvSpPr>
          <p:cNvPr id="24" name="Textfeld 23">
            <a:extLst>
              <a:ext uri="{FF2B5EF4-FFF2-40B4-BE49-F238E27FC236}">
                <a16:creationId xmlns:a16="http://schemas.microsoft.com/office/drawing/2014/main" id="{71037C15-1F07-44D9-A3BD-4FDA976FC322}"/>
              </a:ext>
            </a:extLst>
          </p:cNvPr>
          <p:cNvSpPr txBox="1"/>
          <p:nvPr/>
        </p:nvSpPr>
        <p:spPr>
          <a:xfrm>
            <a:off x="7898271" y="3728208"/>
            <a:ext cx="7071299" cy="828560"/>
          </a:xfrm>
          <a:prstGeom prst="rect">
            <a:avLst/>
          </a:prstGeom>
          <a:noFill/>
        </p:spPr>
        <p:txBody>
          <a:bodyPr wrap="square" rtlCol="0">
            <a:spAutoFit/>
          </a:bodyPr>
          <a:lstStyle/>
          <a:p>
            <a:pPr marL="0" indent="0">
              <a:lnSpc>
                <a:spcPct val="170000"/>
              </a:lnSpc>
              <a:spcBef>
                <a:spcPts val="0"/>
              </a:spcBef>
              <a:buNone/>
              <a:tabLst>
                <a:tab pos="457200" algn="l"/>
              </a:tabLst>
            </a:pPr>
            <a:r>
              <a:rPr lang="de-DE" sz="32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2F5597"/>
                </a:solidFill>
                <a:latin typeface="Calibri" panose="020F0502020204030204" pitchFamily="34" charset="0"/>
                <a:ea typeface="Calibri" panose="020F0502020204030204" pitchFamily="34" charset="0"/>
                <a:cs typeface="Times New Roman" panose="02020603050405020304" pitchFamily="18" charset="0"/>
              </a:rPr>
              <a:t>4. Barrierefrei für Screenreader</a:t>
            </a:r>
          </a:p>
        </p:txBody>
      </p:sp>
      <p:sp>
        <p:nvSpPr>
          <p:cNvPr id="12" name="Textfeld 11">
            <a:extLst>
              <a:ext uri="{FF2B5EF4-FFF2-40B4-BE49-F238E27FC236}">
                <a16:creationId xmlns:a16="http://schemas.microsoft.com/office/drawing/2014/main" id="{C5BF45E8-9E20-4F42-92B0-EB4AEDED2D73}"/>
              </a:ext>
            </a:extLst>
          </p:cNvPr>
          <p:cNvSpPr txBox="1"/>
          <p:nvPr/>
        </p:nvSpPr>
        <p:spPr>
          <a:xfrm>
            <a:off x="8287742" y="4532465"/>
            <a:ext cx="6648182" cy="5196166"/>
          </a:xfrm>
          <a:prstGeom prst="rect">
            <a:avLst/>
          </a:prstGeom>
          <a:noFill/>
        </p:spPr>
        <p:txBody>
          <a:bodyPr wrap="square" rtlCol="0">
            <a:spAutoFit/>
          </a:bodyPr>
          <a:lstStyle/>
          <a:p>
            <a:pPr marL="457200" indent="-457200">
              <a:lnSpc>
                <a:spcPct val="150000"/>
              </a:lnSpc>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Überschriften mit Formatvorlagen</a:t>
            </a:r>
          </a:p>
          <a:p>
            <a:pPr marL="457200" indent="-457200">
              <a:lnSpc>
                <a:spcPct val="150000"/>
              </a:lnSpc>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Listen über programmeigene Funktionen </a:t>
            </a:r>
          </a:p>
          <a:p>
            <a:pPr marL="457200" indent="-457200">
              <a:lnSpc>
                <a:spcPct val="150000"/>
              </a:lnSpc>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Alternativtexte für Grafiken </a:t>
            </a:r>
          </a:p>
          <a:p>
            <a:pPr marL="457200" indent="-457200">
              <a:lnSpc>
                <a:spcPct val="150000"/>
              </a:lnSpc>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Schlüssige Steuerungs- und Lesereihenfolge</a:t>
            </a:r>
          </a:p>
          <a:p>
            <a:pPr marL="457200" indent="-457200">
              <a:lnSpc>
                <a:spcPct val="150000"/>
              </a:lnSpc>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Farben nicht als alleinigen Informationsträger</a:t>
            </a:r>
          </a:p>
          <a:p>
            <a:pPr marL="457200" indent="-457200">
              <a:lnSpc>
                <a:spcPct val="150000"/>
              </a:lnSpc>
              <a:buFont typeface="Wingdings" panose="05000000000000000000" pitchFamily="2" charset="2"/>
              <a:buChar char="ü"/>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Hauptsprache angeben</a:t>
            </a:r>
          </a:p>
        </p:txBody>
      </p:sp>
      <p:sp>
        <p:nvSpPr>
          <p:cNvPr id="4" name="Sprechblase: rechteckig mit abgerundeten Ecken 3">
            <a:extLst>
              <a:ext uri="{FF2B5EF4-FFF2-40B4-BE49-F238E27FC236}">
                <a16:creationId xmlns:a16="http://schemas.microsoft.com/office/drawing/2014/main" id="{F7A9C5C3-0057-4622-AF60-8699DC80BC17}"/>
              </a:ext>
            </a:extLst>
          </p:cNvPr>
          <p:cNvSpPr/>
          <p:nvPr/>
        </p:nvSpPr>
        <p:spPr>
          <a:xfrm>
            <a:off x="4090978" y="6164377"/>
            <a:ext cx="4265056" cy="2772052"/>
          </a:xfrm>
          <a:prstGeom prst="wedgeRoundRectCallout">
            <a:avLst>
              <a:gd name="adj1" fmla="val 38138"/>
              <a:gd name="adj2" fmla="val 64860"/>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tx1"/>
                </a:solidFill>
              </a:rPr>
              <a:t>Die Hauptsprache, Titel und </a:t>
            </a:r>
            <a:r>
              <a:rPr lang="de-DE" sz="2400" dirty="0" err="1">
                <a:solidFill>
                  <a:schemeClr val="tx1"/>
                </a:solidFill>
              </a:rPr>
              <a:t>Autor:in</a:t>
            </a:r>
            <a:r>
              <a:rPr lang="de-DE" sz="2400" dirty="0">
                <a:solidFill>
                  <a:schemeClr val="tx1"/>
                </a:solidFill>
              </a:rPr>
              <a:t> können in den Einstellungen bearbeitet werden. Fremdsprachige Begriffe können im Programm als solche markiert werden. </a:t>
            </a:r>
            <a:endParaRPr lang="de-DE" sz="2400" dirty="0"/>
          </a:p>
        </p:txBody>
      </p:sp>
      <p:pic>
        <p:nvPicPr>
          <p:cNvPr id="29" name="Grafik 28">
            <a:extLst>
              <a:ext uri="{FF2B5EF4-FFF2-40B4-BE49-F238E27FC236}">
                <a16:creationId xmlns:a16="http://schemas.microsoft.com/office/drawing/2014/main" id="{EE2B448D-1E72-4B65-A2E8-D94D49FF7DAB}"/>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6126" y="794248"/>
            <a:ext cx="432000" cy="432000"/>
          </a:xfrm>
          <a:prstGeom prst="rect">
            <a:avLst/>
          </a:prstGeom>
        </p:spPr>
      </p:pic>
      <p:pic>
        <p:nvPicPr>
          <p:cNvPr id="38" name="Grafik 37">
            <a:extLst>
              <a:ext uri="{FF2B5EF4-FFF2-40B4-BE49-F238E27FC236}">
                <a16:creationId xmlns:a16="http://schemas.microsoft.com/office/drawing/2014/main" id="{F30CFB63-9CE7-4AFE-AB34-82CAD12E85D0}"/>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8126" y="3768086"/>
            <a:ext cx="360000" cy="360000"/>
          </a:xfrm>
          <a:prstGeom prst="rect">
            <a:avLst/>
          </a:prstGeom>
        </p:spPr>
      </p:pic>
      <p:pic>
        <p:nvPicPr>
          <p:cNvPr id="41" name="Grafik 40">
            <a:extLst>
              <a:ext uri="{FF2B5EF4-FFF2-40B4-BE49-F238E27FC236}">
                <a16:creationId xmlns:a16="http://schemas.microsoft.com/office/drawing/2014/main" id="{EE92D30A-B0D8-4E39-B499-D8C66D7C5F85}"/>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6126" y="8256154"/>
            <a:ext cx="324000" cy="324000"/>
          </a:xfrm>
          <a:prstGeom prst="rect">
            <a:avLst/>
          </a:prstGeom>
        </p:spPr>
      </p:pic>
      <p:pic>
        <p:nvPicPr>
          <p:cNvPr id="26" name="Grafik 25">
            <a:extLst>
              <a:ext uri="{FF2B5EF4-FFF2-40B4-BE49-F238E27FC236}">
                <a16:creationId xmlns:a16="http://schemas.microsoft.com/office/drawing/2014/main" id="{6F921897-7CCB-4705-BD53-6ACC3B52E668}"/>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32353" y="1535912"/>
            <a:ext cx="540000" cy="540000"/>
          </a:xfrm>
          <a:prstGeom prst="rect">
            <a:avLst/>
          </a:prstGeom>
        </p:spPr>
      </p:pic>
      <p:pic>
        <p:nvPicPr>
          <p:cNvPr id="27" name="Grafik 26">
            <a:extLst>
              <a:ext uri="{FF2B5EF4-FFF2-40B4-BE49-F238E27FC236}">
                <a16:creationId xmlns:a16="http://schemas.microsoft.com/office/drawing/2014/main" id="{F3BA0DBC-ADA9-4D9E-BF7C-30CB9B5C5A6D}"/>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88034" y="2382477"/>
            <a:ext cx="468000" cy="468000"/>
          </a:xfrm>
          <a:prstGeom prst="rect">
            <a:avLst/>
          </a:prstGeom>
        </p:spPr>
      </p:pic>
      <p:pic>
        <p:nvPicPr>
          <p:cNvPr id="28" name="Grafik 27">
            <a:extLst>
              <a:ext uri="{FF2B5EF4-FFF2-40B4-BE49-F238E27FC236}">
                <a16:creationId xmlns:a16="http://schemas.microsoft.com/office/drawing/2014/main" id="{7D9D9B09-9142-40F6-9804-AAB2491F9CC8}"/>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36802" y="3173018"/>
            <a:ext cx="540000" cy="540000"/>
          </a:xfrm>
          <a:prstGeom prst="rect">
            <a:avLst/>
          </a:prstGeom>
        </p:spPr>
      </p:pic>
      <p:pic>
        <p:nvPicPr>
          <p:cNvPr id="30" name="Grafik 29">
            <a:extLst>
              <a:ext uri="{FF2B5EF4-FFF2-40B4-BE49-F238E27FC236}">
                <a16:creationId xmlns:a16="http://schemas.microsoft.com/office/drawing/2014/main" id="{B411FEEF-DB0E-46BF-9CF7-9CF3999D7C75}"/>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816361" y="4011264"/>
            <a:ext cx="540000" cy="540000"/>
          </a:xfrm>
          <a:prstGeom prst="rect">
            <a:avLst/>
          </a:prstGeom>
        </p:spPr>
      </p:pic>
      <p:pic>
        <p:nvPicPr>
          <p:cNvPr id="2" name="38" descr="Erläuterung Folie 38: Das Dokument mit angegebener Hauptsprache">
            <a:hlinkClick r:id="" action="ppaction://media"/>
            <a:extLst>
              <a:ext uri="{FF2B5EF4-FFF2-40B4-BE49-F238E27FC236}">
                <a16:creationId xmlns:a16="http://schemas.microsoft.com/office/drawing/2014/main" id="{11A1A886-CA34-42C2-8815-24DB52484ABA}"/>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4506922" y="10079273"/>
            <a:ext cx="487363" cy="487363"/>
          </a:xfrm>
          <a:prstGeom prst="rect">
            <a:avLst/>
          </a:prstGeom>
        </p:spPr>
      </p:pic>
    </p:spTree>
    <p:extLst>
      <p:ext uri="{BB962C8B-B14F-4D97-AF65-F5344CB8AC3E}">
        <p14:creationId xmlns:p14="http://schemas.microsoft.com/office/powerpoint/2010/main" val="314160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908C0E-74DF-4918-B805-AB6222C86892}"/>
              </a:ext>
            </a:extLst>
          </p:cNvPr>
          <p:cNvSpPr>
            <a:spLocks noGrp="1"/>
          </p:cNvSpPr>
          <p:nvPr>
            <p:ph type="title"/>
          </p:nvPr>
        </p:nvSpPr>
        <p:spPr>
          <a:xfrm>
            <a:off x="954486" y="-2174341"/>
            <a:ext cx="13040439" cy="2066590"/>
          </a:xfrm>
        </p:spPr>
        <p:txBody>
          <a:bodyPr/>
          <a:lstStyle/>
          <a:p>
            <a:r>
              <a:rPr lang="de-DE" dirty="0"/>
              <a:t>Das bearbeitete Dokument und die abgehakte Checkliste</a:t>
            </a:r>
          </a:p>
        </p:txBody>
      </p:sp>
      <p:pic>
        <p:nvPicPr>
          <p:cNvPr id="20" name="Grafik 19">
            <a:extLst>
              <a:ext uri="{FF2B5EF4-FFF2-40B4-BE49-F238E27FC236}">
                <a16:creationId xmlns:a16="http://schemas.microsoft.com/office/drawing/2014/main" id="{13048064-16D6-4379-8AD8-5925643CD22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490865" y="125175"/>
            <a:ext cx="2503420" cy="856433"/>
          </a:xfrm>
          <a:prstGeom prst="rect">
            <a:avLst/>
          </a:prstGeom>
        </p:spPr>
      </p:pic>
      <p:sp>
        <p:nvSpPr>
          <p:cNvPr id="35" name="Titel 1" descr="&#10;">
            <a:extLst>
              <a:ext uri="{FF2B5EF4-FFF2-40B4-BE49-F238E27FC236}">
                <a16:creationId xmlns:a16="http://schemas.microsoft.com/office/drawing/2014/main" id="{C0A12D29-628A-4CFA-A23C-DD4806DD38B9}"/>
              </a:ext>
            </a:extLst>
          </p:cNvPr>
          <p:cNvSpPr txBox="1">
            <a:spLocks/>
          </p:cNvSpPr>
          <p:nvPr/>
        </p:nvSpPr>
        <p:spPr>
          <a:xfrm>
            <a:off x="354846" y="112280"/>
            <a:ext cx="7122927" cy="478766"/>
          </a:xfrm>
          <a:prstGeom prst="rect">
            <a:avLst/>
          </a:prstGeom>
          <a:solidFill>
            <a:srgbClr val="1E50A0"/>
          </a:solidFill>
          <a:ln>
            <a:solidFill>
              <a:srgbClr val="1E50A0"/>
            </a:solidFill>
          </a:ln>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2400" b="1" dirty="0">
                <a:solidFill>
                  <a:schemeClr val="bg1"/>
                </a:solidFill>
                <a:latin typeface="+mn-lt"/>
                <a:cs typeface="Times New Roman" panose="02020603050405020304" pitchFamily="18" charset="0"/>
              </a:rPr>
              <a:t>Erstellung eines digital-barrierefreien Dokuments</a:t>
            </a:r>
          </a:p>
        </p:txBody>
      </p:sp>
      <p:sp>
        <p:nvSpPr>
          <p:cNvPr id="25" name="Textfeld 24">
            <a:extLst>
              <a:ext uri="{FF2B5EF4-FFF2-40B4-BE49-F238E27FC236}">
                <a16:creationId xmlns:a16="http://schemas.microsoft.com/office/drawing/2014/main" id="{ED50CFFD-1919-48DD-B75C-F4EB8FB6B745}"/>
              </a:ext>
            </a:extLst>
          </p:cNvPr>
          <p:cNvSpPr txBox="1"/>
          <p:nvPr/>
        </p:nvSpPr>
        <p:spPr>
          <a:xfrm>
            <a:off x="354076" y="795134"/>
            <a:ext cx="7112762" cy="369332"/>
          </a:xfrm>
          <a:prstGeom prst="rect">
            <a:avLst/>
          </a:prstGeom>
          <a:solidFill>
            <a:schemeClr val="bg1">
              <a:lumMod val="85000"/>
            </a:schemeClr>
          </a:solidFill>
        </p:spPr>
        <p:txBody>
          <a:bodyPr wrap="square" rtlCol="0">
            <a:spAutoFit/>
          </a:bodyPr>
          <a:lstStyle/>
          <a:p>
            <a:r>
              <a:rPr lang="de-DE" b="1" dirty="0">
                <a:cs typeface="Times New Roman" panose="02020603050405020304" pitchFamily="18" charset="0"/>
              </a:rPr>
              <a:t>	Relevanz von digitaler Barrierefreiheit</a:t>
            </a:r>
            <a:endParaRPr lang="de-DE" dirty="0"/>
          </a:p>
        </p:txBody>
      </p:sp>
      <p:sp>
        <p:nvSpPr>
          <p:cNvPr id="36" name="Inhaltsplatzhalter 2">
            <a:extLst>
              <a:ext uri="{FF2B5EF4-FFF2-40B4-BE49-F238E27FC236}">
                <a16:creationId xmlns:a16="http://schemas.microsoft.com/office/drawing/2014/main" id="{3841A502-9F75-4188-8088-CF2EDD1EB0DF}"/>
              </a:ext>
            </a:extLst>
          </p:cNvPr>
          <p:cNvSpPr txBox="1">
            <a:spLocks/>
          </p:cNvSpPr>
          <p:nvPr/>
        </p:nvSpPr>
        <p:spPr>
          <a:xfrm>
            <a:off x="341338" y="1164814"/>
            <a:ext cx="7122942" cy="2493752"/>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Im Internet </a:t>
            </a:r>
            <a:r>
              <a:rPr lang="de-DE" sz="1800" b="1" dirty="0">
                <a:cs typeface="Times New Roman" panose="02020603050405020304" pitchFamily="18" charset="0"/>
              </a:rPr>
              <a:t>brauchen 30% aller Menschen </a:t>
            </a:r>
            <a:r>
              <a:rPr lang="de-DE" sz="1800" dirty="0">
                <a:cs typeface="Times New Roman" panose="02020603050405020304" pitchFamily="18" charset="0"/>
              </a:rPr>
              <a:t>barrierefreie Web-Seiten.</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Initiative „Aktion Mensch“ hat herausgefunden:</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77% der Deutschen sagen: </a:t>
            </a:r>
          </a:p>
          <a:p>
            <a:pPr marL="0" indent="0">
              <a:lnSpc>
                <a:spcPct val="150000"/>
              </a:lnSpc>
              <a:spcBef>
                <a:spcPts val="0"/>
              </a:spcBef>
              <a:buFont typeface="Arial" panose="020B0604020202020204" pitchFamily="34" charset="0"/>
              <a:buNone/>
            </a:pPr>
            <a:r>
              <a:rPr lang="de-DE" sz="1800" b="1" dirty="0">
                <a:cs typeface="Times New Roman" panose="02020603050405020304" pitchFamily="18" charset="0"/>
              </a:rPr>
              <a:t>Digitale Barrierefreiheit ist wichtig </a:t>
            </a:r>
            <a:r>
              <a:rPr lang="de-DE" sz="1800" dirty="0">
                <a:cs typeface="Times New Roman" panose="02020603050405020304" pitchFamily="18" charset="0"/>
              </a:rPr>
              <a:t>oder sogar sehr wichtig.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Web-Seiten von Rathäusern, Krankenhäusern und anderen Einrichtungen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müssen digital-barrierefrei sein. </a:t>
            </a:r>
          </a:p>
        </p:txBody>
      </p:sp>
      <p:sp>
        <p:nvSpPr>
          <p:cNvPr id="37" name="Textfeld 36">
            <a:extLst>
              <a:ext uri="{FF2B5EF4-FFF2-40B4-BE49-F238E27FC236}">
                <a16:creationId xmlns:a16="http://schemas.microsoft.com/office/drawing/2014/main" id="{50343D6B-8457-412E-B553-001F5B357581}"/>
              </a:ext>
            </a:extLst>
          </p:cNvPr>
          <p:cNvSpPr txBox="1"/>
          <p:nvPr/>
        </p:nvSpPr>
        <p:spPr>
          <a:xfrm>
            <a:off x="346428" y="3755086"/>
            <a:ext cx="7112762" cy="369332"/>
          </a:xfrm>
          <a:prstGeom prst="rect">
            <a:avLst/>
          </a:prstGeom>
          <a:solidFill>
            <a:schemeClr val="bg1">
              <a:lumMod val="85000"/>
            </a:schemeClr>
          </a:solidFill>
        </p:spPr>
        <p:txBody>
          <a:bodyPr wrap="square" rtlCol="0">
            <a:spAutoFit/>
          </a:bodyPr>
          <a:lstStyle/>
          <a:p>
            <a:r>
              <a:rPr lang="de-DE" b="1" dirty="0">
                <a:cs typeface="Times New Roman" panose="02020603050405020304" pitchFamily="18" charset="0"/>
              </a:rPr>
              <a:t>	Inhalt dieser Präsentation</a:t>
            </a:r>
            <a:endParaRPr lang="de-DE" dirty="0"/>
          </a:p>
        </p:txBody>
      </p:sp>
      <p:sp>
        <p:nvSpPr>
          <p:cNvPr id="39" name="Inhaltsplatzhalter 2">
            <a:extLst>
              <a:ext uri="{FF2B5EF4-FFF2-40B4-BE49-F238E27FC236}">
                <a16:creationId xmlns:a16="http://schemas.microsoft.com/office/drawing/2014/main" id="{7DF8024F-0BEB-4B5F-BE49-3A0FC4EE4652}"/>
              </a:ext>
            </a:extLst>
          </p:cNvPr>
          <p:cNvSpPr txBox="1">
            <a:spLocks/>
          </p:cNvSpPr>
          <p:nvPr/>
        </p:nvSpPr>
        <p:spPr>
          <a:xfrm>
            <a:off x="351764" y="4124418"/>
            <a:ext cx="7122942" cy="4007754"/>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Diese Präsentation zeigt,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wie du ein </a:t>
            </a:r>
            <a:r>
              <a:rPr lang="de-DE" sz="1800" b="1" dirty="0">
                <a:cs typeface="Times New Roman" panose="02020603050405020304" pitchFamily="18" charset="0"/>
              </a:rPr>
              <a:t>digital-barrierefreies Dokument erstellst</a:t>
            </a:r>
            <a:r>
              <a:rPr lang="de-DE" sz="1800" dirty="0">
                <a:cs typeface="Times New Roman" panose="02020603050405020304" pitchFamily="18" charset="0"/>
              </a:rPr>
              <a: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Ein Negativ-Beispiel wird kapitel-weise verbessert.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Eine </a:t>
            </a:r>
            <a:r>
              <a:rPr lang="de-DE" sz="1800" u="sng" dirty="0">
                <a:solidFill>
                  <a:srgbClr val="49702E"/>
                </a:solidFill>
                <a:cs typeface="Times New Roman" panose="02020603050405020304" pitchFamily="18" charset="0"/>
              </a:rPr>
              <a:t>Checkliste</a:t>
            </a:r>
            <a:r>
              <a:rPr lang="de-DE" sz="2400" b="1" dirty="0">
                <a:cs typeface="Times New Roman" panose="02020603050405020304" pitchFamily="18" charset="0"/>
              </a:rPr>
              <a:t>*</a:t>
            </a:r>
            <a:r>
              <a:rPr lang="de-DE" sz="1800" dirty="0">
                <a:cs typeface="Times New Roman" panose="02020603050405020304" pitchFamily="18" charset="0"/>
              </a:rPr>
              <a:t> hilft dabei.</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Das End-Ergebnis ist ein digital barrierefreies Dokument.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Diese </a:t>
            </a:r>
            <a:r>
              <a:rPr lang="de-DE" sz="1800" b="1" dirty="0">
                <a:cs typeface="Times New Roman" panose="02020603050405020304" pitchFamily="18" charset="0"/>
              </a:rPr>
              <a:t>Präsentation ist nur ein Beispiel</a:t>
            </a:r>
            <a:r>
              <a:rPr lang="de-DE" sz="1800" dirty="0">
                <a:cs typeface="Times New Roman" panose="02020603050405020304" pitchFamily="18" charset="0"/>
              </a:rPr>
              <a: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kapitel-weise Anleitung ist nicht immer richtig.</a:t>
            </a:r>
          </a:p>
          <a:p>
            <a:pPr marL="0" indent="0">
              <a:lnSpc>
                <a:spcPct val="100000"/>
              </a:lnSpc>
              <a:spcBef>
                <a:spcPts val="0"/>
              </a:spcBef>
              <a:buFont typeface="Arial" panose="020B0604020202020204" pitchFamily="34" charset="0"/>
              <a:buNone/>
            </a:pPr>
            <a:endParaRPr lang="de-DE" sz="1800" dirty="0">
              <a:cs typeface="Times New Roman" panose="02020603050405020304" pitchFamily="18" charset="0"/>
            </a:endParaRPr>
          </a:p>
          <a:p>
            <a:pPr marL="0" indent="0">
              <a:lnSpc>
                <a:spcPct val="100000"/>
              </a:lnSpc>
              <a:spcBef>
                <a:spcPts val="0"/>
              </a:spcBef>
              <a:buFont typeface="Arial" panose="020B0604020202020204" pitchFamily="34" charset="0"/>
              <a:buNone/>
            </a:pPr>
            <a:r>
              <a:rPr lang="de-DE" sz="2400" b="1" dirty="0">
                <a:cs typeface="Times New Roman" panose="02020603050405020304" pitchFamily="18" charset="0"/>
              </a:rPr>
              <a:t>*</a:t>
            </a:r>
            <a:r>
              <a:rPr lang="de-DE" sz="1800" b="1" dirty="0">
                <a:cs typeface="Times New Roman" panose="02020603050405020304" pitchFamily="18" charset="0"/>
              </a:rPr>
              <a:t> </a:t>
            </a:r>
            <a:r>
              <a:rPr lang="de-DE" sz="1800" dirty="0">
                <a:solidFill>
                  <a:srgbClr val="49702E"/>
                </a:solidFill>
                <a:cs typeface="Times New Roman" panose="02020603050405020304" pitchFamily="18" charset="0"/>
              </a:rPr>
              <a:t>Eine </a:t>
            </a:r>
            <a:r>
              <a:rPr lang="de-DE" sz="1800" u="sng" dirty="0">
                <a:solidFill>
                  <a:srgbClr val="49702E"/>
                </a:solidFill>
                <a:cs typeface="Times New Roman" panose="02020603050405020304" pitchFamily="18" charset="0"/>
              </a:rPr>
              <a:t>Checkliste</a:t>
            </a:r>
            <a:r>
              <a:rPr lang="de-DE" sz="1800" dirty="0">
                <a:solidFill>
                  <a:srgbClr val="49702E"/>
                </a:solidFill>
                <a:cs typeface="Times New Roman" panose="02020603050405020304" pitchFamily="18" charset="0"/>
              </a:rPr>
              <a:t> ist eine Übersicht mit Aufgaben, die erledigt werden müssen. Erledigte Aufgaben darfst du abhaken.</a:t>
            </a:r>
          </a:p>
        </p:txBody>
      </p:sp>
      <p:sp>
        <p:nvSpPr>
          <p:cNvPr id="40" name="Textfeld 39">
            <a:extLst>
              <a:ext uri="{FF2B5EF4-FFF2-40B4-BE49-F238E27FC236}">
                <a16:creationId xmlns:a16="http://schemas.microsoft.com/office/drawing/2014/main" id="{FF389AEB-3DEC-41FA-A2D5-128B1E0E6CD1}"/>
              </a:ext>
            </a:extLst>
          </p:cNvPr>
          <p:cNvSpPr txBox="1"/>
          <p:nvPr/>
        </p:nvSpPr>
        <p:spPr>
          <a:xfrm>
            <a:off x="346428" y="8233488"/>
            <a:ext cx="7112762" cy="369332"/>
          </a:xfrm>
          <a:prstGeom prst="rect">
            <a:avLst/>
          </a:prstGeom>
          <a:solidFill>
            <a:schemeClr val="bg1">
              <a:lumMod val="85000"/>
            </a:schemeClr>
          </a:solidFill>
        </p:spPr>
        <p:txBody>
          <a:bodyPr wrap="square" rtlCol="0">
            <a:spAutoFit/>
          </a:bodyPr>
          <a:lstStyle/>
          <a:p>
            <a:r>
              <a:rPr lang="de-DE" b="1" dirty="0">
                <a:cs typeface="Times New Roman" panose="02020603050405020304" pitchFamily="18" charset="0"/>
              </a:rPr>
              <a:t>	Quellen</a:t>
            </a:r>
            <a:endParaRPr lang="de-DE" dirty="0"/>
          </a:p>
        </p:txBody>
      </p:sp>
      <p:sp>
        <p:nvSpPr>
          <p:cNvPr id="42" name="Textfeld 41">
            <a:extLst>
              <a:ext uri="{FF2B5EF4-FFF2-40B4-BE49-F238E27FC236}">
                <a16:creationId xmlns:a16="http://schemas.microsoft.com/office/drawing/2014/main" id="{02AEC588-FC95-40A0-B649-A9650B269548}"/>
              </a:ext>
            </a:extLst>
          </p:cNvPr>
          <p:cNvSpPr txBox="1"/>
          <p:nvPr/>
        </p:nvSpPr>
        <p:spPr>
          <a:xfrm>
            <a:off x="336255" y="8557015"/>
            <a:ext cx="7122935" cy="1754326"/>
          </a:xfrm>
          <a:prstGeom prst="rect">
            <a:avLst/>
          </a:prstGeom>
          <a:solidFill>
            <a:schemeClr val="bg1">
              <a:lumMod val="95000"/>
            </a:schemeClr>
          </a:solidFill>
        </p:spPr>
        <p:txBody>
          <a:bodyPr wrap="square" rtlCol="0">
            <a:spAutoFit/>
          </a:bodyPr>
          <a:lstStyle/>
          <a:p>
            <a:pPr marL="285750" indent="-285750">
              <a:spcBef>
                <a:spcPts val="0"/>
              </a:spcBef>
              <a:buFont typeface="Wingdings" panose="05000000000000000000" pitchFamily="2" charset="2"/>
              <a:buChar char="§"/>
            </a:pPr>
            <a:r>
              <a:rPr lang="de-DE" dirty="0">
                <a:cs typeface="Times New Roman" panose="02020603050405020304" pitchFamily="18" charset="0"/>
              </a:rPr>
              <a:t>AKTION MENSCH (</a:t>
            </a:r>
            <a:r>
              <a:rPr lang="de-DE" dirty="0" err="1">
                <a:cs typeface="Times New Roman" panose="02020603050405020304" pitchFamily="18" charset="0"/>
              </a:rPr>
              <a:t>Herausgeber:innen</a:t>
            </a:r>
            <a:r>
              <a:rPr lang="de-DE" dirty="0">
                <a:cs typeface="Times New Roman" panose="02020603050405020304" pitchFamily="18" charset="0"/>
              </a:rPr>
              <a:t>) (2010): </a:t>
            </a:r>
            <a:r>
              <a:rPr lang="de-DE" sz="1800" dirty="0">
                <a:solidFill>
                  <a:srgbClr val="2F5597"/>
                </a:solidFill>
                <a:cs typeface="Times New Roman" panose="02020603050405020304" pitchFamily="18" charset="0"/>
                <a:hlinkClick r:id="rId3" action="ppaction://hlinkfile">
                  <a:extLst>
                    <a:ext uri="{A12FA001-AC4F-418D-AE19-62706E023703}">
                      <ahyp:hlinkClr xmlns:ahyp="http://schemas.microsoft.com/office/drawing/2018/hyperlinkcolor" val="tx"/>
                    </a:ext>
                  </a:extLst>
                </a:hlinkClick>
              </a:rPr>
              <a:t>Web 2.0/ barrierefrei. Eine Studie zur Nutzung von Web 2.0 Anwendungen durch Menschen mit Behinderung (PDF)</a:t>
            </a:r>
            <a:r>
              <a:rPr lang="de-DE" sz="1800" dirty="0">
                <a:solidFill>
                  <a:srgbClr val="2F5597"/>
                </a:solidFill>
                <a:cs typeface="Times New Roman" panose="02020603050405020304" pitchFamily="18" charset="0"/>
              </a:rPr>
              <a:t>. </a:t>
            </a:r>
          </a:p>
          <a:p>
            <a:pPr marL="285750" indent="-285750">
              <a:spcBef>
                <a:spcPts val="0"/>
              </a:spcBef>
              <a:buFont typeface="Wingdings" panose="05000000000000000000" pitchFamily="2" charset="2"/>
              <a:buChar char="§"/>
            </a:pPr>
            <a:r>
              <a:rPr lang="de-DE" dirty="0">
                <a:cs typeface="Times New Roman" panose="02020603050405020304" pitchFamily="18" charset="0"/>
              </a:rPr>
              <a:t>Maaß., Chr. &amp; Rink, I. (</a:t>
            </a:r>
            <a:r>
              <a:rPr lang="de-DE" dirty="0" err="1">
                <a:cs typeface="Times New Roman" panose="02020603050405020304" pitchFamily="18" charset="0"/>
              </a:rPr>
              <a:t>Herausgeber:innen</a:t>
            </a:r>
            <a:r>
              <a:rPr lang="de-DE" dirty="0">
                <a:cs typeface="Times New Roman" panose="02020603050405020304" pitchFamily="18" charset="0"/>
              </a:rPr>
              <a:t>) (2019): </a:t>
            </a:r>
            <a:r>
              <a:rPr lang="de-DE" sz="1800" dirty="0">
                <a:solidFill>
                  <a:schemeClr val="accent1">
                    <a:lumMod val="75000"/>
                  </a:schemeClr>
                </a:solidFill>
                <a:cs typeface="Times New Roman" panose="02020603050405020304" pitchFamily="18" charset="0"/>
                <a:hlinkClick r:id="rId4">
                  <a:extLst>
                    <a:ext uri="{A12FA001-AC4F-418D-AE19-62706E023703}">
                      <ahyp:hlinkClr xmlns:ahyp="http://schemas.microsoft.com/office/drawing/2018/hyperlinkcolor" val="tx"/>
                    </a:ext>
                  </a:extLst>
                </a:hlinkClick>
              </a:rPr>
              <a:t>Handbuch Barrierefreie Kommunikation (Webseite)</a:t>
            </a:r>
            <a:r>
              <a:rPr lang="de-DE" dirty="0">
                <a:cs typeface="Times New Roman" panose="02020603050405020304" pitchFamily="18" charset="0"/>
              </a:rPr>
              <a:t>. Frank &amp; </a:t>
            </a:r>
            <a:r>
              <a:rPr lang="de-DE" dirty="0" err="1">
                <a:cs typeface="Times New Roman" panose="02020603050405020304" pitchFamily="18" charset="0"/>
              </a:rPr>
              <a:t>Timme</a:t>
            </a:r>
            <a:r>
              <a:rPr lang="de-DE" dirty="0">
                <a:cs typeface="Times New Roman" panose="02020603050405020304" pitchFamily="18" charset="0"/>
              </a:rPr>
              <a:t> GmbH Verlag für wissenschaftliche Literatur, Berlin.</a:t>
            </a:r>
            <a:endParaRPr lang="de-DE" sz="2000" dirty="0">
              <a:cs typeface="Times New Roman" panose="02020603050405020304" pitchFamily="18" charset="0"/>
            </a:endParaRPr>
          </a:p>
        </p:txBody>
      </p:sp>
      <p:sp>
        <p:nvSpPr>
          <p:cNvPr id="22" name="Titel 1">
            <a:extLst>
              <a:ext uri="{FF2B5EF4-FFF2-40B4-BE49-F238E27FC236}">
                <a16:creationId xmlns:a16="http://schemas.microsoft.com/office/drawing/2014/main" id="{1B9F4B07-B540-4E9C-983A-5806E130D78F}"/>
              </a:ext>
              <a:ext uri="{C183D7F6-B498-43B3-948B-1728B52AA6E4}">
                <adec:decorative xmlns:adec="http://schemas.microsoft.com/office/drawing/2017/decorative" val="0"/>
              </a:ext>
            </a:extLst>
          </p:cNvPr>
          <p:cNvSpPr txBox="1">
            <a:spLocks/>
          </p:cNvSpPr>
          <p:nvPr/>
        </p:nvSpPr>
        <p:spPr>
          <a:xfrm>
            <a:off x="7832353" y="159892"/>
            <a:ext cx="4658512" cy="1020701"/>
          </a:xfrm>
          <a:prstGeom prst="rect">
            <a:avLst/>
          </a:prstGeom>
        </p:spPr>
        <p:txBody>
          <a:bodyPr vert="horz" lIns="91440" tIns="45720" rIns="91440" bIns="45720" rtlCol="0" anchor="ctr">
            <a:no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4400" b="1" dirty="0">
                <a:latin typeface="+mn-lt"/>
              </a:rPr>
              <a:t>Checkliste</a:t>
            </a:r>
            <a:r>
              <a:rPr lang="de-DE" sz="3600" b="1" dirty="0">
                <a:latin typeface="+mn-lt"/>
              </a:rPr>
              <a:t> </a:t>
            </a:r>
          </a:p>
          <a:p>
            <a:r>
              <a:rPr lang="de-DE" sz="3600" b="1" dirty="0">
                <a:latin typeface="+mn-lt"/>
              </a:rPr>
              <a:t>digitale Barrierefreiheit</a:t>
            </a:r>
          </a:p>
        </p:txBody>
      </p:sp>
      <p:sp>
        <p:nvSpPr>
          <p:cNvPr id="23" name="Untertitel 2">
            <a:extLst>
              <a:ext uri="{FF2B5EF4-FFF2-40B4-BE49-F238E27FC236}">
                <a16:creationId xmlns:a16="http://schemas.microsoft.com/office/drawing/2014/main" id="{69F506E6-F766-464A-AD71-1F9F4768CC99}"/>
              </a:ext>
              <a:ext uri="{C183D7F6-B498-43B3-948B-1728B52AA6E4}">
                <adec:decorative xmlns:adec="http://schemas.microsoft.com/office/drawing/2017/decorative" val="0"/>
              </a:ext>
            </a:extLst>
          </p:cNvPr>
          <p:cNvSpPr txBox="1">
            <a:spLocks/>
          </p:cNvSpPr>
          <p:nvPr/>
        </p:nvSpPr>
        <p:spPr>
          <a:xfrm>
            <a:off x="8430410" y="1247459"/>
            <a:ext cx="6636717" cy="3501962"/>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a:lnSpc>
                <a:spcPct val="170000"/>
              </a:lnSpc>
              <a:spcBef>
                <a:spcPts val="0"/>
              </a:spcBef>
              <a:buFont typeface="Wingdings" panose="05000000000000000000" pitchFamily="2" charset="2"/>
              <a:buChar char="ü"/>
              <a:tabLst>
                <a:tab pos="457200" algn="l"/>
              </a:tabLst>
            </a:pPr>
            <a:r>
              <a:rPr lang="de-DE" sz="3200" dirty="0">
                <a:solidFill>
                  <a:srgbClr val="CC000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C0000"/>
                </a:solidFill>
                <a:latin typeface="Calibri" panose="020F0502020204030204" pitchFamily="34" charset="0"/>
                <a:ea typeface="Calibri" panose="020F0502020204030204" pitchFamily="34" charset="0"/>
                <a:cs typeface="Times New Roman" panose="02020603050405020304" pitchFamily="18" charset="0"/>
              </a:rPr>
              <a:t>1. Barrierefreie Struktur</a:t>
            </a:r>
          </a:p>
          <a:p>
            <a:pPr>
              <a:lnSpc>
                <a:spcPct val="170000"/>
              </a:lnSpc>
              <a:spcBef>
                <a:spcPts val="0"/>
              </a:spcBef>
              <a:buFont typeface="Wingdings" panose="05000000000000000000" pitchFamily="2" charset="2"/>
              <a:buChar char="ü"/>
              <a:tabLst>
                <a:tab pos="457200" algn="l"/>
              </a:tabLst>
            </a:pPr>
            <a:r>
              <a:rPr lang="de-DE" sz="3200" b="1" dirty="0">
                <a:solidFill>
                  <a:srgbClr val="C15811"/>
                </a:solidFill>
                <a:latin typeface="Calibri" panose="020F0502020204030204" pitchFamily="34" charset="0"/>
                <a:ea typeface="Calibri" panose="020F0502020204030204" pitchFamily="34" charset="0"/>
                <a:cs typeface="Times New Roman" panose="02020603050405020304" pitchFamily="18" charset="0"/>
              </a:rPr>
              <a:t>	2. Barrierefreies Layout</a:t>
            </a:r>
          </a:p>
          <a:p>
            <a:pPr>
              <a:lnSpc>
                <a:spcPct val="170000"/>
              </a:lnSpc>
              <a:spcBef>
                <a:spcPts val="0"/>
              </a:spcBef>
              <a:buFont typeface="Wingdings" panose="05000000000000000000" pitchFamily="2" charset="2"/>
              <a:buChar char="ü"/>
              <a:tabLst>
                <a:tab pos="457200" algn="l"/>
              </a:tabLst>
            </a:pPr>
            <a:r>
              <a:rPr lang="de-DE" sz="3200" b="1" dirty="0">
                <a:solidFill>
                  <a:srgbClr val="00863D"/>
                </a:solidFill>
                <a:latin typeface="Calibri" panose="020F0502020204030204" pitchFamily="34" charset="0"/>
                <a:ea typeface="Calibri" panose="020F0502020204030204" pitchFamily="34" charset="0"/>
                <a:cs typeface="Times New Roman" panose="02020603050405020304" pitchFamily="18" charset="0"/>
              </a:rPr>
              <a:t>	3. Barrierefreie Sprache</a:t>
            </a:r>
          </a:p>
          <a:p>
            <a:pPr>
              <a:lnSpc>
                <a:spcPct val="170000"/>
              </a:lnSpc>
              <a:spcBef>
                <a:spcPts val="0"/>
              </a:spcBef>
              <a:buFont typeface="Wingdings" panose="05000000000000000000" pitchFamily="2" charset="2"/>
              <a:buChar char="ü"/>
              <a:tabLst>
                <a:tab pos="457200" algn="l"/>
              </a:tabLst>
            </a:pPr>
            <a:r>
              <a:rPr lang="de-DE" sz="3200" b="1" dirty="0">
                <a:solidFill>
                  <a:srgbClr val="2F5597"/>
                </a:solidFill>
                <a:latin typeface="Calibri" panose="020F0502020204030204" pitchFamily="34" charset="0"/>
                <a:ea typeface="Calibri" panose="020F0502020204030204" pitchFamily="34" charset="0"/>
                <a:cs typeface="Times New Roman" panose="02020603050405020304" pitchFamily="18" charset="0"/>
              </a:rPr>
              <a:t>	4. Barrierefrei für Screenreader</a:t>
            </a:r>
            <a:endParaRPr lang="de-DE" sz="3200" b="1" dirty="0">
              <a:solidFill>
                <a:srgbClr val="00863D"/>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9" name="Grafik 28">
            <a:extLst>
              <a:ext uri="{FF2B5EF4-FFF2-40B4-BE49-F238E27FC236}">
                <a16:creationId xmlns:a16="http://schemas.microsoft.com/office/drawing/2014/main" id="{EE2B448D-1E72-4B65-A2E8-D94D49FF7DA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6126" y="794248"/>
            <a:ext cx="432000" cy="432000"/>
          </a:xfrm>
          <a:prstGeom prst="rect">
            <a:avLst/>
          </a:prstGeom>
        </p:spPr>
      </p:pic>
      <p:pic>
        <p:nvPicPr>
          <p:cNvPr id="38" name="Grafik 37">
            <a:extLst>
              <a:ext uri="{FF2B5EF4-FFF2-40B4-BE49-F238E27FC236}">
                <a16:creationId xmlns:a16="http://schemas.microsoft.com/office/drawing/2014/main" id="{F30CFB63-9CE7-4AFE-AB34-82CAD12E85D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8126" y="3768086"/>
            <a:ext cx="360000" cy="360000"/>
          </a:xfrm>
          <a:prstGeom prst="rect">
            <a:avLst/>
          </a:prstGeom>
        </p:spPr>
      </p:pic>
      <p:pic>
        <p:nvPicPr>
          <p:cNvPr id="41" name="Grafik 40">
            <a:extLst>
              <a:ext uri="{FF2B5EF4-FFF2-40B4-BE49-F238E27FC236}">
                <a16:creationId xmlns:a16="http://schemas.microsoft.com/office/drawing/2014/main" id="{EE92D30A-B0D8-4E39-B499-D8C66D7C5F85}"/>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6126" y="8242506"/>
            <a:ext cx="324000" cy="324000"/>
          </a:xfrm>
          <a:prstGeom prst="rect">
            <a:avLst/>
          </a:prstGeom>
        </p:spPr>
      </p:pic>
      <p:pic>
        <p:nvPicPr>
          <p:cNvPr id="26" name="Grafik 25">
            <a:extLst>
              <a:ext uri="{FF2B5EF4-FFF2-40B4-BE49-F238E27FC236}">
                <a16:creationId xmlns:a16="http://schemas.microsoft.com/office/drawing/2014/main" id="{6F921897-7CCB-4705-BD53-6ACC3B52E668}"/>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32353" y="1535912"/>
            <a:ext cx="540000" cy="540000"/>
          </a:xfrm>
          <a:prstGeom prst="rect">
            <a:avLst/>
          </a:prstGeom>
        </p:spPr>
      </p:pic>
      <p:pic>
        <p:nvPicPr>
          <p:cNvPr id="27" name="Grafik 26">
            <a:extLst>
              <a:ext uri="{FF2B5EF4-FFF2-40B4-BE49-F238E27FC236}">
                <a16:creationId xmlns:a16="http://schemas.microsoft.com/office/drawing/2014/main" id="{F3BA0DBC-ADA9-4D9E-BF7C-30CB9B5C5A6D}"/>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88034" y="2382477"/>
            <a:ext cx="468000" cy="468000"/>
          </a:xfrm>
          <a:prstGeom prst="rect">
            <a:avLst/>
          </a:prstGeom>
        </p:spPr>
      </p:pic>
      <p:pic>
        <p:nvPicPr>
          <p:cNvPr id="28" name="Grafik 27">
            <a:extLst>
              <a:ext uri="{FF2B5EF4-FFF2-40B4-BE49-F238E27FC236}">
                <a16:creationId xmlns:a16="http://schemas.microsoft.com/office/drawing/2014/main" id="{7D9D9B09-9142-40F6-9804-AAB2491F9CC8}"/>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836802" y="3173018"/>
            <a:ext cx="540000" cy="540000"/>
          </a:xfrm>
          <a:prstGeom prst="rect">
            <a:avLst/>
          </a:prstGeom>
        </p:spPr>
      </p:pic>
      <p:pic>
        <p:nvPicPr>
          <p:cNvPr id="30" name="Grafik 29">
            <a:extLst>
              <a:ext uri="{FF2B5EF4-FFF2-40B4-BE49-F238E27FC236}">
                <a16:creationId xmlns:a16="http://schemas.microsoft.com/office/drawing/2014/main" id="{B411FEEF-DB0E-46BF-9CF7-9CF3999D7C75}"/>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816361" y="4011264"/>
            <a:ext cx="540000" cy="540000"/>
          </a:xfrm>
          <a:prstGeom prst="rect">
            <a:avLst/>
          </a:prstGeom>
        </p:spPr>
      </p:pic>
      <p:cxnSp>
        <p:nvCxnSpPr>
          <p:cNvPr id="6" name="Gerader Verbinder 5">
            <a:extLst>
              <a:ext uri="{FF2B5EF4-FFF2-40B4-BE49-F238E27FC236}">
                <a16:creationId xmlns:a16="http://schemas.microsoft.com/office/drawing/2014/main" id="{2DC8816B-4017-43F1-B375-F2F94D8A588B}"/>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8722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40BBDF84-2773-4163-BB0F-AEF934361AA7}"/>
              </a:ext>
              <a:ext uri="{C183D7F6-B498-43B3-948B-1728B52AA6E4}">
                <adec:decorative xmlns:adec="http://schemas.microsoft.com/office/drawing/2017/decorative" val="1"/>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747" r="557" b="1081"/>
          <a:stretch/>
        </p:blipFill>
        <p:spPr>
          <a:xfrm>
            <a:off x="-24845" y="0"/>
            <a:ext cx="15144195" cy="10691813"/>
          </a:xfrm>
          <a:prstGeom prst="rect">
            <a:avLst/>
          </a:prstGeom>
        </p:spPr>
      </p:pic>
      <p:pic>
        <p:nvPicPr>
          <p:cNvPr id="10" name="Grafik 9">
            <a:extLst>
              <a:ext uri="{FF2B5EF4-FFF2-40B4-BE49-F238E27FC236}">
                <a16:creationId xmlns:a16="http://schemas.microsoft.com/office/drawing/2014/main" id="{D597666B-69FF-41B4-9A23-BF4BECA6E99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490865" y="125175"/>
            <a:ext cx="2503420" cy="856433"/>
          </a:xfrm>
          <a:prstGeom prst="rect">
            <a:avLst/>
          </a:prstGeom>
        </p:spPr>
      </p:pic>
      <p:sp>
        <p:nvSpPr>
          <p:cNvPr id="2" name="Titel 1">
            <a:extLst>
              <a:ext uri="{FF2B5EF4-FFF2-40B4-BE49-F238E27FC236}">
                <a16:creationId xmlns:a16="http://schemas.microsoft.com/office/drawing/2014/main" id="{64479E33-6F9B-41D2-ABB7-00CD9CC7EB93}"/>
              </a:ext>
            </a:extLst>
          </p:cNvPr>
          <p:cNvSpPr>
            <a:spLocks noGrp="1"/>
          </p:cNvSpPr>
          <p:nvPr>
            <p:ph type="title"/>
          </p:nvPr>
        </p:nvSpPr>
        <p:spPr/>
        <p:txBody>
          <a:bodyPr/>
          <a:lstStyle/>
          <a:p>
            <a:r>
              <a:rPr lang="de-DE" b="1" dirty="0"/>
              <a:t>Kapitel der Dokumentenbearbeitung</a:t>
            </a:r>
          </a:p>
        </p:txBody>
      </p:sp>
      <p:sp>
        <p:nvSpPr>
          <p:cNvPr id="9" name="Inhaltsplatzhalter 8">
            <a:extLst>
              <a:ext uri="{FF2B5EF4-FFF2-40B4-BE49-F238E27FC236}">
                <a16:creationId xmlns:a16="http://schemas.microsoft.com/office/drawing/2014/main" id="{96209BC0-08D3-44A4-BBBB-76122C95DFE3}"/>
              </a:ext>
            </a:extLst>
          </p:cNvPr>
          <p:cNvSpPr>
            <a:spLocks noGrp="1"/>
          </p:cNvSpPr>
          <p:nvPr>
            <p:ph idx="1"/>
          </p:nvPr>
        </p:nvSpPr>
        <p:spPr>
          <a:xfrm>
            <a:off x="2438400" y="2846200"/>
            <a:ext cx="11641495" cy="6783857"/>
          </a:xfrm>
        </p:spPr>
        <p:txBody>
          <a:bodyPr/>
          <a:lstStyle/>
          <a:p>
            <a:pPr marL="742950" indent="-742950">
              <a:buAutoNum type="arabicPeriod"/>
            </a:pPr>
            <a:r>
              <a:rPr lang="de-DE" dirty="0">
                <a:solidFill>
                  <a:srgbClr val="C00000"/>
                </a:solidFill>
              </a:rPr>
              <a:t>Barrierefreie Struktur</a:t>
            </a:r>
          </a:p>
          <a:p>
            <a:pPr marL="742950" indent="-742950">
              <a:buAutoNum type="arabicPeriod"/>
            </a:pPr>
            <a:endParaRPr lang="de-DE" dirty="0"/>
          </a:p>
          <a:p>
            <a:pPr marL="742950" indent="-742950">
              <a:buAutoNum type="arabicPeriod"/>
            </a:pPr>
            <a:r>
              <a:rPr lang="de-DE" dirty="0">
                <a:solidFill>
                  <a:srgbClr val="C15811"/>
                </a:solidFill>
              </a:rPr>
              <a:t>Barrierefreies Layout</a:t>
            </a:r>
          </a:p>
          <a:p>
            <a:pPr marL="742950" indent="-742950">
              <a:buAutoNum type="arabicPeriod"/>
            </a:pPr>
            <a:endParaRPr lang="de-DE" dirty="0"/>
          </a:p>
          <a:p>
            <a:pPr marL="742950" indent="-742950">
              <a:buAutoNum type="arabicPeriod"/>
            </a:pPr>
            <a:r>
              <a:rPr lang="de-DE" dirty="0">
                <a:solidFill>
                  <a:srgbClr val="00863D"/>
                </a:solidFill>
              </a:rPr>
              <a:t>Barrierefreie Sprache</a:t>
            </a:r>
          </a:p>
          <a:p>
            <a:pPr marL="742950" indent="-742950">
              <a:buAutoNum type="arabicPeriod"/>
            </a:pPr>
            <a:endParaRPr lang="de-DE" dirty="0"/>
          </a:p>
          <a:p>
            <a:pPr marL="742950" indent="-742950">
              <a:buAutoNum type="arabicPeriod"/>
            </a:pPr>
            <a:r>
              <a:rPr lang="de-DE" dirty="0">
                <a:solidFill>
                  <a:srgbClr val="2F5597"/>
                </a:solidFill>
              </a:rPr>
              <a:t>Barrierefrei für Screenreader</a:t>
            </a:r>
          </a:p>
        </p:txBody>
      </p:sp>
      <p:pic>
        <p:nvPicPr>
          <p:cNvPr id="13" name="Grafik 12">
            <a:extLst>
              <a:ext uri="{FF2B5EF4-FFF2-40B4-BE49-F238E27FC236}">
                <a16:creationId xmlns:a16="http://schemas.microsoft.com/office/drawing/2014/main" id="{082B0F94-3B6A-45F8-A827-68EC6D0E33C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8980" y="2635832"/>
            <a:ext cx="1083925" cy="1083925"/>
          </a:xfrm>
          <a:prstGeom prst="rect">
            <a:avLst/>
          </a:prstGeom>
        </p:spPr>
      </p:pic>
      <p:pic>
        <p:nvPicPr>
          <p:cNvPr id="11" name="Grafik 10">
            <a:extLst>
              <a:ext uri="{FF2B5EF4-FFF2-40B4-BE49-F238E27FC236}">
                <a16:creationId xmlns:a16="http://schemas.microsoft.com/office/drawing/2014/main" id="{A5AB5506-ADFC-4DEE-8365-9187444050DE}"/>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9455" y="4199136"/>
            <a:ext cx="1253450" cy="1253450"/>
          </a:xfrm>
          <a:prstGeom prst="rect">
            <a:avLst/>
          </a:prstGeom>
        </p:spPr>
      </p:pic>
      <p:pic>
        <p:nvPicPr>
          <p:cNvPr id="15" name="Grafik 14">
            <a:extLst>
              <a:ext uri="{FF2B5EF4-FFF2-40B4-BE49-F238E27FC236}">
                <a16:creationId xmlns:a16="http://schemas.microsoft.com/office/drawing/2014/main" id="{919571ED-94E2-437C-89EB-34E6876DE39C}"/>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9453" y="5931965"/>
            <a:ext cx="1253449" cy="1253449"/>
          </a:xfrm>
          <a:prstGeom prst="rect">
            <a:avLst/>
          </a:prstGeom>
        </p:spPr>
      </p:pic>
      <p:pic>
        <p:nvPicPr>
          <p:cNvPr id="17" name="Grafik 16">
            <a:extLst>
              <a:ext uri="{FF2B5EF4-FFF2-40B4-BE49-F238E27FC236}">
                <a16:creationId xmlns:a16="http://schemas.microsoft.com/office/drawing/2014/main" id="{37334647-897B-4215-BC81-75AAFC9A7D34}"/>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9453" y="7429256"/>
            <a:ext cx="1253449" cy="1253449"/>
          </a:xfrm>
          <a:prstGeom prst="rect">
            <a:avLst/>
          </a:prstGeom>
        </p:spPr>
      </p:pic>
    </p:spTree>
    <p:extLst>
      <p:ext uri="{BB962C8B-B14F-4D97-AF65-F5344CB8AC3E}">
        <p14:creationId xmlns:p14="http://schemas.microsoft.com/office/powerpoint/2010/main" val="23480065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el 1">
            <a:extLst>
              <a:ext uri="{FF2B5EF4-FFF2-40B4-BE49-F238E27FC236}">
                <a16:creationId xmlns:a16="http://schemas.microsoft.com/office/drawing/2014/main" id="{7501DE67-8333-4491-A952-02611CCE4272}"/>
              </a:ext>
            </a:extLst>
          </p:cNvPr>
          <p:cNvSpPr>
            <a:spLocks noGrp="1"/>
          </p:cNvSpPr>
          <p:nvPr>
            <p:ph type="title"/>
          </p:nvPr>
        </p:nvSpPr>
        <p:spPr>
          <a:xfrm>
            <a:off x="1039456" y="569242"/>
            <a:ext cx="13040439" cy="2066590"/>
          </a:xfrm>
        </p:spPr>
        <p:txBody>
          <a:bodyPr/>
          <a:lstStyle/>
          <a:p>
            <a:r>
              <a:rPr lang="de-DE" b="1" dirty="0"/>
              <a:t>Kapitel im Überblick</a:t>
            </a:r>
          </a:p>
        </p:txBody>
      </p:sp>
      <p:pic>
        <p:nvPicPr>
          <p:cNvPr id="15" name="Grafik 14">
            <a:extLst>
              <a:ext uri="{FF2B5EF4-FFF2-40B4-BE49-F238E27FC236}">
                <a16:creationId xmlns:a16="http://schemas.microsoft.com/office/drawing/2014/main" id="{35E97E61-1BDB-43F5-9153-CAB89802AB0B}"/>
              </a:ext>
              <a:ext uri="{C183D7F6-B498-43B3-948B-1728B52AA6E4}">
                <adec:decorative xmlns:adec="http://schemas.microsoft.com/office/drawing/2017/decorative" val="1"/>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747" r="557" b="1081"/>
          <a:stretch/>
        </p:blipFill>
        <p:spPr>
          <a:xfrm>
            <a:off x="-24845" y="0"/>
            <a:ext cx="15144195" cy="10691813"/>
          </a:xfrm>
          <a:prstGeom prst="rect">
            <a:avLst/>
          </a:prstGeom>
        </p:spPr>
      </p:pic>
      <p:pic>
        <p:nvPicPr>
          <p:cNvPr id="13" name="Grafik 12">
            <a:extLst>
              <a:ext uri="{FF2B5EF4-FFF2-40B4-BE49-F238E27FC236}">
                <a16:creationId xmlns:a16="http://schemas.microsoft.com/office/drawing/2014/main" id="{2B9E181B-C3BD-4D19-A962-828800C61A5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490865" y="125175"/>
            <a:ext cx="2503420" cy="856433"/>
          </a:xfrm>
          <a:prstGeom prst="rect">
            <a:avLst/>
          </a:prstGeom>
        </p:spPr>
      </p:pic>
      <p:sp>
        <p:nvSpPr>
          <p:cNvPr id="12" name="Rechteck 11">
            <a:extLst>
              <a:ext uri="{FF2B5EF4-FFF2-40B4-BE49-F238E27FC236}">
                <a16:creationId xmlns:a16="http://schemas.microsoft.com/office/drawing/2014/main" id="{00B459E0-7C2D-4E19-A205-1B0758AEA5DF}"/>
              </a:ext>
            </a:extLst>
          </p:cNvPr>
          <p:cNvSpPr/>
          <p:nvPr/>
        </p:nvSpPr>
        <p:spPr>
          <a:xfrm>
            <a:off x="317768" y="2296751"/>
            <a:ext cx="6893942" cy="3650472"/>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4000" dirty="0">
                <a:solidFill>
                  <a:srgbClr val="CC0000"/>
                </a:solidFill>
              </a:rPr>
              <a:t>1. Barrierefreie Struktur</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cs typeface="Times New Roman" panose="02020603050405020304" pitchFamily="18" charset="0"/>
              </a:rPr>
              <a:t>Eindeutiger</a:t>
            </a: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 Titel und klare Benennung der Seite</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Text in kleine Einheiten unterteilen</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Passende Überschriften für Textabschnitte </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Strukturgebende Formatierungen und Elemente </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selbsterklärende Linktexte mit Hinweis bei abweichendem Dateiformat</a:t>
            </a:r>
          </a:p>
          <a:p>
            <a:pPr marL="1768450" lvl="2" indent="-342900">
              <a:spcBef>
                <a:spcPts val="0"/>
              </a:spcBef>
              <a:buFont typeface="Courier New" panose="02070309020205020404" pitchFamily="49" charset="0"/>
              <a:buChar char="o"/>
              <a:tabLst>
                <a:tab pos="457200" algn="l"/>
              </a:tabLst>
            </a:pPr>
            <a:endParaRPr lang="de-DE" sz="2100" dirty="0">
              <a:solidFill>
                <a:srgbClr val="CC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hteck 13">
            <a:extLst>
              <a:ext uri="{FF2B5EF4-FFF2-40B4-BE49-F238E27FC236}">
                <a16:creationId xmlns:a16="http://schemas.microsoft.com/office/drawing/2014/main" id="{56C1C3A8-947C-4D45-9A3C-8A31CF894765}"/>
              </a:ext>
            </a:extLst>
          </p:cNvPr>
          <p:cNvSpPr/>
          <p:nvPr/>
        </p:nvSpPr>
        <p:spPr>
          <a:xfrm>
            <a:off x="317768" y="6400918"/>
            <a:ext cx="6893942" cy="3650472"/>
          </a:xfrm>
          <a:prstGeom prst="rect">
            <a:avLst/>
          </a:prstGeom>
          <a:noFill/>
          <a:ln w="57150">
            <a:solidFill>
              <a:srgbClr val="C158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4000" dirty="0">
                <a:solidFill>
                  <a:srgbClr val="C15811"/>
                </a:solidFill>
              </a:rPr>
              <a:t>2. Barrierefreies Layout</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Vermeiden von Silbentrennung</a:t>
            </a:r>
            <a:endParaRPr lang="de-DE" sz="2100" strike="sngStrike"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Zeilenabstand von 1,5</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Serifenlose Schrift (beispielsweise Calibri)</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Linksbündig und Flattersatz</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Lesbare Schriftgröße </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Kontrastverhältnis mindestens 4,5 zu 1</a:t>
            </a:r>
          </a:p>
          <a:p>
            <a:pPr marL="1768450" lvl="2" indent="-342900">
              <a:spcBef>
                <a:spcPts val="0"/>
              </a:spcBef>
              <a:buFont typeface="Courier New" panose="02070309020205020404" pitchFamily="49" charset="0"/>
              <a:buChar char="o"/>
              <a:tabLst>
                <a:tab pos="457200" algn="l"/>
              </a:tabLst>
            </a:pPr>
            <a:endParaRPr lang="de-DE" sz="2100" dirty="0">
              <a:solidFill>
                <a:srgbClr val="C15811"/>
              </a:solidFill>
              <a:latin typeface="Calibri" panose="020F0502020204030204" pitchFamily="34" charset="0"/>
              <a:ea typeface="Calibri" panose="020F0502020204030204" pitchFamily="34" charset="0"/>
              <a:cs typeface="Times New Roman" panose="02020603050405020304" pitchFamily="18" charset="0"/>
            </a:endParaRPr>
          </a:p>
          <a:p>
            <a:pPr marL="1768450" lvl="2" indent="-342900">
              <a:spcBef>
                <a:spcPts val="0"/>
              </a:spcBef>
              <a:buFont typeface="Courier New" panose="02070309020205020404" pitchFamily="49" charset="0"/>
              <a:buChar char="o"/>
              <a:tabLst>
                <a:tab pos="457200" algn="l"/>
              </a:tabLst>
            </a:pPr>
            <a:endParaRPr lang="de-DE" sz="2100" dirty="0">
              <a:solidFill>
                <a:srgbClr val="C15811"/>
              </a:solidFill>
              <a:latin typeface="Calibri" panose="020F0502020204030204" pitchFamily="34" charset="0"/>
              <a:ea typeface="Calibri" panose="020F0502020204030204" pitchFamily="34" charset="0"/>
              <a:cs typeface="Times New Roman" panose="02020603050405020304" pitchFamily="18" charset="0"/>
            </a:endParaRPr>
          </a:p>
          <a:p>
            <a:pPr marL="1768450" lvl="2" indent="-342900">
              <a:spcBef>
                <a:spcPts val="0"/>
              </a:spcBef>
              <a:buFont typeface="Courier New" panose="02070309020205020404" pitchFamily="49" charset="0"/>
              <a:buChar char="o"/>
              <a:tabLst>
                <a:tab pos="457200" algn="l"/>
              </a:tabLst>
            </a:pPr>
            <a:endParaRPr lang="de-DE" sz="2100" dirty="0">
              <a:solidFill>
                <a:srgbClr val="C1581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hteck 15">
            <a:extLst>
              <a:ext uri="{FF2B5EF4-FFF2-40B4-BE49-F238E27FC236}">
                <a16:creationId xmlns:a16="http://schemas.microsoft.com/office/drawing/2014/main" id="{DCC03662-B804-4399-9F1D-896A3EDF022B}"/>
              </a:ext>
            </a:extLst>
          </p:cNvPr>
          <p:cNvSpPr/>
          <p:nvPr/>
        </p:nvSpPr>
        <p:spPr>
          <a:xfrm>
            <a:off x="7823556" y="2296751"/>
            <a:ext cx="6893942" cy="3650472"/>
          </a:xfrm>
          <a:prstGeom prst="rect">
            <a:avLst/>
          </a:prstGeom>
          <a:noFill/>
          <a:ln w="57150">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4000" dirty="0">
                <a:solidFill>
                  <a:srgbClr val="00863D"/>
                </a:solidFill>
              </a:rPr>
              <a:t>3. Barrierefreie Sprache</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Lange Sätze vertikal entzerren</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Vermeiden von Abkürzungen</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Verwenden von möglichst einfachen Formulierungen und Satzstrukturen</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Erläutern von Fach- und Fremdwörtern</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Wichtige Informationen hervorheben</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Gegebenenfalls Aufzählungen nutzen</a:t>
            </a:r>
          </a:p>
          <a:p>
            <a:pPr marL="1425550" lvl="2">
              <a:spcBef>
                <a:spcPts val="0"/>
              </a:spcBef>
              <a:tabLst>
                <a:tab pos="457200" algn="l"/>
              </a:tabLst>
            </a:pPr>
            <a:endParaRPr lang="de-DE" sz="2100" dirty="0">
              <a:solidFill>
                <a:srgbClr val="00863D"/>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de-DE" dirty="0"/>
          </a:p>
        </p:txBody>
      </p:sp>
      <p:pic>
        <p:nvPicPr>
          <p:cNvPr id="18" name="Grafik 17">
            <a:extLst>
              <a:ext uri="{FF2B5EF4-FFF2-40B4-BE49-F238E27FC236}">
                <a16:creationId xmlns:a16="http://schemas.microsoft.com/office/drawing/2014/main" id="{7A0DAF2F-55E3-4A18-8072-07242945824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7594" y="3079899"/>
            <a:ext cx="1497579" cy="1497579"/>
          </a:xfrm>
          <a:prstGeom prst="rect">
            <a:avLst/>
          </a:prstGeom>
        </p:spPr>
      </p:pic>
      <p:pic>
        <p:nvPicPr>
          <p:cNvPr id="19" name="Grafik 18">
            <a:extLst>
              <a:ext uri="{FF2B5EF4-FFF2-40B4-BE49-F238E27FC236}">
                <a16:creationId xmlns:a16="http://schemas.microsoft.com/office/drawing/2014/main" id="{8931369C-87E2-4D74-A5FC-CD0F4B91C4E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1804" y="7229012"/>
            <a:ext cx="1635304" cy="1635304"/>
          </a:xfrm>
          <a:prstGeom prst="rect">
            <a:avLst/>
          </a:prstGeom>
        </p:spPr>
      </p:pic>
      <p:sp>
        <p:nvSpPr>
          <p:cNvPr id="20" name="Rechteck 19">
            <a:extLst>
              <a:ext uri="{FF2B5EF4-FFF2-40B4-BE49-F238E27FC236}">
                <a16:creationId xmlns:a16="http://schemas.microsoft.com/office/drawing/2014/main" id="{DE0DBC6F-DAC7-4E13-935E-78C9290C793E}"/>
              </a:ext>
            </a:extLst>
          </p:cNvPr>
          <p:cNvSpPr/>
          <p:nvPr/>
        </p:nvSpPr>
        <p:spPr>
          <a:xfrm>
            <a:off x="7838796" y="6400918"/>
            <a:ext cx="6893942" cy="3650472"/>
          </a:xfrm>
          <a:prstGeom prst="rect">
            <a:avLst/>
          </a:prstGeom>
          <a:noFill/>
          <a:ln w="5715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4000" dirty="0">
                <a:solidFill>
                  <a:srgbClr val="2F5597"/>
                </a:solidFill>
              </a:rPr>
              <a:t>4. Barrierefrei für Screenreader</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Überschriften mit Formatvorlagen markieren</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Listen über programmeigene Funktionen </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Alternativtexte für Grafiken</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Schlüssige Steuerungs- und Lesereihenfolge</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Farben nicht als alleinigen Informationsträger</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Hauptsprache angeben</a:t>
            </a:r>
          </a:p>
          <a:p>
            <a:pPr marL="1768450" lvl="2" indent="-342900">
              <a:spcBef>
                <a:spcPts val="0"/>
              </a:spcBef>
              <a:buFont typeface="Courier New" panose="02070309020205020404" pitchFamily="49" charset="0"/>
              <a:buChar char="o"/>
              <a:tabLst>
                <a:tab pos="457200" algn="l"/>
              </a:tabLst>
            </a:pPr>
            <a:endParaRPr lang="de-DE" sz="2100" dirty="0">
              <a:solidFill>
                <a:srgbClr val="2F5597"/>
              </a:solidFill>
              <a:latin typeface="Calibri" panose="020F0502020204030204" pitchFamily="34" charset="0"/>
              <a:ea typeface="Calibri" panose="020F0502020204030204" pitchFamily="34" charset="0"/>
              <a:cs typeface="Times New Roman" panose="02020603050405020304" pitchFamily="18" charset="0"/>
            </a:endParaRPr>
          </a:p>
          <a:p>
            <a:pPr marL="1425550" lvl="2">
              <a:spcBef>
                <a:spcPts val="0"/>
              </a:spcBef>
              <a:tabLst>
                <a:tab pos="457200" algn="l"/>
              </a:tabLst>
            </a:pPr>
            <a:endParaRPr lang="de-DE" sz="2100" dirty="0">
              <a:solidFill>
                <a:srgbClr val="00863D"/>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de-DE" dirty="0"/>
          </a:p>
        </p:txBody>
      </p:sp>
      <p:pic>
        <p:nvPicPr>
          <p:cNvPr id="22" name="Grafik 21">
            <a:extLst>
              <a:ext uri="{FF2B5EF4-FFF2-40B4-BE49-F238E27FC236}">
                <a16:creationId xmlns:a16="http://schemas.microsoft.com/office/drawing/2014/main" id="{64C03A64-C0FC-408C-AC47-A3675F98EF5A}"/>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98059" y="3079899"/>
            <a:ext cx="1253449" cy="1253449"/>
          </a:xfrm>
          <a:prstGeom prst="rect">
            <a:avLst/>
          </a:prstGeom>
        </p:spPr>
      </p:pic>
      <p:pic>
        <p:nvPicPr>
          <p:cNvPr id="23" name="Grafik 22">
            <a:extLst>
              <a:ext uri="{FF2B5EF4-FFF2-40B4-BE49-F238E27FC236}">
                <a16:creationId xmlns:a16="http://schemas.microsoft.com/office/drawing/2014/main" id="{B73D5572-EC48-44F1-B31A-8F7E00FC856A}"/>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98059" y="7141613"/>
            <a:ext cx="1253449" cy="1253449"/>
          </a:xfrm>
          <a:prstGeom prst="rect">
            <a:avLst/>
          </a:prstGeom>
        </p:spPr>
      </p:pic>
    </p:spTree>
    <p:extLst>
      <p:ext uri="{BB962C8B-B14F-4D97-AF65-F5344CB8AC3E}">
        <p14:creationId xmlns:p14="http://schemas.microsoft.com/office/powerpoint/2010/main" val="25615826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70254C2-57A6-4E02-81B6-DBD54965E647}"/>
              </a:ext>
            </a:extLst>
          </p:cNvPr>
          <p:cNvSpPr>
            <a:spLocks noGrp="1"/>
          </p:cNvSpPr>
          <p:nvPr>
            <p:ph type="title"/>
          </p:nvPr>
        </p:nvSpPr>
        <p:spPr>
          <a:xfrm>
            <a:off x="1376340" y="-2271268"/>
            <a:ext cx="13040439" cy="2066590"/>
          </a:xfrm>
        </p:spPr>
        <p:txBody>
          <a:bodyPr/>
          <a:lstStyle/>
          <a:p>
            <a:r>
              <a:rPr lang="de-DE" dirty="0"/>
              <a:t>Das</a:t>
            </a:r>
            <a:r>
              <a:rPr lang="de-DE" baseline="0" dirty="0"/>
              <a:t> Dokument vorher und nachher im Vergleich</a:t>
            </a:r>
            <a:endParaRPr lang="de-DE" dirty="0"/>
          </a:p>
        </p:txBody>
      </p:sp>
      <p:pic>
        <p:nvPicPr>
          <p:cNvPr id="18" name="Grafik 17">
            <a:extLst>
              <a:ext uri="{FF2B5EF4-FFF2-40B4-BE49-F238E27FC236}">
                <a16:creationId xmlns:a16="http://schemas.microsoft.com/office/drawing/2014/main" id="{2C9DCDFD-FE51-4556-8C74-D687E13D18E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490865" y="125175"/>
            <a:ext cx="2503420" cy="856433"/>
          </a:xfrm>
          <a:prstGeom prst="rect">
            <a:avLst/>
          </a:prstGeom>
        </p:spPr>
      </p:pic>
      <p:sp>
        <p:nvSpPr>
          <p:cNvPr id="7" name="Titel 1">
            <a:extLst>
              <a:ext uri="{FF2B5EF4-FFF2-40B4-BE49-F238E27FC236}">
                <a16:creationId xmlns:a16="http://schemas.microsoft.com/office/drawing/2014/main" id="{E2C3D2B2-5D3B-4592-8429-31A3A473EA6A}"/>
              </a:ext>
            </a:extLst>
          </p:cNvPr>
          <p:cNvSpPr txBox="1">
            <a:spLocks/>
          </p:cNvSpPr>
          <p:nvPr/>
        </p:nvSpPr>
        <p:spPr>
          <a:xfrm>
            <a:off x="354846" y="112280"/>
            <a:ext cx="7122927" cy="478766"/>
          </a:xfrm>
          <a:prstGeom prst="rect">
            <a:avLst/>
          </a:prstGeom>
          <a:solidFill>
            <a:srgbClr val="1E50A0"/>
          </a:solidFill>
          <a:ln>
            <a:solidFill>
              <a:srgbClr val="1E50A0"/>
            </a:solidFill>
          </a:ln>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2400" b="1" dirty="0">
                <a:solidFill>
                  <a:schemeClr val="bg1"/>
                </a:solidFill>
                <a:latin typeface="+mn-lt"/>
                <a:cs typeface="Times New Roman" panose="02020603050405020304" pitchFamily="18" charset="0"/>
              </a:rPr>
              <a:t>Erstellung eines digital-barrierefreien Dokuments</a:t>
            </a:r>
          </a:p>
        </p:txBody>
      </p:sp>
      <p:sp>
        <p:nvSpPr>
          <p:cNvPr id="8" name="Textfeld 7">
            <a:extLst>
              <a:ext uri="{FF2B5EF4-FFF2-40B4-BE49-F238E27FC236}">
                <a16:creationId xmlns:a16="http://schemas.microsoft.com/office/drawing/2014/main" id="{E29BCE46-527D-4D7E-B0F7-B9623D7BE54E}"/>
              </a:ext>
            </a:extLst>
          </p:cNvPr>
          <p:cNvSpPr txBox="1"/>
          <p:nvPr/>
        </p:nvSpPr>
        <p:spPr>
          <a:xfrm>
            <a:off x="354076" y="795134"/>
            <a:ext cx="7112762" cy="369332"/>
          </a:xfrm>
          <a:prstGeom prst="rect">
            <a:avLst/>
          </a:prstGeom>
          <a:solidFill>
            <a:schemeClr val="bg1">
              <a:lumMod val="85000"/>
            </a:schemeClr>
          </a:solidFill>
        </p:spPr>
        <p:txBody>
          <a:bodyPr wrap="square" rtlCol="0">
            <a:spAutoFit/>
          </a:bodyPr>
          <a:lstStyle/>
          <a:p>
            <a:r>
              <a:rPr lang="de-DE" b="1" dirty="0">
                <a:cs typeface="Times New Roman" panose="02020603050405020304" pitchFamily="18" charset="0"/>
              </a:rPr>
              <a:t>	Relevanz von digitaler Barrierefreiheit</a:t>
            </a:r>
            <a:endParaRPr lang="de-DE" dirty="0"/>
          </a:p>
        </p:txBody>
      </p:sp>
      <p:sp>
        <p:nvSpPr>
          <p:cNvPr id="9" name="Inhaltsplatzhalter 2">
            <a:extLst>
              <a:ext uri="{FF2B5EF4-FFF2-40B4-BE49-F238E27FC236}">
                <a16:creationId xmlns:a16="http://schemas.microsoft.com/office/drawing/2014/main" id="{014737CD-70D3-4BC0-8FAF-D3CF91A6EAF9}"/>
              </a:ext>
            </a:extLst>
          </p:cNvPr>
          <p:cNvSpPr txBox="1">
            <a:spLocks/>
          </p:cNvSpPr>
          <p:nvPr/>
        </p:nvSpPr>
        <p:spPr>
          <a:xfrm>
            <a:off x="341338" y="1164814"/>
            <a:ext cx="7122942" cy="2493752"/>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Im Internet </a:t>
            </a:r>
            <a:r>
              <a:rPr lang="de-DE" sz="1800" b="1" dirty="0">
                <a:cs typeface="Times New Roman" panose="02020603050405020304" pitchFamily="18" charset="0"/>
              </a:rPr>
              <a:t>brauchen 30% aller Menschen </a:t>
            </a:r>
            <a:r>
              <a:rPr lang="de-DE" sz="1800" dirty="0">
                <a:cs typeface="Times New Roman" panose="02020603050405020304" pitchFamily="18" charset="0"/>
              </a:rPr>
              <a:t>barrierefreie Web-Seiten.</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Initiative „Aktion Mensch“ hat herausgefunden:</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77% der Deutschen sagen: </a:t>
            </a:r>
          </a:p>
          <a:p>
            <a:pPr marL="0" indent="0">
              <a:lnSpc>
                <a:spcPct val="150000"/>
              </a:lnSpc>
              <a:spcBef>
                <a:spcPts val="0"/>
              </a:spcBef>
              <a:buFont typeface="Arial" panose="020B0604020202020204" pitchFamily="34" charset="0"/>
              <a:buNone/>
            </a:pPr>
            <a:r>
              <a:rPr lang="de-DE" sz="1800" b="1" dirty="0">
                <a:cs typeface="Times New Roman" panose="02020603050405020304" pitchFamily="18" charset="0"/>
              </a:rPr>
              <a:t>Digitale Barrierefreiheit ist wichtig </a:t>
            </a:r>
            <a:r>
              <a:rPr lang="de-DE" sz="1800" dirty="0">
                <a:cs typeface="Times New Roman" panose="02020603050405020304" pitchFamily="18" charset="0"/>
              </a:rPr>
              <a:t>oder sogar sehr wichtig.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Web-Seiten von Rathäusern, Krankenhäusern und anderen Einrichtungen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müssen digital-barrierefrei sein. </a:t>
            </a:r>
          </a:p>
        </p:txBody>
      </p:sp>
      <p:sp>
        <p:nvSpPr>
          <p:cNvPr id="10" name="Textfeld 9">
            <a:extLst>
              <a:ext uri="{FF2B5EF4-FFF2-40B4-BE49-F238E27FC236}">
                <a16:creationId xmlns:a16="http://schemas.microsoft.com/office/drawing/2014/main" id="{8207DA73-CF53-4143-ABEC-806B6FEDAA7C}"/>
              </a:ext>
            </a:extLst>
          </p:cNvPr>
          <p:cNvSpPr txBox="1"/>
          <p:nvPr/>
        </p:nvSpPr>
        <p:spPr>
          <a:xfrm>
            <a:off x="346428" y="3755086"/>
            <a:ext cx="7112762" cy="369332"/>
          </a:xfrm>
          <a:prstGeom prst="rect">
            <a:avLst/>
          </a:prstGeom>
          <a:solidFill>
            <a:schemeClr val="bg1">
              <a:lumMod val="85000"/>
            </a:schemeClr>
          </a:solidFill>
        </p:spPr>
        <p:txBody>
          <a:bodyPr wrap="square" rtlCol="0">
            <a:spAutoFit/>
          </a:bodyPr>
          <a:lstStyle/>
          <a:p>
            <a:r>
              <a:rPr lang="de-DE" b="1" dirty="0">
                <a:cs typeface="Times New Roman" panose="02020603050405020304" pitchFamily="18" charset="0"/>
              </a:rPr>
              <a:t>	Inhalt dieser Präsentation</a:t>
            </a:r>
            <a:endParaRPr lang="de-DE" dirty="0"/>
          </a:p>
        </p:txBody>
      </p:sp>
      <p:sp>
        <p:nvSpPr>
          <p:cNvPr id="11" name="Inhaltsplatzhalter 2">
            <a:extLst>
              <a:ext uri="{FF2B5EF4-FFF2-40B4-BE49-F238E27FC236}">
                <a16:creationId xmlns:a16="http://schemas.microsoft.com/office/drawing/2014/main" id="{DB49130D-1023-460F-BE78-D3B18C4EA1E2}"/>
              </a:ext>
            </a:extLst>
          </p:cNvPr>
          <p:cNvSpPr txBox="1">
            <a:spLocks/>
          </p:cNvSpPr>
          <p:nvPr/>
        </p:nvSpPr>
        <p:spPr>
          <a:xfrm>
            <a:off x="351764" y="4124418"/>
            <a:ext cx="7122942" cy="4007754"/>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Diese Präsentation zeigt,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wie du ein </a:t>
            </a:r>
            <a:r>
              <a:rPr lang="de-DE" sz="1800" b="1" dirty="0">
                <a:cs typeface="Times New Roman" panose="02020603050405020304" pitchFamily="18" charset="0"/>
              </a:rPr>
              <a:t>digital-barrierefreies Dokument erstellst</a:t>
            </a:r>
            <a:r>
              <a:rPr lang="de-DE" sz="1800" dirty="0">
                <a:cs typeface="Times New Roman" panose="02020603050405020304" pitchFamily="18" charset="0"/>
              </a:rPr>
              <a: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Ein Negativ-Beispiel wird kapitel-weise verbessert.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Eine </a:t>
            </a:r>
            <a:r>
              <a:rPr lang="de-DE" sz="1800" u="sng" dirty="0">
                <a:solidFill>
                  <a:srgbClr val="49702E"/>
                </a:solidFill>
                <a:cs typeface="Times New Roman" panose="02020603050405020304" pitchFamily="18" charset="0"/>
              </a:rPr>
              <a:t>Checkliste</a:t>
            </a:r>
            <a:r>
              <a:rPr lang="de-DE" sz="2400" b="1" dirty="0">
                <a:cs typeface="Times New Roman" panose="02020603050405020304" pitchFamily="18" charset="0"/>
              </a:rPr>
              <a:t>*</a:t>
            </a:r>
            <a:r>
              <a:rPr lang="de-DE" sz="1800" dirty="0">
                <a:cs typeface="Times New Roman" panose="02020603050405020304" pitchFamily="18" charset="0"/>
              </a:rPr>
              <a:t> hilft dabei.</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Das End-Ergebnis ist ein digital barrierefreies Dokument.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Diese </a:t>
            </a:r>
            <a:r>
              <a:rPr lang="de-DE" sz="1800" b="1" dirty="0">
                <a:cs typeface="Times New Roman" panose="02020603050405020304" pitchFamily="18" charset="0"/>
              </a:rPr>
              <a:t>Präsentation ist nur ein Beispiel</a:t>
            </a:r>
            <a:r>
              <a:rPr lang="de-DE" sz="1800" dirty="0">
                <a:cs typeface="Times New Roman" panose="02020603050405020304" pitchFamily="18" charset="0"/>
              </a:rPr>
              <a: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kapitel-weise Anleitung ist nicht immer richtig.</a:t>
            </a:r>
          </a:p>
          <a:p>
            <a:pPr marL="0" indent="0">
              <a:lnSpc>
                <a:spcPct val="100000"/>
              </a:lnSpc>
              <a:spcBef>
                <a:spcPts val="0"/>
              </a:spcBef>
              <a:buFont typeface="Arial" panose="020B0604020202020204" pitchFamily="34" charset="0"/>
              <a:buNone/>
            </a:pPr>
            <a:endParaRPr lang="de-DE" sz="1800" dirty="0">
              <a:cs typeface="Times New Roman" panose="02020603050405020304" pitchFamily="18" charset="0"/>
            </a:endParaRPr>
          </a:p>
          <a:p>
            <a:pPr marL="0" indent="0">
              <a:lnSpc>
                <a:spcPct val="100000"/>
              </a:lnSpc>
              <a:spcBef>
                <a:spcPts val="0"/>
              </a:spcBef>
              <a:buFont typeface="Arial" panose="020B0604020202020204" pitchFamily="34" charset="0"/>
              <a:buNone/>
            </a:pPr>
            <a:r>
              <a:rPr lang="de-DE" sz="2400" b="1" dirty="0">
                <a:cs typeface="Times New Roman" panose="02020603050405020304" pitchFamily="18" charset="0"/>
              </a:rPr>
              <a:t>*</a:t>
            </a:r>
            <a:r>
              <a:rPr lang="de-DE" sz="1800" b="1" dirty="0">
                <a:cs typeface="Times New Roman" panose="02020603050405020304" pitchFamily="18" charset="0"/>
              </a:rPr>
              <a:t> </a:t>
            </a:r>
            <a:r>
              <a:rPr lang="de-DE" sz="1800" dirty="0">
                <a:solidFill>
                  <a:srgbClr val="49702E"/>
                </a:solidFill>
                <a:cs typeface="Times New Roman" panose="02020603050405020304" pitchFamily="18" charset="0"/>
              </a:rPr>
              <a:t>Eine </a:t>
            </a:r>
            <a:r>
              <a:rPr lang="de-DE" sz="1800" u="sng" dirty="0">
                <a:solidFill>
                  <a:srgbClr val="49702E"/>
                </a:solidFill>
                <a:cs typeface="Times New Roman" panose="02020603050405020304" pitchFamily="18" charset="0"/>
              </a:rPr>
              <a:t>Checkliste</a:t>
            </a:r>
            <a:r>
              <a:rPr lang="de-DE" sz="1800" dirty="0">
                <a:solidFill>
                  <a:srgbClr val="49702E"/>
                </a:solidFill>
                <a:cs typeface="Times New Roman" panose="02020603050405020304" pitchFamily="18" charset="0"/>
              </a:rPr>
              <a:t> ist eine Übersicht mit Aufgaben, die erledigt werden müssen. Erledigte Aufgaben darfst du abhaken.</a:t>
            </a:r>
          </a:p>
        </p:txBody>
      </p:sp>
      <p:sp>
        <p:nvSpPr>
          <p:cNvPr id="12" name="Textfeld 11">
            <a:extLst>
              <a:ext uri="{FF2B5EF4-FFF2-40B4-BE49-F238E27FC236}">
                <a16:creationId xmlns:a16="http://schemas.microsoft.com/office/drawing/2014/main" id="{2018C131-DA0B-426B-A4FE-F4204D2BF67E}"/>
              </a:ext>
            </a:extLst>
          </p:cNvPr>
          <p:cNvSpPr txBox="1"/>
          <p:nvPr/>
        </p:nvSpPr>
        <p:spPr>
          <a:xfrm>
            <a:off x="346428" y="8233488"/>
            <a:ext cx="7112762" cy="369332"/>
          </a:xfrm>
          <a:prstGeom prst="rect">
            <a:avLst/>
          </a:prstGeom>
          <a:solidFill>
            <a:schemeClr val="bg1">
              <a:lumMod val="85000"/>
            </a:schemeClr>
          </a:solidFill>
        </p:spPr>
        <p:txBody>
          <a:bodyPr wrap="square" rtlCol="0">
            <a:spAutoFit/>
          </a:bodyPr>
          <a:lstStyle/>
          <a:p>
            <a:r>
              <a:rPr lang="de-DE" b="1" dirty="0">
                <a:cs typeface="Times New Roman" panose="02020603050405020304" pitchFamily="18" charset="0"/>
              </a:rPr>
              <a:t>	Quellen</a:t>
            </a:r>
            <a:endParaRPr lang="de-DE" dirty="0"/>
          </a:p>
        </p:txBody>
      </p:sp>
      <p:sp>
        <p:nvSpPr>
          <p:cNvPr id="13" name="Textfeld 12">
            <a:extLst>
              <a:ext uri="{FF2B5EF4-FFF2-40B4-BE49-F238E27FC236}">
                <a16:creationId xmlns:a16="http://schemas.microsoft.com/office/drawing/2014/main" id="{4FED50B7-0B42-481F-A7AF-CCCDDFD7732A}"/>
              </a:ext>
            </a:extLst>
          </p:cNvPr>
          <p:cNvSpPr txBox="1"/>
          <p:nvPr/>
        </p:nvSpPr>
        <p:spPr>
          <a:xfrm>
            <a:off x="336255" y="8557015"/>
            <a:ext cx="7122935" cy="1754326"/>
          </a:xfrm>
          <a:prstGeom prst="rect">
            <a:avLst/>
          </a:prstGeom>
          <a:solidFill>
            <a:schemeClr val="bg1">
              <a:lumMod val="95000"/>
            </a:schemeClr>
          </a:solidFill>
        </p:spPr>
        <p:txBody>
          <a:bodyPr wrap="square" rtlCol="0">
            <a:spAutoFit/>
          </a:bodyPr>
          <a:lstStyle/>
          <a:p>
            <a:pPr marL="285750" indent="-285750">
              <a:spcBef>
                <a:spcPts val="0"/>
              </a:spcBef>
              <a:buFont typeface="Wingdings" panose="05000000000000000000" pitchFamily="2" charset="2"/>
              <a:buChar char="§"/>
            </a:pPr>
            <a:r>
              <a:rPr lang="de-DE" dirty="0">
                <a:cs typeface="Times New Roman" panose="02020603050405020304" pitchFamily="18" charset="0"/>
              </a:rPr>
              <a:t>AKTION MENSCH (</a:t>
            </a:r>
            <a:r>
              <a:rPr lang="de-DE" dirty="0" err="1">
                <a:cs typeface="Times New Roman" panose="02020603050405020304" pitchFamily="18" charset="0"/>
              </a:rPr>
              <a:t>Herausgeber:innen</a:t>
            </a:r>
            <a:r>
              <a:rPr lang="de-DE" dirty="0">
                <a:cs typeface="Times New Roman" panose="02020603050405020304" pitchFamily="18" charset="0"/>
              </a:rPr>
              <a:t>) (2010): </a:t>
            </a:r>
            <a:r>
              <a:rPr lang="de-DE" sz="1800" dirty="0">
                <a:solidFill>
                  <a:srgbClr val="2F5597"/>
                </a:solidFill>
                <a:cs typeface="Times New Roman" panose="02020603050405020304" pitchFamily="18" charset="0"/>
                <a:hlinkClick r:id="rId6" action="ppaction://hlinkfile">
                  <a:extLst>
                    <a:ext uri="{A12FA001-AC4F-418D-AE19-62706E023703}">
                      <ahyp:hlinkClr xmlns:ahyp="http://schemas.microsoft.com/office/drawing/2018/hyperlinkcolor" val="tx"/>
                    </a:ext>
                  </a:extLst>
                </a:hlinkClick>
              </a:rPr>
              <a:t>Web 2.0/ barrierefrei. Eine Studie zur Nutzung von Web 2.0 Anwendungen durch Menschen mit Behinderung (PDF)</a:t>
            </a:r>
            <a:r>
              <a:rPr lang="de-DE" sz="1800" dirty="0">
                <a:solidFill>
                  <a:srgbClr val="2F5597"/>
                </a:solidFill>
                <a:cs typeface="Times New Roman" panose="02020603050405020304" pitchFamily="18" charset="0"/>
              </a:rPr>
              <a:t>. </a:t>
            </a:r>
          </a:p>
          <a:p>
            <a:pPr marL="285750" indent="-285750">
              <a:spcBef>
                <a:spcPts val="0"/>
              </a:spcBef>
              <a:buFont typeface="Wingdings" panose="05000000000000000000" pitchFamily="2" charset="2"/>
              <a:buChar char="§"/>
            </a:pPr>
            <a:r>
              <a:rPr lang="de-DE" dirty="0">
                <a:cs typeface="Times New Roman" panose="02020603050405020304" pitchFamily="18" charset="0"/>
              </a:rPr>
              <a:t>Maaß., Chr. &amp; Rink, I. (</a:t>
            </a:r>
            <a:r>
              <a:rPr lang="de-DE" dirty="0" err="1">
                <a:cs typeface="Times New Roman" panose="02020603050405020304" pitchFamily="18" charset="0"/>
              </a:rPr>
              <a:t>Herausgeber:innen</a:t>
            </a:r>
            <a:r>
              <a:rPr lang="de-DE" dirty="0">
                <a:cs typeface="Times New Roman" panose="02020603050405020304" pitchFamily="18" charset="0"/>
              </a:rPr>
              <a:t>) (2019): </a:t>
            </a:r>
            <a:r>
              <a:rPr lang="de-DE" sz="1800" dirty="0">
                <a:solidFill>
                  <a:schemeClr val="accent1">
                    <a:lumMod val="75000"/>
                  </a:schemeClr>
                </a:solidFill>
                <a:cs typeface="Times New Roman" panose="02020603050405020304" pitchFamily="18" charset="0"/>
                <a:hlinkClick r:id="rId7">
                  <a:extLst>
                    <a:ext uri="{A12FA001-AC4F-418D-AE19-62706E023703}">
                      <ahyp:hlinkClr xmlns:ahyp="http://schemas.microsoft.com/office/drawing/2018/hyperlinkcolor" val="tx"/>
                    </a:ext>
                  </a:extLst>
                </a:hlinkClick>
              </a:rPr>
              <a:t>Handbuch Barrierefreie Kommunikation (Webseite)</a:t>
            </a:r>
            <a:r>
              <a:rPr lang="de-DE" dirty="0">
                <a:cs typeface="Times New Roman" panose="02020603050405020304" pitchFamily="18" charset="0"/>
              </a:rPr>
              <a:t>. Frank &amp; </a:t>
            </a:r>
            <a:r>
              <a:rPr lang="de-DE" dirty="0" err="1">
                <a:cs typeface="Times New Roman" panose="02020603050405020304" pitchFamily="18" charset="0"/>
              </a:rPr>
              <a:t>Timme</a:t>
            </a:r>
            <a:r>
              <a:rPr lang="de-DE" dirty="0">
                <a:cs typeface="Times New Roman" panose="02020603050405020304" pitchFamily="18" charset="0"/>
              </a:rPr>
              <a:t> GmbH Verlag für wissenschaftliche Literatur, Berlin.</a:t>
            </a:r>
            <a:endParaRPr lang="de-DE" sz="2000" dirty="0">
              <a:cs typeface="Times New Roman" panose="02020603050405020304" pitchFamily="18" charset="0"/>
            </a:endParaRPr>
          </a:p>
        </p:txBody>
      </p:sp>
      <p:sp>
        <p:nvSpPr>
          <p:cNvPr id="5" name="Inhaltsplatzhalter 2">
            <a:extLst>
              <a:ext uri="{FF2B5EF4-FFF2-40B4-BE49-F238E27FC236}">
                <a16:creationId xmlns:a16="http://schemas.microsoft.com/office/drawing/2014/main" id="{15C20BB7-9BBA-4FA1-8144-D300A00DF8A3}"/>
              </a:ext>
            </a:extLst>
          </p:cNvPr>
          <p:cNvSpPr>
            <a:spLocks noGrp="1"/>
          </p:cNvSpPr>
          <p:nvPr>
            <p:ph idx="1"/>
          </p:nvPr>
        </p:nvSpPr>
        <p:spPr>
          <a:xfrm>
            <a:off x="7724993" y="1164466"/>
            <a:ext cx="7122942" cy="9344651"/>
          </a:xfrm>
        </p:spPr>
        <p:txBody>
          <a:bodyPr>
            <a:noAutofit/>
          </a:bodyPr>
          <a:lstStyle/>
          <a:p>
            <a:pPr marL="0" indent="0" algn="just">
              <a:lnSpc>
                <a:spcPct val="100000"/>
              </a:lnSpc>
              <a:spcBef>
                <a:spcPts val="0"/>
              </a:spcBef>
              <a:buNone/>
            </a:pPr>
            <a:r>
              <a:rPr lang="de-DE" sz="1600" dirty="0">
                <a:latin typeface="Times New Roman" panose="02020603050405020304" pitchFamily="18" charset="0"/>
                <a:cs typeface="Times New Roman" panose="02020603050405020304" pitchFamily="18" charset="0"/>
              </a:rPr>
              <a:t>30% aller Menschen, die das Internet nutzen, sind auf digitale Barrierefrei-</a:t>
            </a:r>
            <a:br>
              <a:rPr lang="de-DE" sz="1600" dirty="0">
                <a:latin typeface="Times New Roman" panose="02020603050405020304" pitchFamily="18" charset="0"/>
                <a:cs typeface="Times New Roman" panose="02020603050405020304" pitchFamily="18" charset="0"/>
              </a:rPr>
            </a:br>
            <a:r>
              <a:rPr lang="de-DE" sz="1600" dirty="0" err="1">
                <a:latin typeface="Times New Roman" panose="02020603050405020304" pitchFamily="18" charset="0"/>
                <a:cs typeface="Times New Roman" panose="02020603050405020304" pitchFamily="18" charset="0"/>
              </a:rPr>
              <a:t>heit</a:t>
            </a:r>
            <a:r>
              <a:rPr lang="de-DE" sz="1600" dirty="0">
                <a:latin typeface="Times New Roman" panose="02020603050405020304" pitchFamily="18" charset="0"/>
                <a:cs typeface="Times New Roman" panose="02020603050405020304" pitchFamily="18" charset="0"/>
              </a:rPr>
              <a:t> angewiesen. Nach einer Untersuchung der Aktion Mensch halten 77% der Bundesbürger digitale Barrierefreiheit für wichtig oder sehr wichtig. Im </a:t>
            </a:r>
            <a:r>
              <a:rPr lang="de-DE" sz="1600" dirty="0" err="1">
                <a:latin typeface="Times New Roman" panose="02020603050405020304" pitchFamily="18" charset="0"/>
                <a:cs typeface="Times New Roman" panose="02020603050405020304" pitchFamily="18" charset="0"/>
              </a:rPr>
              <a:t>öffentl-ichen</a:t>
            </a:r>
            <a:r>
              <a:rPr lang="de-DE" sz="1600" dirty="0">
                <a:latin typeface="Times New Roman" panose="02020603050405020304" pitchFamily="18" charset="0"/>
                <a:cs typeface="Times New Roman" panose="02020603050405020304" pitchFamily="18" charset="0"/>
              </a:rPr>
              <a:t> Sektor ist diese bereits verpflichtend. Anhand dieser Präsentation sollen die Schritte der Erstellung eines digital-barrierefreien Dokuments </a:t>
            </a:r>
            <a:r>
              <a:rPr lang="de-DE" sz="1600" dirty="0" err="1">
                <a:latin typeface="Times New Roman" panose="02020603050405020304" pitchFamily="18" charset="0"/>
                <a:cs typeface="Times New Roman" panose="02020603050405020304" pitchFamily="18" charset="0"/>
              </a:rPr>
              <a:t>veranschau</a:t>
            </a:r>
            <a:r>
              <a:rPr lang="de-DE" sz="1600" dirty="0">
                <a:latin typeface="Times New Roman" panose="02020603050405020304" pitchFamily="18" charset="0"/>
                <a:cs typeface="Times New Roman" panose="02020603050405020304" pitchFamily="18" charset="0"/>
              </a:rPr>
              <a:t>-</a:t>
            </a:r>
            <a:br>
              <a:rPr lang="de-DE" sz="1600" dirty="0">
                <a:latin typeface="Times New Roman" panose="02020603050405020304" pitchFamily="18" charset="0"/>
                <a:cs typeface="Times New Roman" panose="02020603050405020304" pitchFamily="18" charset="0"/>
              </a:rPr>
            </a:br>
            <a:r>
              <a:rPr lang="de-DE" sz="1600" dirty="0">
                <a:latin typeface="Times New Roman" panose="02020603050405020304" pitchFamily="18" charset="0"/>
                <a:cs typeface="Times New Roman" panose="02020603050405020304" pitchFamily="18" charset="0"/>
              </a:rPr>
              <a:t>licht werden. Ausgehend von einem Negativbeispiel und mithilfe einer Checkliste, die im weiteren Verlauf kapitelweise abgearbeitet wird, wird Schritt für Schritt vorgegangen. Am Schluss steht ein digital barrierefreies Dokument. Es handelt sich bei dieser Präsentation lediglich um ein Bsp. und nicht um ein generell gültiges Verfahren, dass bei jedem Vorhaben, ein digital-barrierefreies Dokument zu erstellen, gilt!</a:t>
            </a:r>
          </a:p>
        </p:txBody>
      </p:sp>
      <p:sp>
        <p:nvSpPr>
          <p:cNvPr id="6" name="Textfeld 5">
            <a:extLst>
              <a:ext uri="{FF2B5EF4-FFF2-40B4-BE49-F238E27FC236}">
                <a16:creationId xmlns:a16="http://schemas.microsoft.com/office/drawing/2014/main" id="{23851401-0FD3-42CB-933C-70837A88B827}"/>
              </a:ext>
            </a:extLst>
          </p:cNvPr>
          <p:cNvSpPr txBox="1"/>
          <p:nvPr/>
        </p:nvSpPr>
        <p:spPr>
          <a:xfrm>
            <a:off x="7660160" y="9234123"/>
            <a:ext cx="7122935" cy="1077218"/>
          </a:xfrm>
          <a:prstGeom prst="rect">
            <a:avLst/>
          </a:prstGeom>
          <a:noFill/>
        </p:spPr>
        <p:txBody>
          <a:bodyPr wrap="square" rtlCol="0">
            <a:spAutoFit/>
          </a:bodyPr>
          <a:lstStyle/>
          <a:p>
            <a:pPr marL="0" indent="0" algn="just">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AKTION MENSCH (Hrsg.) (2010): Web 2.0/ barrierefrei. Eine Studie zur Nutzung von Web 2.0 Anwendungen durch Menschen mit Behinderung. </a:t>
            </a:r>
          </a:p>
          <a:p>
            <a:pPr marL="0" indent="0" algn="just">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Maaß., Chr. &amp; Rink, I. (Hrsg.) (2019): Handbuch Barrierefreie Kommunikation. Frank &amp; </a:t>
            </a:r>
            <a:r>
              <a:rPr lang="de-DE" sz="1600" dirty="0" err="1">
                <a:latin typeface="Times New Roman" panose="02020603050405020304" pitchFamily="18" charset="0"/>
                <a:cs typeface="Times New Roman" panose="02020603050405020304" pitchFamily="18" charset="0"/>
              </a:rPr>
              <a:t>Timme</a:t>
            </a:r>
            <a:r>
              <a:rPr lang="de-DE" sz="1600" dirty="0">
                <a:latin typeface="Times New Roman" panose="02020603050405020304" pitchFamily="18" charset="0"/>
                <a:cs typeface="Times New Roman" panose="02020603050405020304" pitchFamily="18" charset="0"/>
              </a:rPr>
              <a:t> GmbH Verlag für wissenschaftliche Literatur, Berlin.</a:t>
            </a:r>
            <a:endParaRPr lang="de-DE" dirty="0">
              <a:latin typeface="Times New Roman" panose="02020603050405020304" pitchFamily="18" charset="0"/>
              <a:cs typeface="Times New Roman" panose="02020603050405020304" pitchFamily="18" charset="0"/>
            </a:endParaRPr>
          </a:p>
        </p:txBody>
      </p:sp>
      <p:pic>
        <p:nvPicPr>
          <p:cNvPr id="14" name="Grafik 13">
            <a:extLst>
              <a:ext uri="{FF2B5EF4-FFF2-40B4-BE49-F238E27FC236}">
                <a16:creationId xmlns:a16="http://schemas.microsoft.com/office/drawing/2014/main" id="{ED2B3E12-ADFB-4476-BF58-C643A09EA390}"/>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6126" y="794248"/>
            <a:ext cx="432000" cy="432000"/>
          </a:xfrm>
          <a:prstGeom prst="rect">
            <a:avLst/>
          </a:prstGeom>
        </p:spPr>
      </p:pic>
      <p:pic>
        <p:nvPicPr>
          <p:cNvPr id="15" name="Grafik 14">
            <a:extLst>
              <a:ext uri="{FF2B5EF4-FFF2-40B4-BE49-F238E27FC236}">
                <a16:creationId xmlns:a16="http://schemas.microsoft.com/office/drawing/2014/main" id="{6E8F48CB-AAB9-4FC4-B67A-560DABFB9E3E}"/>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8126" y="3768086"/>
            <a:ext cx="360000" cy="360000"/>
          </a:xfrm>
          <a:prstGeom prst="rect">
            <a:avLst/>
          </a:prstGeom>
        </p:spPr>
      </p:pic>
      <p:pic>
        <p:nvPicPr>
          <p:cNvPr id="16" name="Grafik 15">
            <a:extLst>
              <a:ext uri="{FF2B5EF4-FFF2-40B4-BE49-F238E27FC236}">
                <a16:creationId xmlns:a16="http://schemas.microsoft.com/office/drawing/2014/main" id="{9A098523-C999-479D-83BB-B19DB6C6AC08}"/>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6126" y="8242506"/>
            <a:ext cx="324000" cy="324000"/>
          </a:xfrm>
          <a:prstGeom prst="rect">
            <a:avLst/>
          </a:prstGeom>
        </p:spPr>
      </p:pic>
      <p:cxnSp>
        <p:nvCxnSpPr>
          <p:cNvPr id="17" name="Gerader Verbinder 16">
            <a:extLst>
              <a:ext uri="{FF2B5EF4-FFF2-40B4-BE49-F238E27FC236}">
                <a16:creationId xmlns:a16="http://schemas.microsoft.com/office/drawing/2014/main" id="{63A5B12A-7D5E-4285-BEF6-7D640E2B284A}"/>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41" descr="Erläuterung Folie 41: Das bearbeitete Dokument im Vergleich vorher - nachher">
            <a:hlinkClick r:id="" action="ppaction://media"/>
            <a:extLst>
              <a:ext uri="{FF2B5EF4-FFF2-40B4-BE49-F238E27FC236}">
                <a16:creationId xmlns:a16="http://schemas.microsoft.com/office/drawing/2014/main" id="{50CF3E0B-07A3-439D-B06F-CC6844854FC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539413" y="10120642"/>
            <a:ext cx="487363" cy="487363"/>
          </a:xfrm>
          <a:prstGeom prst="rect">
            <a:avLst/>
          </a:prstGeom>
        </p:spPr>
      </p:pic>
    </p:spTree>
    <p:extLst>
      <p:ext uri="{BB962C8B-B14F-4D97-AF65-F5344CB8AC3E}">
        <p14:creationId xmlns:p14="http://schemas.microsoft.com/office/powerpoint/2010/main" val="76142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6FADCF15-FF51-477C-B1CA-41720C749A6E}"/>
              </a:ext>
              <a:ext uri="{C183D7F6-B498-43B3-948B-1728B52AA6E4}">
                <adec:decorative xmlns:adec="http://schemas.microsoft.com/office/drawing/2017/decorative" val="1"/>
              </a:ext>
            </a:extLst>
          </p:cNvPr>
          <p:cNvPicPr>
            <a:picLocks noChangeAspect="1"/>
          </p:cNvPicPr>
          <p:nvPr/>
        </p:nvPicPr>
        <p:blipFill rotWithShape="1">
          <a:blip r:embed="rId5">
            <a:alphaModFix amt="20000"/>
            <a:extLst>
              <a:ext uri="{28A0092B-C50C-407E-A947-70E740481C1C}">
                <a14:useLocalDpi xmlns:a14="http://schemas.microsoft.com/office/drawing/2010/main" val="0"/>
              </a:ext>
            </a:extLst>
          </a:blip>
          <a:srcRect t="747" r="557" b="1081"/>
          <a:stretch/>
        </p:blipFill>
        <p:spPr>
          <a:xfrm>
            <a:off x="-24845" y="0"/>
            <a:ext cx="15144195" cy="10691813"/>
          </a:xfrm>
          <a:prstGeom prst="rect">
            <a:avLst/>
          </a:prstGeom>
        </p:spPr>
      </p:pic>
      <p:pic>
        <p:nvPicPr>
          <p:cNvPr id="5" name="Grafik 4">
            <a:extLst>
              <a:ext uri="{FF2B5EF4-FFF2-40B4-BE49-F238E27FC236}">
                <a16:creationId xmlns:a16="http://schemas.microsoft.com/office/drawing/2014/main" id="{C5D93C45-C4CF-4D69-9DB9-2DD289BE379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490865" y="125175"/>
            <a:ext cx="2503420" cy="856433"/>
          </a:xfrm>
          <a:prstGeom prst="rect">
            <a:avLst/>
          </a:prstGeom>
        </p:spPr>
      </p:pic>
      <p:sp>
        <p:nvSpPr>
          <p:cNvPr id="2" name="Titel 1">
            <a:extLst>
              <a:ext uri="{FF2B5EF4-FFF2-40B4-BE49-F238E27FC236}">
                <a16:creationId xmlns:a16="http://schemas.microsoft.com/office/drawing/2014/main" id="{5D5D1DB3-0B15-4DA4-8852-56D5A76EC71F}"/>
              </a:ext>
            </a:extLst>
          </p:cNvPr>
          <p:cNvSpPr>
            <a:spLocks noGrp="1"/>
          </p:cNvSpPr>
          <p:nvPr>
            <p:ph type="title"/>
          </p:nvPr>
        </p:nvSpPr>
        <p:spPr/>
        <p:txBody>
          <a:bodyPr/>
          <a:lstStyle/>
          <a:p>
            <a:r>
              <a:rPr lang="de-DE" b="1" dirty="0"/>
              <a:t>Barrierefreiheitsprüfung</a:t>
            </a:r>
          </a:p>
        </p:txBody>
      </p:sp>
      <p:sp>
        <p:nvSpPr>
          <p:cNvPr id="3" name="Inhaltsplatzhalter 2">
            <a:extLst>
              <a:ext uri="{FF2B5EF4-FFF2-40B4-BE49-F238E27FC236}">
                <a16:creationId xmlns:a16="http://schemas.microsoft.com/office/drawing/2014/main" id="{0D6F647F-BE71-485B-A10F-A992D84F5187}"/>
              </a:ext>
            </a:extLst>
          </p:cNvPr>
          <p:cNvSpPr>
            <a:spLocks noGrp="1"/>
          </p:cNvSpPr>
          <p:nvPr>
            <p:ph idx="1"/>
          </p:nvPr>
        </p:nvSpPr>
        <p:spPr/>
        <p:txBody>
          <a:bodyPr>
            <a:normAutofit/>
          </a:bodyPr>
          <a:lstStyle/>
          <a:p>
            <a:r>
              <a:rPr lang="de-DE" dirty="0"/>
              <a:t>Digitale Barrierefreiheit ist für viele gesellschaftliche Bereiche in Richtlinien wie den </a:t>
            </a:r>
            <a:r>
              <a:rPr lang="de-DE" dirty="0">
                <a:solidFill>
                  <a:schemeClr val="accent1">
                    <a:lumMod val="75000"/>
                  </a:schemeClr>
                </a:solidFill>
                <a:hlinkClick r:id="rId7">
                  <a:extLst>
                    <a:ext uri="{A12FA001-AC4F-418D-AE19-62706E023703}">
                      <ahyp:hlinkClr xmlns:ahyp="http://schemas.microsoft.com/office/drawing/2018/hyperlinkcolor" val="tx"/>
                    </a:ext>
                  </a:extLst>
                </a:hlinkClick>
              </a:rPr>
              <a:t>WCAG (Webseite)</a:t>
            </a:r>
            <a:r>
              <a:rPr lang="de-DE" dirty="0">
                <a:solidFill>
                  <a:schemeClr val="accent1">
                    <a:lumMod val="75000"/>
                  </a:schemeClr>
                </a:solidFill>
              </a:rPr>
              <a:t> </a:t>
            </a:r>
            <a:r>
              <a:rPr lang="de-DE" dirty="0"/>
              <a:t>gesetzlich vorgeschrieben</a:t>
            </a:r>
          </a:p>
          <a:p>
            <a:r>
              <a:rPr lang="de-DE" dirty="0"/>
              <a:t>Viele Programme bieten in ihrer Anwendung einen </a:t>
            </a:r>
            <a:r>
              <a:rPr lang="de-DE" dirty="0">
                <a:solidFill>
                  <a:schemeClr val="accent1">
                    <a:lumMod val="75000"/>
                  </a:schemeClr>
                </a:solidFill>
                <a:hlinkClick r:id="rId8">
                  <a:extLst>
                    <a:ext uri="{A12FA001-AC4F-418D-AE19-62706E023703}">
                      <ahyp:hlinkClr xmlns:ahyp="http://schemas.microsoft.com/office/drawing/2018/hyperlinkcolor" val="tx"/>
                    </a:ext>
                  </a:extLst>
                </a:hlinkClick>
              </a:rPr>
              <a:t>Barrierefreiheitstest (Webseite Bundesfachstelle Barrierefreiheit; Übersicht der Barrierefreiheitstests)</a:t>
            </a:r>
            <a:r>
              <a:rPr lang="de-DE" dirty="0"/>
              <a:t>: sie weisen auf entsprechende Fehler hin und geben Vorschläge zur Verbesserung an</a:t>
            </a:r>
          </a:p>
          <a:p>
            <a:r>
              <a:rPr lang="de-DE" dirty="0"/>
              <a:t>Zusätzlich sollte die Barrierefreiheit mithilfe einer Screenreader-Anwendung überprüft werden</a:t>
            </a:r>
          </a:p>
        </p:txBody>
      </p:sp>
      <p:pic>
        <p:nvPicPr>
          <p:cNvPr id="4" name="42" descr="Erläuterung Folie 42: Zur Barrierefreiheitsprüfung ">
            <a:hlinkClick r:id="" action="ppaction://media"/>
            <a:extLst>
              <a:ext uri="{FF2B5EF4-FFF2-40B4-BE49-F238E27FC236}">
                <a16:creationId xmlns:a16="http://schemas.microsoft.com/office/drawing/2014/main" id="{9FC4EE0B-9E8B-4932-8FD3-7B590FF9B96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464794" y="10034315"/>
            <a:ext cx="487363" cy="487363"/>
          </a:xfrm>
          <a:prstGeom prst="rect">
            <a:avLst/>
          </a:prstGeom>
        </p:spPr>
      </p:pic>
    </p:spTree>
    <p:extLst>
      <p:ext uri="{BB962C8B-B14F-4D97-AF65-F5344CB8AC3E}">
        <p14:creationId xmlns:p14="http://schemas.microsoft.com/office/powerpoint/2010/main" val="261236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DD4985FF-E990-4592-A79A-1D6388CA6A77}"/>
              </a:ext>
              <a:ext uri="{C183D7F6-B498-43B3-948B-1728B52AA6E4}">
                <adec:decorative xmlns:adec="http://schemas.microsoft.com/office/drawing/2017/decorative" val="1"/>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747" r="557" b="1081"/>
          <a:stretch/>
        </p:blipFill>
        <p:spPr>
          <a:xfrm>
            <a:off x="-24845" y="0"/>
            <a:ext cx="15144195" cy="10691813"/>
          </a:xfrm>
          <a:prstGeom prst="rect">
            <a:avLst/>
          </a:prstGeom>
        </p:spPr>
      </p:pic>
      <p:pic>
        <p:nvPicPr>
          <p:cNvPr id="5" name="Grafik 4">
            <a:extLst>
              <a:ext uri="{FF2B5EF4-FFF2-40B4-BE49-F238E27FC236}">
                <a16:creationId xmlns:a16="http://schemas.microsoft.com/office/drawing/2014/main" id="{2E75676C-EBAD-4657-B4B5-71DBD29AC99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490865" y="125175"/>
            <a:ext cx="2503420" cy="856433"/>
          </a:xfrm>
          <a:prstGeom prst="rect">
            <a:avLst/>
          </a:prstGeom>
        </p:spPr>
      </p:pic>
      <p:sp>
        <p:nvSpPr>
          <p:cNvPr id="2" name="Titel 1">
            <a:extLst>
              <a:ext uri="{FF2B5EF4-FFF2-40B4-BE49-F238E27FC236}">
                <a16:creationId xmlns:a16="http://schemas.microsoft.com/office/drawing/2014/main" id="{E0ECA28B-A30E-4B70-B473-55860D0ADF45}"/>
              </a:ext>
            </a:extLst>
          </p:cNvPr>
          <p:cNvSpPr>
            <a:spLocks noGrp="1"/>
          </p:cNvSpPr>
          <p:nvPr>
            <p:ph type="title"/>
          </p:nvPr>
        </p:nvSpPr>
        <p:spPr/>
        <p:txBody>
          <a:bodyPr/>
          <a:lstStyle/>
          <a:p>
            <a:r>
              <a:rPr lang="de-DE" b="1" dirty="0"/>
              <a:t>Hilfe bei der Erstellung digital-barrierefreier Dokumente</a:t>
            </a:r>
          </a:p>
        </p:txBody>
      </p:sp>
      <p:sp>
        <p:nvSpPr>
          <p:cNvPr id="3" name="Inhaltsplatzhalter 2">
            <a:extLst>
              <a:ext uri="{FF2B5EF4-FFF2-40B4-BE49-F238E27FC236}">
                <a16:creationId xmlns:a16="http://schemas.microsoft.com/office/drawing/2014/main" id="{829900C6-3D0D-40EF-B37F-C83957BDD65F}"/>
              </a:ext>
            </a:extLst>
          </p:cNvPr>
          <p:cNvSpPr>
            <a:spLocks noGrp="1"/>
          </p:cNvSpPr>
          <p:nvPr>
            <p:ph idx="1"/>
          </p:nvPr>
        </p:nvSpPr>
        <p:spPr/>
        <p:txBody>
          <a:bodyPr/>
          <a:lstStyle/>
          <a:p>
            <a:r>
              <a:rPr lang="de-DE" dirty="0">
                <a:solidFill>
                  <a:srgbClr val="1F4FA1"/>
                </a:solidFill>
                <a:hlinkClick r:id="rId4">
                  <a:extLst>
                    <a:ext uri="{A12FA001-AC4F-418D-AE19-62706E023703}">
                      <ahyp:hlinkClr xmlns:ahyp="http://schemas.microsoft.com/office/drawing/2018/hyperlinkcolor" val="tx"/>
                    </a:ext>
                  </a:extLst>
                </a:hlinkClick>
              </a:rPr>
              <a:t>Handreichungen (Webseite BIK für Alle) </a:t>
            </a:r>
            <a:r>
              <a:rPr lang="de-DE" dirty="0"/>
              <a:t>und </a:t>
            </a:r>
            <a:r>
              <a:rPr lang="de-DE" dirty="0">
                <a:solidFill>
                  <a:schemeClr val="accent1">
                    <a:lumMod val="75000"/>
                  </a:schemeClr>
                </a:solidFill>
                <a:hlinkClick r:id="rId5">
                  <a:extLst>
                    <a:ext uri="{A12FA001-AC4F-418D-AE19-62706E023703}">
                      <ahyp:hlinkClr xmlns:ahyp="http://schemas.microsoft.com/office/drawing/2018/hyperlinkcolor" val="tx"/>
                    </a:ext>
                  </a:extLst>
                </a:hlinkClick>
              </a:rPr>
              <a:t>Anleitungen (Webseite ZAB Universität Bielefeld)</a:t>
            </a:r>
            <a:r>
              <a:rPr lang="de-DE" dirty="0">
                <a:solidFill>
                  <a:schemeClr val="accent1">
                    <a:lumMod val="75000"/>
                  </a:schemeClr>
                </a:solidFill>
              </a:rPr>
              <a:t> </a:t>
            </a:r>
            <a:r>
              <a:rPr lang="de-DE" dirty="0"/>
              <a:t>in Print- und Online-Publikationen</a:t>
            </a:r>
          </a:p>
          <a:p>
            <a:r>
              <a:rPr lang="de-DE" dirty="0">
                <a:solidFill>
                  <a:srgbClr val="0563C1"/>
                </a:solidFill>
                <a:hlinkClick r:id="rId6">
                  <a:extLst>
                    <a:ext uri="{A12FA001-AC4F-418D-AE19-62706E023703}">
                      <ahyp:hlinkClr xmlns:ahyp="http://schemas.microsoft.com/office/drawing/2018/hyperlinkcolor" val="tx"/>
                    </a:ext>
                  </a:extLst>
                </a:hlinkClick>
              </a:rPr>
              <a:t>Weiterbildungsangebote (Webseite </a:t>
            </a:r>
            <a:r>
              <a:rPr lang="de-DE" dirty="0" err="1">
                <a:solidFill>
                  <a:srgbClr val="0563C1"/>
                </a:solidFill>
                <a:hlinkClick r:id="rId6">
                  <a:extLst>
                    <a:ext uri="{A12FA001-AC4F-418D-AE19-62706E023703}">
                      <ahyp:hlinkClr xmlns:ahyp="http://schemas.microsoft.com/office/drawing/2018/hyperlinkcolor" val="tx"/>
                    </a:ext>
                  </a:extLst>
                </a:hlinkClick>
              </a:rPr>
              <a:t>iBoB</a:t>
            </a:r>
            <a:r>
              <a:rPr lang="de-DE" dirty="0">
                <a:solidFill>
                  <a:schemeClr val="accent1">
                    <a:lumMod val="75000"/>
                  </a:schemeClr>
                </a:solidFill>
                <a:hlinkClick r:id="rId6">
                  <a:extLst>
                    <a:ext uri="{A12FA001-AC4F-418D-AE19-62706E023703}">
                      <ahyp:hlinkClr xmlns:ahyp="http://schemas.microsoft.com/office/drawing/2018/hyperlinkcolor" val="tx"/>
                    </a:ext>
                  </a:extLst>
                </a:hlinkClick>
              </a:rPr>
              <a:t>)</a:t>
            </a:r>
            <a:r>
              <a:rPr lang="de-DE" dirty="0">
                <a:solidFill>
                  <a:schemeClr val="accent1">
                    <a:lumMod val="75000"/>
                  </a:schemeClr>
                </a:solidFill>
              </a:rPr>
              <a:t> </a:t>
            </a:r>
            <a:r>
              <a:rPr lang="de-DE" dirty="0"/>
              <a:t>zur digitalen Barrierefreiheit</a:t>
            </a:r>
          </a:p>
          <a:p>
            <a:r>
              <a:rPr lang="de-DE" dirty="0">
                <a:solidFill>
                  <a:srgbClr val="0563C1"/>
                </a:solidFill>
                <a:hlinkClick r:id="rId7">
                  <a:extLst>
                    <a:ext uri="{A12FA001-AC4F-418D-AE19-62706E023703}">
                      <ahyp:hlinkClr xmlns:ahyp="http://schemas.microsoft.com/office/drawing/2018/hyperlinkcolor" val="tx"/>
                    </a:ext>
                  </a:extLst>
                </a:hlinkClick>
              </a:rPr>
              <a:t>Zentrale Anlaufstellen </a:t>
            </a:r>
            <a:r>
              <a:rPr lang="de-DE" dirty="0">
                <a:solidFill>
                  <a:schemeClr val="accent1">
                    <a:lumMod val="75000"/>
                  </a:schemeClr>
                </a:solidFill>
                <a:hlinkClick r:id="rId7">
                  <a:extLst>
                    <a:ext uri="{A12FA001-AC4F-418D-AE19-62706E023703}">
                      <ahyp:hlinkClr xmlns:ahyp="http://schemas.microsoft.com/office/drawing/2018/hyperlinkcolor" val="tx"/>
                    </a:ext>
                  </a:extLst>
                </a:hlinkClick>
              </a:rPr>
              <a:t>(Webseite ZAB Universität Bielefeld)</a:t>
            </a:r>
            <a:r>
              <a:rPr lang="de-DE" dirty="0">
                <a:solidFill>
                  <a:schemeClr val="accent1">
                    <a:lumMod val="75000"/>
                  </a:schemeClr>
                </a:solidFill>
              </a:rPr>
              <a:t> </a:t>
            </a:r>
            <a:r>
              <a:rPr lang="de-DE" dirty="0"/>
              <a:t>und </a:t>
            </a:r>
            <a:r>
              <a:rPr lang="de-DE" dirty="0">
                <a:solidFill>
                  <a:srgbClr val="0563C1"/>
                </a:solidFill>
                <a:hlinkClick r:id="rId8">
                  <a:extLst>
                    <a:ext uri="{A12FA001-AC4F-418D-AE19-62706E023703}">
                      <ahyp:hlinkClr xmlns:ahyp="http://schemas.microsoft.com/office/drawing/2018/hyperlinkcolor" val="tx"/>
                    </a:ext>
                  </a:extLst>
                </a:hlinkClick>
              </a:rPr>
              <a:t>unterstützende Einrichtungen (Webseite Ombudsstelle</a:t>
            </a:r>
            <a:r>
              <a:rPr lang="de-DE" dirty="0">
                <a:solidFill>
                  <a:schemeClr val="accent1">
                    <a:lumMod val="75000"/>
                  </a:schemeClr>
                </a:solidFill>
                <a:hlinkClick r:id="rId8">
                  <a:extLst>
                    <a:ext uri="{A12FA001-AC4F-418D-AE19-62706E023703}">
                      <ahyp:hlinkClr xmlns:ahyp="http://schemas.microsoft.com/office/drawing/2018/hyperlinkcolor" val="tx"/>
                    </a:ext>
                  </a:extLst>
                </a:hlinkClick>
              </a:rPr>
              <a:t> Land NRW)</a:t>
            </a:r>
            <a:r>
              <a:rPr lang="de-DE" dirty="0"/>
              <a:t>, die die digitale Barrierefreiheit unterstützen und bei Schwierigkeiten und Fragen helfen können</a:t>
            </a:r>
          </a:p>
          <a:p>
            <a:endParaRPr lang="de-DE" dirty="0"/>
          </a:p>
        </p:txBody>
      </p:sp>
    </p:spTree>
    <p:extLst>
      <p:ext uri="{BB962C8B-B14F-4D97-AF65-F5344CB8AC3E}">
        <p14:creationId xmlns:p14="http://schemas.microsoft.com/office/powerpoint/2010/main" val="34399791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0F1338B-B548-436A-A7EF-C263BEC0AD4D}"/>
              </a:ext>
              <a:ext uri="{C183D7F6-B498-43B3-948B-1728B52AA6E4}">
                <adec:decorative xmlns:adec="http://schemas.microsoft.com/office/drawing/2017/decorative" val="1"/>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747" r="557" b="1081"/>
          <a:stretch/>
        </p:blipFill>
        <p:spPr>
          <a:xfrm>
            <a:off x="-24845" y="0"/>
            <a:ext cx="15144195" cy="10691813"/>
          </a:xfrm>
          <a:prstGeom prst="rect">
            <a:avLst/>
          </a:prstGeom>
        </p:spPr>
      </p:pic>
      <p:sp>
        <p:nvSpPr>
          <p:cNvPr id="2" name="Titel 1">
            <a:extLst>
              <a:ext uri="{FF2B5EF4-FFF2-40B4-BE49-F238E27FC236}">
                <a16:creationId xmlns:a16="http://schemas.microsoft.com/office/drawing/2014/main" id="{A1A8F503-560E-4151-B307-A81A4C0C9925}"/>
              </a:ext>
            </a:extLst>
          </p:cNvPr>
          <p:cNvSpPr>
            <a:spLocks noGrp="1"/>
          </p:cNvSpPr>
          <p:nvPr>
            <p:ph type="title"/>
          </p:nvPr>
        </p:nvSpPr>
        <p:spPr/>
        <p:txBody>
          <a:bodyPr/>
          <a:lstStyle/>
          <a:p>
            <a:r>
              <a:rPr lang="de-DE" b="1" dirty="0"/>
              <a:t>Inhaltliche Link-Tipps</a:t>
            </a:r>
          </a:p>
        </p:txBody>
      </p:sp>
      <p:sp>
        <p:nvSpPr>
          <p:cNvPr id="3" name="Inhaltsplatzhalter 2">
            <a:extLst>
              <a:ext uri="{FF2B5EF4-FFF2-40B4-BE49-F238E27FC236}">
                <a16:creationId xmlns:a16="http://schemas.microsoft.com/office/drawing/2014/main" id="{0F527E34-9A18-4683-A05B-16A01ED089E9}"/>
              </a:ext>
            </a:extLst>
          </p:cNvPr>
          <p:cNvSpPr>
            <a:spLocks noGrp="1"/>
          </p:cNvSpPr>
          <p:nvPr>
            <p:ph idx="1"/>
          </p:nvPr>
        </p:nvSpPr>
        <p:spPr/>
        <p:txBody>
          <a:bodyPr>
            <a:normAutofit lnSpcReduction="10000"/>
          </a:bodyPr>
          <a:lstStyle/>
          <a:p>
            <a:r>
              <a:rPr lang="de-DE" dirty="0"/>
              <a:t>Informationen zu digitaler Barrierefreiheit, zum Beispiel auf der Webseite von </a:t>
            </a:r>
            <a:r>
              <a:rPr lang="de-DE" dirty="0">
                <a:solidFill>
                  <a:schemeClr val="accent1">
                    <a:lumMod val="75000"/>
                  </a:schemeClr>
                </a:solidFill>
                <a:hlinkClick r:id="rId3">
                  <a:extLst>
                    <a:ext uri="{A12FA001-AC4F-418D-AE19-62706E023703}">
                      <ahyp:hlinkClr xmlns:ahyp="http://schemas.microsoft.com/office/drawing/2018/hyperlinkcolor" val="tx"/>
                    </a:ext>
                  </a:extLst>
                </a:hlinkClick>
              </a:rPr>
              <a:t>Aktion Mensch</a:t>
            </a:r>
            <a:endParaRPr lang="de-DE" dirty="0"/>
          </a:p>
          <a:p>
            <a:r>
              <a:rPr lang="de-DE" dirty="0"/>
              <a:t>Informationen zu barrierefreier Schrift und barrierefreiem Layout, zum Beispiel bei </a:t>
            </a:r>
            <a:r>
              <a:rPr lang="de-DE" dirty="0">
                <a:solidFill>
                  <a:schemeClr val="accent1">
                    <a:lumMod val="75000"/>
                  </a:schemeClr>
                </a:solidFill>
                <a:hlinkClick r:id="rId4"/>
              </a:rPr>
              <a:t>Leserlich.info (Webseite)</a:t>
            </a:r>
            <a:endParaRPr lang="de-DE" dirty="0">
              <a:solidFill>
                <a:schemeClr val="accent1">
                  <a:lumMod val="75000"/>
                </a:schemeClr>
              </a:solidFill>
            </a:endParaRPr>
          </a:p>
          <a:p>
            <a:r>
              <a:rPr lang="de-DE" dirty="0"/>
              <a:t>Informationen zu barrierefreier Sprache, zum Beispiel bei </a:t>
            </a:r>
            <a:r>
              <a:rPr lang="de-DE" dirty="0">
                <a:solidFill>
                  <a:schemeClr val="accent1">
                    <a:lumMod val="75000"/>
                  </a:schemeClr>
                </a:solidFill>
                <a:hlinkClick r:id="rId5"/>
              </a:rPr>
              <a:t>Netzwerk Leichte Sprache (Webseite)</a:t>
            </a:r>
            <a:endParaRPr lang="de-DE" dirty="0">
              <a:solidFill>
                <a:schemeClr val="accent1">
                  <a:lumMod val="75000"/>
                </a:schemeClr>
              </a:solidFill>
            </a:endParaRPr>
          </a:p>
          <a:p>
            <a:r>
              <a:rPr lang="de-DE" dirty="0"/>
              <a:t>Testen von digitaler Barrierefreiheit, zum Beispiel auf der Webseite der </a:t>
            </a:r>
            <a:r>
              <a:rPr lang="de-DE" dirty="0">
                <a:solidFill>
                  <a:schemeClr val="accent1">
                    <a:lumMod val="75000"/>
                  </a:schemeClr>
                </a:solidFill>
                <a:hlinkClick r:id="rId6">
                  <a:extLst>
                    <a:ext uri="{A12FA001-AC4F-418D-AE19-62706E023703}">
                      <ahyp:hlinkClr xmlns:ahyp="http://schemas.microsoft.com/office/drawing/2018/hyperlinkcolor" val="tx"/>
                    </a:ext>
                  </a:extLst>
                </a:hlinkClick>
              </a:rPr>
              <a:t>Bundesfachstelle Barrierefreiheit</a:t>
            </a:r>
            <a:endParaRPr lang="de-DE" dirty="0">
              <a:solidFill>
                <a:schemeClr val="accent1">
                  <a:lumMod val="75000"/>
                </a:schemeClr>
              </a:solidFill>
            </a:endParaRPr>
          </a:p>
          <a:p>
            <a:r>
              <a:rPr lang="de-DE" dirty="0"/>
              <a:t>Schnelltest barrierefreie Webseiten, zum Beispiel auf der Webseite der </a:t>
            </a:r>
            <a:r>
              <a:rPr lang="de-DE" dirty="0">
                <a:solidFill>
                  <a:schemeClr val="accent1">
                    <a:lumMod val="75000"/>
                  </a:schemeClr>
                </a:solidFill>
                <a:hlinkClick r:id="rId7">
                  <a:extLst>
                    <a:ext uri="{A12FA001-AC4F-418D-AE19-62706E023703}">
                      <ahyp:hlinkClr xmlns:ahyp="http://schemas.microsoft.com/office/drawing/2018/hyperlinkcolor" val="tx"/>
                    </a:ext>
                  </a:extLst>
                </a:hlinkClick>
              </a:rPr>
              <a:t>Stiftung barrierefrei kommunizieren</a:t>
            </a:r>
            <a:endParaRPr lang="de-DE" dirty="0">
              <a:solidFill>
                <a:schemeClr val="accent1">
                  <a:lumMod val="75000"/>
                </a:schemeClr>
              </a:solidFill>
            </a:endParaRPr>
          </a:p>
        </p:txBody>
      </p:sp>
      <p:pic>
        <p:nvPicPr>
          <p:cNvPr id="5" name="Grafik 4">
            <a:extLst>
              <a:ext uri="{FF2B5EF4-FFF2-40B4-BE49-F238E27FC236}">
                <a16:creationId xmlns:a16="http://schemas.microsoft.com/office/drawing/2014/main" id="{B7FB6FC9-6EF7-4C0F-89DA-C6A05B2C226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2490865" y="125175"/>
            <a:ext cx="2503420" cy="856433"/>
          </a:xfrm>
          <a:prstGeom prst="rect">
            <a:avLst/>
          </a:prstGeom>
        </p:spPr>
      </p:pic>
    </p:spTree>
    <p:extLst>
      <p:ext uri="{BB962C8B-B14F-4D97-AF65-F5344CB8AC3E}">
        <p14:creationId xmlns:p14="http://schemas.microsoft.com/office/powerpoint/2010/main" val="267592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1E93C0F9-EABF-43B8-930E-9104120B7136}"/>
              </a:ext>
              <a:ext uri="{C183D7F6-B498-43B3-948B-1728B52AA6E4}">
                <adec:decorative xmlns:adec="http://schemas.microsoft.com/office/drawing/2017/decorative" val="1"/>
              </a:ext>
            </a:extLst>
          </p:cNvPr>
          <p:cNvPicPr>
            <a:picLocks noChangeAspect="1"/>
          </p:cNvPicPr>
          <p:nvPr/>
        </p:nvPicPr>
        <p:blipFill rotWithShape="1">
          <a:blip r:embed="rId5">
            <a:alphaModFix amt="20000"/>
            <a:extLst>
              <a:ext uri="{28A0092B-C50C-407E-A947-70E740481C1C}">
                <a14:useLocalDpi xmlns:a14="http://schemas.microsoft.com/office/drawing/2010/main" val="0"/>
              </a:ext>
            </a:extLst>
          </a:blip>
          <a:srcRect t="747" r="557" b="1081"/>
          <a:stretch/>
        </p:blipFill>
        <p:spPr>
          <a:xfrm>
            <a:off x="-24845" y="0"/>
            <a:ext cx="15144195" cy="10691813"/>
          </a:xfrm>
          <a:prstGeom prst="rect">
            <a:avLst/>
          </a:prstGeom>
        </p:spPr>
      </p:pic>
      <p:pic>
        <p:nvPicPr>
          <p:cNvPr id="13" name="Grafik 12">
            <a:extLst>
              <a:ext uri="{FF2B5EF4-FFF2-40B4-BE49-F238E27FC236}">
                <a16:creationId xmlns:a16="http://schemas.microsoft.com/office/drawing/2014/main" id="{FB233697-E1D2-4545-8CB5-D606D89129C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490865" y="125175"/>
            <a:ext cx="2503420" cy="856433"/>
          </a:xfrm>
          <a:prstGeom prst="rect">
            <a:avLst/>
          </a:prstGeom>
        </p:spPr>
      </p:pic>
      <p:sp>
        <p:nvSpPr>
          <p:cNvPr id="28" name="Titel 1">
            <a:extLst>
              <a:ext uri="{FF2B5EF4-FFF2-40B4-BE49-F238E27FC236}">
                <a16:creationId xmlns:a16="http://schemas.microsoft.com/office/drawing/2014/main" id="{7501DE67-8333-4491-A952-02611CCE4272}"/>
              </a:ext>
            </a:extLst>
          </p:cNvPr>
          <p:cNvSpPr>
            <a:spLocks noGrp="1"/>
          </p:cNvSpPr>
          <p:nvPr>
            <p:ph type="title"/>
          </p:nvPr>
        </p:nvSpPr>
        <p:spPr>
          <a:xfrm>
            <a:off x="1039456" y="569242"/>
            <a:ext cx="13040439" cy="2066590"/>
          </a:xfrm>
        </p:spPr>
        <p:txBody>
          <a:bodyPr/>
          <a:lstStyle/>
          <a:p>
            <a:r>
              <a:rPr lang="de-DE" b="1" dirty="0"/>
              <a:t>Kapitel im Überblick</a:t>
            </a:r>
          </a:p>
        </p:txBody>
      </p:sp>
      <p:sp>
        <p:nvSpPr>
          <p:cNvPr id="12" name="Rechteck 11">
            <a:extLst>
              <a:ext uri="{FF2B5EF4-FFF2-40B4-BE49-F238E27FC236}">
                <a16:creationId xmlns:a16="http://schemas.microsoft.com/office/drawing/2014/main" id="{00B459E0-7C2D-4E19-A205-1B0758AEA5DF}"/>
              </a:ext>
            </a:extLst>
          </p:cNvPr>
          <p:cNvSpPr/>
          <p:nvPr/>
        </p:nvSpPr>
        <p:spPr>
          <a:xfrm>
            <a:off x="317768" y="2296751"/>
            <a:ext cx="6893942" cy="3650472"/>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4000" dirty="0">
                <a:solidFill>
                  <a:srgbClr val="CC0000"/>
                </a:solidFill>
              </a:rPr>
              <a:t>1. Barrierefreie Struktur</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cs typeface="Times New Roman" panose="02020603050405020304" pitchFamily="18" charset="0"/>
              </a:rPr>
              <a:t>Eindeutiger</a:t>
            </a: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 Titel und klare Benennung der Seite</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Text in kleine Einheiten unterteilen</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Passende Überschriften für Textabschnitte </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Strukturgebende Formatierungen und Elemente </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selbsterklärende Linktexte mit Hinweis bei abweichendem Dateiformat</a:t>
            </a:r>
          </a:p>
          <a:p>
            <a:pPr marL="1768450" lvl="2" indent="-342900">
              <a:spcBef>
                <a:spcPts val="0"/>
              </a:spcBef>
              <a:buFont typeface="Courier New" panose="02070309020205020404" pitchFamily="49" charset="0"/>
              <a:buChar char="o"/>
              <a:tabLst>
                <a:tab pos="457200" algn="l"/>
              </a:tabLst>
            </a:pPr>
            <a:endParaRPr lang="de-DE" sz="2100" dirty="0">
              <a:solidFill>
                <a:srgbClr val="CC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hteck 13">
            <a:extLst>
              <a:ext uri="{FF2B5EF4-FFF2-40B4-BE49-F238E27FC236}">
                <a16:creationId xmlns:a16="http://schemas.microsoft.com/office/drawing/2014/main" id="{56C1C3A8-947C-4D45-9A3C-8A31CF894765}"/>
              </a:ext>
            </a:extLst>
          </p:cNvPr>
          <p:cNvSpPr/>
          <p:nvPr/>
        </p:nvSpPr>
        <p:spPr>
          <a:xfrm>
            <a:off x="317768" y="6400918"/>
            <a:ext cx="6893942" cy="3650472"/>
          </a:xfrm>
          <a:prstGeom prst="rect">
            <a:avLst/>
          </a:prstGeom>
          <a:noFill/>
          <a:ln w="57150">
            <a:solidFill>
              <a:srgbClr val="C158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4000" dirty="0">
                <a:solidFill>
                  <a:srgbClr val="C15811"/>
                </a:solidFill>
              </a:rPr>
              <a:t>2. Barrierefreies Layout</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Vermeiden von Silbentrennung</a:t>
            </a:r>
            <a:endParaRPr lang="de-DE" sz="2100" strike="sngStrike"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Zeilenabstand von 1,5</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Serifenlose Schrift (beispielsweise Calibri)</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Linksbündig und Flattersatz</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Lesbare Schriftgröße </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Kontrastverhältnis mindestens 4,5 zu 1</a:t>
            </a:r>
          </a:p>
          <a:p>
            <a:pPr marL="1768450" lvl="2" indent="-342900">
              <a:spcBef>
                <a:spcPts val="0"/>
              </a:spcBef>
              <a:buFont typeface="Courier New" panose="02070309020205020404" pitchFamily="49" charset="0"/>
              <a:buChar char="o"/>
              <a:tabLst>
                <a:tab pos="457200" algn="l"/>
              </a:tabLst>
            </a:pPr>
            <a:endParaRPr lang="de-DE" sz="2100" dirty="0">
              <a:solidFill>
                <a:srgbClr val="C15811"/>
              </a:solidFill>
              <a:latin typeface="Calibri" panose="020F0502020204030204" pitchFamily="34" charset="0"/>
              <a:ea typeface="Calibri" panose="020F0502020204030204" pitchFamily="34" charset="0"/>
              <a:cs typeface="Times New Roman" panose="02020603050405020304" pitchFamily="18" charset="0"/>
            </a:endParaRPr>
          </a:p>
          <a:p>
            <a:pPr marL="1768450" lvl="2" indent="-342900">
              <a:spcBef>
                <a:spcPts val="0"/>
              </a:spcBef>
              <a:buFont typeface="Courier New" panose="02070309020205020404" pitchFamily="49" charset="0"/>
              <a:buChar char="o"/>
              <a:tabLst>
                <a:tab pos="457200" algn="l"/>
              </a:tabLst>
            </a:pPr>
            <a:endParaRPr lang="de-DE" sz="2100" dirty="0">
              <a:solidFill>
                <a:srgbClr val="C15811"/>
              </a:solidFill>
              <a:latin typeface="Calibri" panose="020F0502020204030204" pitchFamily="34" charset="0"/>
              <a:ea typeface="Calibri" panose="020F0502020204030204" pitchFamily="34" charset="0"/>
              <a:cs typeface="Times New Roman" panose="02020603050405020304" pitchFamily="18" charset="0"/>
            </a:endParaRPr>
          </a:p>
          <a:p>
            <a:pPr marL="1768450" lvl="2" indent="-342900">
              <a:spcBef>
                <a:spcPts val="0"/>
              </a:spcBef>
              <a:buFont typeface="Courier New" panose="02070309020205020404" pitchFamily="49" charset="0"/>
              <a:buChar char="o"/>
              <a:tabLst>
                <a:tab pos="457200" algn="l"/>
              </a:tabLst>
            </a:pPr>
            <a:endParaRPr lang="de-DE" sz="2100" dirty="0">
              <a:solidFill>
                <a:srgbClr val="C1581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hteck 15">
            <a:extLst>
              <a:ext uri="{FF2B5EF4-FFF2-40B4-BE49-F238E27FC236}">
                <a16:creationId xmlns:a16="http://schemas.microsoft.com/office/drawing/2014/main" id="{DCC03662-B804-4399-9F1D-896A3EDF022B}"/>
              </a:ext>
            </a:extLst>
          </p:cNvPr>
          <p:cNvSpPr/>
          <p:nvPr/>
        </p:nvSpPr>
        <p:spPr>
          <a:xfrm>
            <a:off x="7823556" y="2296751"/>
            <a:ext cx="6893942" cy="3650472"/>
          </a:xfrm>
          <a:prstGeom prst="rect">
            <a:avLst/>
          </a:prstGeom>
          <a:noFill/>
          <a:ln w="57150">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4000" dirty="0">
                <a:solidFill>
                  <a:srgbClr val="00863D"/>
                </a:solidFill>
              </a:rPr>
              <a:t>3. Barrierefreie Sprache</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Lange Sätze vertikal entzerren</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Vermeiden von Abkürzungen</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Verwenden von möglichst einfachen Formulierungen und Satzstrukturen</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Erläutern von Fach- und Fremdwörtern</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Wichtige Informationen hervorheben</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Gegebenenfalls Aufzählungen nutzen</a:t>
            </a:r>
          </a:p>
          <a:p>
            <a:pPr marL="1425550" lvl="2">
              <a:spcBef>
                <a:spcPts val="0"/>
              </a:spcBef>
              <a:tabLst>
                <a:tab pos="457200" algn="l"/>
              </a:tabLst>
            </a:pPr>
            <a:endParaRPr lang="de-DE" sz="2100" dirty="0">
              <a:solidFill>
                <a:srgbClr val="00863D"/>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de-DE" dirty="0"/>
          </a:p>
        </p:txBody>
      </p:sp>
      <p:sp>
        <p:nvSpPr>
          <p:cNvPr id="20" name="Rechteck 19">
            <a:extLst>
              <a:ext uri="{FF2B5EF4-FFF2-40B4-BE49-F238E27FC236}">
                <a16:creationId xmlns:a16="http://schemas.microsoft.com/office/drawing/2014/main" id="{DE0DBC6F-DAC7-4E13-935E-78C9290C793E}"/>
              </a:ext>
            </a:extLst>
          </p:cNvPr>
          <p:cNvSpPr/>
          <p:nvPr/>
        </p:nvSpPr>
        <p:spPr>
          <a:xfrm>
            <a:off x="7838796" y="6400918"/>
            <a:ext cx="6893942" cy="3650472"/>
          </a:xfrm>
          <a:prstGeom prst="rect">
            <a:avLst/>
          </a:prstGeom>
          <a:noFill/>
          <a:ln w="5715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4000" dirty="0">
                <a:solidFill>
                  <a:srgbClr val="2F5597"/>
                </a:solidFill>
              </a:rPr>
              <a:t>4. Barrierefrei für Screenreader</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Überschriften mit Formatvorlagen markieren</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Listen über programmeigene Funktionen </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Alternativtexte für Grafiken</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Schlüssige Steuerungs- und Lesereihenfolge</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Farben nicht als alleinigen Informationsträger</a:t>
            </a:r>
          </a:p>
          <a:p>
            <a:pPr marL="1768450" lvl="2" indent="-342900">
              <a:spcBef>
                <a:spcPts val="0"/>
              </a:spcBef>
              <a:buFont typeface="Courier New" panose="02070309020205020404" pitchFamily="49" charset="0"/>
              <a:buChar char="o"/>
              <a:tabLst>
                <a:tab pos="457200" algn="l"/>
              </a:tabLst>
            </a:pPr>
            <a:r>
              <a:rPr lang="de-DE" sz="2100" dirty="0">
                <a:solidFill>
                  <a:schemeClr val="tx1"/>
                </a:solidFill>
                <a:latin typeface="Calibri" panose="020F0502020204030204" pitchFamily="34" charset="0"/>
                <a:ea typeface="Calibri" panose="020F0502020204030204" pitchFamily="34" charset="0"/>
                <a:cs typeface="Times New Roman" panose="02020603050405020304" pitchFamily="18" charset="0"/>
              </a:rPr>
              <a:t>Hauptsprache angeben</a:t>
            </a:r>
          </a:p>
          <a:p>
            <a:pPr marL="1768450" lvl="2" indent="-342900">
              <a:spcBef>
                <a:spcPts val="0"/>
              </a:spcBef>
              <a:buFont typeface="Courier New" panose="02070309020205020404" pitchFamily="49" charset="0"/>
              <a:buChar char="o"/>
              <a:tabLst>
                <a:tab pos="457200" algn="l"/>
              </a:tabLst>
            </a:pPr>
            <a:endParaRPr lang="de-DE" sz="2100" dirty="0">
              <a:solidFill>
                <a:srgbClr val="2F5597"/>
              </a:solidFill>
              <a:latin typeface="Calibri" panose="020F0502020204030204" pitchFamily="34" charset="0"/>
              <a:ea typeface="Calibri" panose="020F0502020204030204" pitchFamily="34" charset="0"/>
              <a:cs typeface="Times New Roman" panose="02020603050405020304" pitchFamily="18" charset="0"/>
            </a:endParaRPr>
          </a:p>
          <a:p>
            <a:pPr marL="1425550" lvl="2">
              <a:spcBef>
                <a:spcPts val="0"/>
              </a:spcBef>
              <a:tabLst>
                <a:tab pos="457200" algn="l"/>
              </a:tabLst>
            </a:pPr>
            <a:endParaRPr lang="de-DE" sz="2100" dirty="0">
              <a:solidFill>
                <a:srgbClr val="00863D"/>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de-DE" dirty="0"/>
          </a:p>
        </p:txBody>
      </p:sp>
      <p:pic>
        <p:nvPicPr>
          <p:cNvPr id="18" name="Grafik 17">
            <a:extLst>
              <a:ext uri="{FF2B5EF4-FFF2-40B4-BE49-F238E27FC236}">
                <a16:creationId xmlns:a16="http://schemas.microsoft.com/office/drawing/2014/main" id="{7A0DAF2F-55E3-4A18-8072-07242945824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7594" y="3079899"/>
            <a:ext cx="1497579" cy="1497579"/>
          </a:xfrm>
          <a:prstGeom prst="rect">
            <a:avLst/>
          </a:prstGeom>
        </p:spPr>
      </p:pic>
      <p:pic>
        <p:nvPicPr>
          <p:cNvPr id="19" name="Grafik 18">
            <a:extLst>
              <a:ext uri="{FF2B5EF4-FFF2-40B4-BE49-F238E27FC236}">
                <a16:creationId xmlns:a16="http://schemas.microsoft.com/office/drawing/2014/main" id="{8931369C-87E2-4D74-A5FC-CD0F4B91C4EC}"/>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21804" y="7229012"/>
            <a:ext cx="1635304" cy="1635304"/>
          </a:xfrm>
          <a:prstGeom prst="rect">
            <a:avLst/>
          </a:prstGeom>
        </p:spPr>
      </p:pic>
      <p:pic>
        <p:nvPicPr>
          <p:cNvPr id="22" name="Grafik 21">
            <a:extLst>
              <a:ext uri="{FF2B5EF4-FFF2-40B4-BE49-F238E27FC236}">
                <a16:creationId xmlns:a16="http://schemas.microsoft.com/office/drawing/2014/main" id="{64C03A64-C0FC-408C-AC47-A3675F98EF5A}"/>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98059" y="3079899"/>
            <a:ext cx="1253449" cy="1253449"/>
          </a:xfrm>
          <a:prstGeom prst="rect">
            <a:avLst/>
          </a:prstGeom>
        </p:spPr>
      </p:pic>
      <p:pic>
        <p:nvPicPr>
          <p:cNvPr id="23" name="Grafik 22">
            <a:extLst>
              <a:ext uri="{FF2B5EF4-FFF2-40B4-BE49-F238E27FC236}">
                <a16:creationId xmlns:a16="http://schemas.microsoft.com/office/drawing/2014/main" id="{B73D5572-EC48-44F1-B31A-8F7E00FC856A}"/>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98059" y="7141613"/>
            <a:ext cx="1253449" cy="1253449"/>
          </a:xfrm>
          <a:prstGeom prst="rect">
            <a:avLst/>
          </a:prstGeom>
        </p:spPr>
      </p:pic>
      <p:pic>
        <p:nvPicPr>
          <p:cNvPr id="2" name="Folie 5" descr="Erläuterung Folie 5: Die Kapitel der Dokumentenbearbeitung im Überblick">
            <a:hlinkClick r:id="" action="ppaction://media"/>
            <a:extLst>
              <a:ext uri="{FF2B5EF4-FFF2-40B4-BE49-F238E27FC236}">
                <a16:creationId xmlns:a16="http://schemas.microsoft.com/office/drawing/2014/main" id="{E8EEE7D2-C811-4C86-9105-373C17CFAD4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4506922" y="10079275"/>
            <a:ext cx="487363" cy="487363"/>
          </a:xfrm>
          <a:prstGeom prst="rect">
            <a:avLst/>
          </a:prstGeom>
        </p:spPr>
      </p:pic>
    </p:spTree>
    <p:extLst>
      <p:ext uri="{BB962C8B-B14F-4D97-AF65-F5344CB8AC3E}">
        <p14:creationId xmlns:p14="http://schemas.microsoft.com/office/powerpoint/2010/main" val="15721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39B60C0-81C1-4B2E-9B7A-E7F0B181662E}"/>
              </a:ext>
            </a:extLst>
          </p:cNvPr>
          <p:cNvSpPr>
            <a:spLocks noGrp="1"/>
          </p:cNvSpPr>
          <p:nvPr>
            <p:ph type="title"/>
          </p:nvPr>
        </p:nvSpPr>
        <p:spPr>
          <a:xfrm>
            <a:off x="718614" y="-2143686"/>
            <a:ext cx="13040439" cy="2066590"/>
          </a:xfrm>
        </p:spPr>
        <p:txBody>
          <a:bodyPr/>
          <a:lstStyle/>
          <a:p>
            <a:r>
              <a:rPr lang="de-DE" dirty="0"/>
              <a:t>Übersicht vorher zu</a:t>
            </a:r>
            <a:r>
              <a:rPr lang="de-DE" baseline="0" dirty="0"/>
              <a:t> nachher</a:t>
            </a:r>
            <a:endParaRPr lang="de-DE" dirty="0"/>
          </a:p>
        </p:txBody>
      </p:sp>
      <p:pic>
        <p:nvPicPr>
          <p:cNvPr id="18" name="Grafik 17">
            <a:extLst>
              <a:ext uri="{FF2B5EF4-FFF2-40B4-BE49-F238E27FC236}">
                <a16:creationId xmlns:a16="http://schemas.microsoft.com/office/drawing/2014/main" id="{5ABBE788-353F-43B6-8F04-92E9FAD4779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34917" y="192796"/>
            <a:ext cx="2503420" cy="856433"/>
          </a:xfrm>
          <a:prstGeom prst="rect">
            <a:avLst/>
          </a:prstGeom>
        </p:spPr>
      </p:pic>
      <p:sp>
        <p:nvSpPr>
          <p:cNvPr id="7" name="Titel 1">
            <a:extLst>
              <a:ext uri="{FF2B5EF4-FFF2-40B4-BE49-F238E27FC236}">
                <a16:creationId xmlns:a16="http://schemas.microsoft.com/office/drawing/2014/main" id="{E2C3D2B2-5D3B-4592-8429-31A3A473EA6A}"/>
              </a:ext>
            </a:extLst>
          </p:cNvPr>
          <p:cNvSpPr txBox="1">
            <a:spLocks/>
          </p:cNvSpPr>
          <p:nvPr/>
        </p:nvSpPr>
        <p:spPr>
          <a:xfrm>
            <a:off x="7697872" y="169192"/>
            <a:ext cx="7122927" cy="478766"/>
          </a:xfrm>
          <a:prstGeom prst="rect">
            <a:avLst/>
          </a:prstGeom>
          <a:solidFill>
            <a:srgbClr val="1E50A0"/>
          </a:solidFill>
          <a:ln>
            <a:solidFill>
              <a:srgbClr val="1E50A0"/>
            </a:solidFill>
          </a:ln>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2400" b="1" dirty="0">
                <a:solidFill>
                  <a:schemeClr val="bg1"/>
                </a:solidFill>
                <a:latin typeface="+mn-lt"/>
                <a:cs typeface="Times New Roman" panose="02020603050405020304" pitchFamily="18" charset="0"/>
              </a:rPr>
              <a:t>Erstellung eines digital-barrierefreien Dokuments</a:t>
            </a:r>
          </a:p>
        </p:txBody>
      </p:sp>
      <p:sp>
        <p:nvSpPr>
          <p:cNvPr id="8" name="Textfeld 7">
            <a:extLst>
              <a:ext uri="{FF2B5EF4-FFF2-40B4-BE49-F238E27FC236}">
                <a16:creationId xmlns:a16="http://schemas.microsoft.com/office/drawing/2014/main" id="{E29BCE46-527D-4D7E-B0F7-B9623D7BE54E}"/>
              </a:ext>
            </a:extLst>
          </p:cNvPr>
          <p:cNvSpPr txBox="1"/>
          <p:nvPr/>
        </p:nvSpPr>
        <p:spPr>
          <a:xfrm>
            <a:off x="7697872" y="795134"/>
            <a:ext cx="7112762" cy="369332"/>
          </a:xfrm>
          <a:prstGeom prst="rect">
            <a:avLst/>
          </a:prstGeom>
          <a:solidFill>
            <a:schemeClr val="bg1">
              <a:lumMod val="85000"/>
            </a:schemeClr>
          </a:solidFill>
        </p:spPr>
        <p:txBody>
          <a:bodyPr wrap="square" rtlCol="0">
            <a:spAutoFit/>
          </a:bodyPr>
          <a:lstStyle/>
          <a:p>
            <a:r>
              <a:rPr lang="de-DE" b="1" dirty="0">
                <a:cs typeface="Times New Roman" panose="02020603050405020304" pitchFamily="18" charset="0"/>
              </a:rPr>
              <a:t>	Relevanz von digitaler Barrierefreiheit</a:t>
            </a:r>
            <a:endParaRPr lang="de-DE" dirty="0"/>
          </a:p>
        </p:txBody>
      </p:sp>
      <p:sp>
        <p:nvSpPr>
          <p:cNvPr id="9" name="Inhaltsplatzhalter 2">
            <a:extLst>
              <a:ext uri="{FF2B5EF4-FFF2-40B4-BE49-F238E27FC236}">
                <a16:creationId xmlns:a16="http://schemas.microsoft.com/office/drawing/2014/main" id="{014737CD-70D3-4BC0-8FAF-D3CF91A6EAF9}"/>
              </a:ext>
            </a:extLst>
          </p:cNvPr>
          <p:cNvSpPr txBox="1">
            <a:spLocks/>
          </p:cNvSpPr>
          <p:nvPr/>
        </p:nvSpPr>
        <p:spPr>
          <a:xfrm>
            <a:off x="7702533" y="1164466"/>
            <a:ext cx="7122942" cy="2493752"/>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Im Internet </a:t>
            </a:r>
            <a:r>
              <a:rPr lang="de-DE" sz="1800" b="1" dirty="0">
                <a:cs typeface="Times New Roman" panose="02020603050405020304" pitchFamily="18" charset="0"/>
              </a:rPr>
              <a:t>brauchen 30% aller Menschen </a:t>
            </a:r>
            <a:r>
              <a:rPr lang="de-DE" sz="1800" dirty="0">
                <a:cs typeface="Times New Roman" panose="02020603050405020304" pitchFamily="18" charset="0"/>
              </a:rPr>
              <a:t>barrierefreie Web-Seiten.</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Initiative „Aktion Mensch“ hat herausgefunden:</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77% der Deutschen sagen: </a:t>
            </a:r>
          </a:p>
          <a:p>
            <a:pPr marL="0" indent="0">
              <a:lnSpc>
                <a:spcPct val="150000"/>
              </a:lnSpc>
              <a:spcBef>
                <a:spcPts val="0"/>
              </a:spcBef>
              <a:buFont typeface="Arial" panose="020B0604020202020204" pitchFamily="34" charset="0"/>
              <a:buNone/>
            </a:pPr>
            <a:r>
              <a:rPr lang="de-DE" sz="1800" b="1" dirty="0">
                <a:cs typeface="Times New Roman" panose="02020603050405020304" pitchFamily="18" charset="0"/>
              </a:rPr>
              <a:t>Digitale Barrierefreiheit ist wichtig </a:t>
            </a:r>
            <a:r>
              <a:rPr lang="de-DE" sz="1800" dirty="0">
                <a:cs typeface="Times New Roman" panose="02020603050405020304" pitchFamily="18" charset="0"/>
              </a:rPr>
              <a:t>oder sogar sehr wichtig.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Web-Seiten von Rathäusern, Krankenhäusern und anderen Einrichtungen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müssen digital-barrierefrei sein. </a:t>
            </a:r>
          </a:p>
        </p:txBody>
      </p:sp>
      <p:sp>
        <p:nvSpPr>
          <p:cNvPr id="10" name="Textfeld 9">
            <a:extLst>
              <a:ext uri="{FF2B5EF4-FFF2-40B4-BE49-F238E27FC236}">
                <a16:creationId xmlns:a16="http://schemas.microsoft.com/office/drawing/2014/main" id="{8207DA73-CF53-4143-ABEC-806B6FEDAA7C}"/>
              </a:ext>
            </a:extLst>
          </p:cNvPr>
          <p:cNvSpPr txBox="1"/>
          <p:nvPr/>
        </p:nvSpPr>
        <p:spPr>
          <a:xfrm>
            <a:off x="7708037" y="3767752"/>
            <a:ext cx="7112762" cy="369332"/>
          </a:xfrm>
          <a:prstGeom prst="rect">
            <a:avLst/>
          </a:prstGeom>
          <a:solidFill>
            <a:schemeClr val="bg1">
              <a:lumMod val="85000"/>
            </a:schemeClr>
          </a:solidFill>
        </p:spPr>
        <p:txBody>
          <a:bodyPr wrap="square" rtlCol="0">
            <a:spAutoFit/>
          </a:bodyPr>
          <a:lstStyle/>
          <a:p>
            <a:r>
              <a:rPr lang="de-DE" b="1" dirty="0">
                <a:cs typeface="Times New Roman" panose="02020603050405020304" pitchFamily="18" charset="0"/>
              </a:rPr>
              <a:t>	Inhalt dieser Präsentation</a:t>
            </a:r>
            <a:endParaRPr lang="de-DE" dirty="0"/>
          </a:p>
        </p:txBody>
      </p:sp>
      <p:sp>
        <p:nvSpPr>
          <p:cNvPr id="11" name="Inhaltsplatzhalter 2">
            <a:extLst>
              <a:ext uri="{FF2B5EF4-FFF2-40B4-BE49-F238E27FC236}">
                <a16:creationId xmlns:a16="http://schemas.microsoft.com/office/drawing/2014/main" id="{DB49130D-1023-460F-BE78-D3B18C4EA1E2}"/>
              </a:ext>
            </a:extLst>
          </p:cNvPr>
          <p:cNvSpPr txBox="1">
            <a:spLocks/>
          </p:cNvSpPr>
          <p:nvPr/>
        </p:nvSpPr>
        <p:spPr>
          <a:xfrm>
            <a:off x="7708037" y="4137084"/>
            <a:ext cx="7122942" cy="4007754"/>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Diese Präsentation zeigt,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wie du ein </a:t>
            </a:r>
            <a:r>
              <a:rPr lang="de-DE" sz="1800" b="1" dirty="0">
                <a:cs typeface="Times New Roman" panose="02020603050405020304" pitchFamily="18" charset="0"/>
              </a:rPr>
              <a:t>digital-barrierefreies Dokument erstellst</a:t>
            </a:r>
            <a:r>
              <a:rPr lang="de-DE" sz="1800" dirty="0">
                <a:cs typeface="Times New Roman" panose="02020603050405020304" pitchFamily="18" charset="0"/>
              </a:rPr>
              <a: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Ein Negativ-Beispiel wird kapitel-weise verbessert.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Eine </a:t>
            </a:r>
            <a:r>
              <a:rPr lang="de-DE" sz="1800" u="sng" dirty="0">
                <a:solidFill>
                  <a:srgbClr val="49702E"/>
                </a:solidFill>
                <a:cs typeface="Times New Roman" panose="02020603050405020304" pitchFamily="18" charset="0"/>
              </a:rPr>
              <a:t>Checkliste</a:t>
            </a:r>
            <a:r>
              <a:rPr lang="de-DE" sz="2400" b="1" dirty="0">
                <a:cs typeface="Times New Roman" panose="02020603050405020304" pitchFamily="18" charset="0"/>
              </a:rPr>
              <a:t>*</a:t>
            </a:r>
            <a:r>
              <a:rPr lang="de-DE" sz="1800" dirty="0">
                <a:cs typeface="Times New Roman" panose="02020603050405020304" pitchFamily="18" charset="0"/>
              </a:rPr>
              <a:t> hilft dabei.</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Das End-Ergebnis ist ein digital barrierefreies Dokument.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Diese </a:t>
            </a:r>
            <a:r>
              <a:rPr lang="de-DE" sz="1800" b="1" dirty="0">
                <a:cs typeface="Times New Roman" panose="02020603050405020304" pitchFamily="18" charset="0"/>
              </a:rPr>
              <a:t>Präsentation ist nur ein Beispiel</a:t>
            </a:r>
            <a:r>
              <a:rPr lang="de-DE" sz="1800" dirty="0">
                <a:cs typeface="Times New Roman" panose="02020603050405020304" pitchFamily="18" charset="0"/>
              </a:rPr>
              <a: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kapitel-weise Anleitung ist nicht immer richtig.</a:t>
            </a:r>
          </a:p>
          <a:p>
            <a:pPr marL="0" indent="0">
              <a:lnSpc>
                <a:spcPct val="100000"/>
              </a:lnSpc>
              <a:spcBef>
                <a:spcPts val="0"/>
              </a:spcBef>
              <a:buFont typeface="Arial" panose="020B0604020202020204" pitchFamily="34" charset="0"/>
              <a:buNone/>
            </a:pPr>
            <a:endParaRPr lang="de-DE" sz="1800" dirty="0">
              <a:cs typeface="Times New Roman" panose="02020603050405020304" pitchFamily="18" charset="0"/>
            </a:endParaRPr>
          </a:p>
          <a:p>
            <a:pPr marL="0" indent="0">
              <a:lnSpc>
                <a:spcPct val="100000"/>
              </a:lnSpc>
              <a:spcBef>
                <a:spcPts val="0"/>
              </a:spcBef>
              <a:buFont typeface="Arial" panose="020B0604020202020204" pitchFamily="34" charset="0"/>
              <a:buNone/>
            </a:pPr>
            <a:r>
              <a:rPr lang="de-DE" sz="2400" b="1" dirty="0">
                <a:cs typeface="Times New Roman" panose="02020603050405020304" pitchFamily="18" charset="0"/>
              </a:rPr>
              <a:t>*</a:t>
            </a:r>
            <a:r>
              <a:rPr lang="de-DE" sz="1800" b="1" dirty="0">
                <a:cs typeface="Times New Roman" panose="02020603050405020304" pitchFamily="18" charset="0"/>
              </a:rPr>
              <a:t> </a:t>
            </a:r>
            <a:r>
              <a:rPr lang="de-DE" sz="1800" dirty="0">
                <a:solidFill>
                  <a:srgbClr val="49702E"/>
                </a:solidFill>
                <a:cs typeface="Times New Roman" panose="02020603050405020304" pitchFamily="18" charset="0"/>
              </a:rPr>
              <a:t>Eine </a:t>
            </a:r>
            <a:r>
              <a:rPr lang="de-DE" sz="1800" u="sng" dirty="0">
                <a:solidFill>
                  <a:srgbClr val="49702E"/>
                </a:solidFill>
                <a:cs typeface="Times New Roman" panose="02020603050405020304" pitchFamily="18" charset="0"/>
              </a:rPr>
              <a:t>Checkliste</a:t>
            </a:r>
            <a:r>
              <a:rPr lang="de-DE" sz="1800" dirty="0">
                <a:solidFill>
                  <a:srgbClr val="49702E"/>
                </a:solidFill>
                <a:cs typeface="Times New Roman" panose="02020603050405020304" pitchFamily="18" charset="0"/>
              </a:rPr>
              <a:t> ist eine Übersicht mit Aufgaben, die erledigt werden müssen. Erledigte Aufgaben darfst du abhaken.</a:t>
            </a:r>
          </a:p>
        </p:txBody>
      </p:sp>
      <p:sp>
        <p:nvSpPr>
          <p:cNvPr id="12" name="Textfeld 11">
            <a:extLst>
              <a:ext uri="{FF2B5EF4-FFF2-40B4-BE49-F238E27FC236}">
                <a16:creationId xmlns:a16="http://schemas.microsoft.com/office/drawing/2014/main" id="{2018C131-DA0B-426B-A4FE-F4204D2BF67E}"/>
              </a:ext>
            </a:extLst>
          </p:cNvPr>
          <p:cNvSpPr txBox="1"/>
          <p:nvPr/>
        </p:nvSpPr>
        <p:spPr>
          <a:xfrm>
            <a:off x="7707623" y="8229205"/>
            <a:ext cx="7112762" cy="369332"/>
          </a:xfrm>
          <a:prstGeom prst="rect">
            <a:avLst/>
          </a:prstGeom>
          <a:solidFill>
            <a:schemeClr val="bg1">
              <a:lumMod val="85000"/>
            </a:schemeClr>
          </a:solidFill>
        </p:spPr>
        <p:txBody>
          <a:bodyPr wrap="square" rtlCol="0">
            <a:spAutoFit/>
          </a:bodyPr>
          <a:lstStyle/>
          <a:p>
            <a:r>
              <a:rPr lang="de-DE" b="1" dirty="0">
                <a:cs typeface="Times New Roman" panose="02020603050405020304" pitchFamily="18" charset="0"/>
              </a:rPr>
              <a:t>	Quellen</a:t>
            </a:r>
            <a:endParaRPr lang="de-DE" dirty="0"/>
          </a:p>
        </p:txBody>
      </p:sp>
      <p:sp>
        <p:nvSpPr>
          <p:cNvPr id="13" name="Textfeld 12">
            <a:extLst>
              <a:ext uri="{FF2B5EF4-FFF2-40B4-BE49-F238E27FC236}">
                <a16:creationId xmlns:a16="http://schemas.microsoft.com/office/drawing/2014/main" id="{4FED50B7-0B42-481F-A7AF-CCCDDFD7732A}"/>
              </a:ext>
            </a:extLst>
          </p:cNvPr>
          <p:cNvSpPr txBox="1"/>
          <p:nvPr/>
        </p:nvSpPr>
        <p:spPr>
          <a:xfrm>
            <a:off x="7692785" y="8598537"/>
            <a:ext cx="7122935" cy="1754326"/>
          </a:xfrm>
          <a:prstGeom prst="rect">
            <a:avLst/>
          </a:prstGeom>
          <a:solidFill>
            <a:schemeClr val="bg1">
              <a:lumMod val="95000"/>
            </a:schemeClr>
          </a:solidFill>
        </p:spPr>
        <p:txBody>
          <a:bodyPr wrap="square" rtlCol="0">
            <a:spAutoFit/>
          </a:bodyPr>
          <a:lstStyle/>
          <a:p>
            <a:pPr marL="285750" indent="-285750">
              <a:spcBef>
                <a:spcPts val="0"/>
              </a:spcBef>
              <a:buFont typeface="Wingdings" panose="05000000000000000000" pitchFamily="2" charset="2"/>
              <a:buChar char="§"/>
            </a:pPr>
            <a:r>
              <a:rPr lang="de-DE" dirty="0">
                <a:cs typeface="Times New Roman" panose="02020603050405020304" pitchFamily="18" charset="0"/>
              </a:rPr>
              <a:t>AKTION MENSCH (</a:t>
            </a:r>
            <a:r>
              <a:rPr lang="de-DE" dirty="0" err="1">
                <a:cs typeface="Times New Roman" panose="02020603050405020304" pitchFamily="18" charset="0"/>
              </a:rPr>
              <a:t>Herausgeber:innen</a:t>
            </a:r>
            <a:r>
              <a:rPr lang="de-DE" dirty="0">
                <a:cs typeface="Times New Roman" panose="02020603050405020304" pitchFamily="18" charset="0"/>
              </a:rPr>
              <a:t>) (2010): </a:t>
            </a:r>
            <a:r>
              <a:rPr lang="de-DE" sz="1800" dirty="0">
                <a:solidFill>
                  <a:srgbClr val="1E50A0"/>
                </a:solidFill>
                <a:cs typeface="Times New Roman" panose="02020603050405020304" pitchFamily="18" charset="0"/>
                <a:hlinkClick r:id="rId6" action="ppaction://hlinkfile">
                  <a:extLst>
                    <a:ext uri="{A12FA001-AC4F-418D-AE19-62706E023703}">
                      <ahyp:hlinkClr xmlns:ahyp="http://schemas.microsoft.com/office/drawing/2018/hyperlinkcolor" val="tx"/>
                    </a:ext>
                  </a:extLst>
                </a:hlinkClick>
              </a:rPr>
              <a:t>Web 2.0/ barrierefrei. Eine Studie zur Nutzung von Web 2.0 Anwendungen durch Menschen mit Behinderung (PDF)</a:t>
            </a:r>
            <a:r>
              <a:rPr lang="de-DE" sz="1800" dirty="0">
                <a:solidFill>
                  <a:srgbClr val="2F5597"/>
                </a:solidFill>
                <a:cs typeface="Times New Roman" panose="02020603050405020304" pitchFamily="18" charset="0"/>
              </a:rPr>
              <a:t>. </a:t>
            </a:r>
          </a:p>
          <a:p>
            <a:pPr marL="285750" indent="-285750">
              <a:spcBef>
                <a:spcPts val="0"/>
              </a:spcBef>
              <a:buFont typeface="Wingdings" panose="05000000000000000000" pitchFamily="2" charset="2"/>
              <a:buChar char="§"/>
            </a:pPr>
            <a:r>
              <a:rPr lang="de-DE" dirty="0">
                <a:cs typeface="Times New Roman" panose="02020603050405020304" pitchFamily="18" charset="0"/>
              </a:rPr>
              <a:t>Maaß., Chr. &amp; Rink, I. (</a:t>
            </a:r>
            <a:r>
              <a:rPr lang="de-DE" dirty="0" err="1">
                <a:cs typeface="Times New Roman" panose="02020603050405020304" pitchFamily="18" charset="0"/>
              </a:rPr>
              <a:t>Herausgeber:innen</a:t>
            </a:r>
            <a:r>
              <a:rPr lang="de-DE" dirty="0">
                <a:cs typeface="Times New Roman" panose="02020603050405020304" pitchFamily="18" charset="0"/>
              </a:rPr>
              <a:t>) (2019): </a:t>
            </a:r>
            <a:r>
              <a:rPr lang="de-DE" sz="1800" dirty="0">
                <a:solidFill>
                  <a:srgbClr val="2F5597"/>
                </a:solidFill>
                <a:cs typeface="Times New Roman" panose="02020603050405020304" pitchFamily="18" charset="0"/>
                <a:hlinkClick r:id="rId7">
                  <a:extLst>
                    <a:ext uri="{A12FA001-AC4F-418D-AE19-62706E023703}">
                      <ahyp:hlinkClr xmlns:ahyp="http://schemas.microsoft.com/office/drawing/2018/hyperlinkcolor" val="tx"/>
                    </a:ext>
                  </a:extLst>
                </a:hlinkClick>
              </a:rPr>
              <a:t>Handbuch Barrierefreie Kommunikation</a:t>
            </a:r>
            <a:r>
              <a:rPr lang="de-DE" dirty="0">
                <a:cs typeface="Times New Roman" panose="02020603050405020304" pitchFamily="18" charset="0"/>
              </a:rPr>
              <a:t>. Frank &amp; </a:t>
            </a:r>
            <a:r>
              <a:rPr lang="de-DE" dirty="0" err="1">
                <a:cs typeface="Times New Roman" panose="02020603050405020304" pitchFamily="18" charset="0"/>
              </a:rPr>
              <a:t>Timme</a:t>
            </a:r>
            <a:r>
              <a:rPr lang="de-DE" dirty="0">
                <a:cs typeface="Times New Roman" panose="02020603050405020304" pitchFamily="18" charset="0"/>
              </a:rPr>
              <a:t> GmbH Verlag für wissenschaftliche Literatur, Berlin.</a:t>
            </a:r>
            <a:endParaRPr lang="de-DE" sz="2000" dirty="0">
              <a:cs typeface="Times New Roman" panose="02020603050405020304" pitchFamily="18" charset="0"/>
            </a:endParaRPr>
          </a:p>
        </p:txBody>
      </p:sp>
      <p:sp>
        <p:nvSpPr>
          <p:cNvPr id="5" name="Inhaltsplatzhalter 2">
            <a:extLst>
              <a:ext uri="{FF2B5EF4-FFF2-40B4-BE49-F238E27FC236}">
                <a16:creationId xmlns:a16="http://schemas.microsoft.com/office/drawing/2014/main" id="{15C20BB7-9BBA-4FA1-8144-D300A00DF8A3}"/>
              </a:ext>
            </a:extLst>
          </p:cNvPr>
          <p:cNvSpPr>
            <a:spLocks noGrp="1"/>
          </p:cNvSpPr>
          <p:nvPr>
            <p:ph idx="1"/>
          </p:nvPr>
        </p:nvSpPr>
        <p:spPr>
          <a:xfrm>
            <a:off x="269923" y="1164466"/>
            <a:ext cx="7122942" cy="9344651"/>
          </a:xfrm>
        </p:spPr>
        <p:txBody>
          <a:bodyPr>
            <a:noAutofit/>
          </a:bodyPr>
          <a:lstStyle/>
          <a:p>
            <a:pPr marL="0" indent="0" algn="just">
              <a:lnSpc>
                <a:spcPct val="100000"/>
              </a:lnSpc>
              <a:spcBef>
                <a:spcPts val="0"/>
              </a:spcBef>
              <a:buNone/>
            </a:pPr>
            <a:r>
              <a:rPr lang="de-DE" sz="1600" dirty="0">
                <a:latin typeface="Times New Roman" panose="02020603050405020304" pitchFamily="18" charset="0"/>
                <a:cs typeface="Times New Roman" panose="02020603050405020304" pitchFamily="18" charset="0"/>
              </a:rPr>
              <a:t>30% aller Menschen, die das Internet nutzen, sind auf digitale Barrierefrei-</a:t>
            </a:r>
            <a:br>
              <a:rPr lang="de-DE" sz="1600" dirty="0">
                <a:latin typeface="Times New Roman" panose="02020603050405020304" pitchFamily="18" charset="0"/>
                <a:cs typeface="Times New Roman" panose="02020603050405020304" pitchFamily="18" charset="0"/>
              </a:rPr>
            </a:br>
            <a:r>
              <a:rPr lang="de-DE" sz="1600" dirty="0" err="1">
                <a:latin typeface="Times New Roman" panose="02020603050405020304" pitchFamily="18" charset="0"/>
                <a:cs typeface="Times New Roman" panose="02020603050405020304" pitchFamily="18" charset="0"/>
              </a:rPr>
              <a:t>heit</a:t>
            </a:r>
            <a:r>
              <a:rPr lang="de-DE" sz="1600" dirty="0">
                <a:latin typeface="Times New Roman" panose="02020603050405020304" pitchFamily="18" charset="0"/>
                <a:cs typeface="Times New Roman" panose="02020603050405020304" pitchFamily="18" charset="0"/>
              </a:rPr>
              <a:t> angewiesen. Nach einer Untersuchung der Aktion Mensch halten 77% der Bundesbürger digitale Barrierefreiheit für wichtig oder sehr wichtig. Im </a:t>
            </a:r>
            <a:r>
              <a:rPr lang="de-DE" sz="1600" dirty="0" err="1">
                <a:latin typeface="Times New Roman" panose="02020603050405020304" pitchFamily="18" charset="0"/>
                <a:cs typeface="Times New Roman" panose="02020603050405020304" pitchFamily="18" charset="0"/>
              </a:rPr>
              <a:t>öffentl-ichen</a:t>
            </a:r>
            <a:r>
              <a:rPr lang="de-DE" sz="1600" dirty="0">
                <a:latin typeface="Times New Roman" panose="02020603050405020304" pitchFamily="18" charset="0"/>
                <a:cs typeface="Times New Roman" panose="02020603050405020304" pitchFamily="18" charset="0"/>
              </a:rPr>
              <a:t> Sektor ist diese bereits verpflichtend. Anhand dieser Präsentation sollen die Schritte der Erstellung eines digital-barrierefreien Dokuments </a:t>
            </a:r>
            <a:r>
              <a:rPr lang="de-DE" sz="1600" dirty="0" err="1">
                <a:latin typeface="Times New Roman" panose="02020603050405020304" pitchFamily="18" charset="0"/>
                <a:cs typeface="Times New Roman" panose="02020603050405020304" pitchFamily="18" charset="0"/>
              </a:rPr>
              <a:t>veranschau</a:t>
            </a:r>
            <a:r>
              <a:rPr lang="de-DE" sz="1600" dirty="0">
                <a:latin typeface="Times New Roman" panose="02020603050405020304" pitchFamily="18" charset="0"/>
                <a:cs typeface="Times New Roman" panose="02020603050405020304" pitchFamily="18" charset="0"/>
              </a:rPr>
              <a:t>-</a:t>
            </a:r>
            <a:br>
              <a:rPr lang="de-DE" sz="1600" dirty="0">
                <a:latin typeface="Times New Roman" panose="02020603050405020304" pitchFamily="18" charset="0"/>
                <a:cs typeface="Times New Roman" panose="02020603050405020304" pitchFamily="18" charset="0"/>
              </a:rPr>
            </a:br>
            <a:r>
              <a:rPr lang="de-DE" sz="1600" dirty="0">
                <a:latin typeface="Times New Roman" panose="02020603050405020304" pitchFamily="18" charset="0"/>
                <a:cs typeface="Times New Roman" panose="02020603050405020304" pitchFamily="18" charset="0"/>
              </a:rPr>
              <a:t>licht werden. Ausgehend von einem Negativbeispiel und mithilfe einer Checkliste, die im weiteren Verlauf kapitelweise abgearbeitet wird, wird Schritt für Schritt vorgegangen. Am Schluss steht ein digital barrierefreies Dokument. Es handelt sich bei dieser Präsentation lediglich um ein Bsp. und nicht um ein generell gültiges Verfahren, dass bei jedem Vorhaben, ein digital-barrierefreies Dokument zu erstellen, gilt!</a:t>
            </a:r>
          </a:p>
        </p:txBody>
      </p:sp>
      <p:sp>
        <p:nvSpPr>
          <p:cNvPr id="6" name="Textfeld 5">
            <a:extLst>
              <a:ext uri="{FF2B5EF4-FFF2-40B4-BE49-F238E27FC236}">
                <a16:creationId xmlns:a16="http://schemas.microsoft.com/office/drawing/2014/main" id="{23851401-0FD3-42CB-933C-70837A88B827}"/>
              </a:ext>
            </a:extLst>
          </p:cNvPr>
          <p:cNvSpPr txBox="1"/>
          <p:nvPr/>
        </p:nvSpPr>
        <p:spPr>
          <a:xfrm>
            <a:off x="234917" y="9275645"/>
            <a:ext cx="7122935" cy="1077218"/>
          </a:xfrm>
          <a:prstGeom prst="rect">
            <a:avLst/>
          </a:prstGeom>
          <a:noFill/>
        </p:spPr>
        <p:txBody>
          <a:bodyPr wrap="square" rtlCol="0">
            <a:spAutoFit/>
          </a:bodyPr>
          <a:lstStyle/>
          <a:p>
            <a:pPr marL="0" indent="0" algn="just">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AKTION MENSCH (Hrsg.) (2010): Web 2.0/ barrierefrei. Eine Studie zur Nutzung von Web 2.0 Anwendungen durch Menschen mit Behinderung. </a:t>
            </a:r>
          </a:p>
          <a:p>
            <a:pPr marL="0" indent="0" algn="just">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Maaß., Chr. &amp; Rink, I. (Hrsg.) (2019): Handbuch Barrierefreie Kommunikation. Frank &amp; </a:t>
            </a:r>
            <a:r>
              <a:rPr lang="de-DE" sz="1600" dirty="0" err="1">
                <a:latin typeface="Times New Roman" panose="02020603050405020304" pitchFamily="18" charset="0"/>
                <a:cs typeface="Times New Roman" panose="02020603050405020304" pitchFamily="18" charset="0"/>
              </a:rPr>
              <a:t>Timme</a:t>
            </a:r>
            <a:r>
              <a:rPr lang="de-DE" sz="1600" dirty="0">
                <a:latin typeface="Times New Roman" panose="02020603050405020304" pitchFamily="18" charset="0"/>
                <a:cs typeface="Times New Roman" panose="02020603050405020304" pitchFamily="18" charset="0"/>
              </a:rPr>
              <a:t> GmbH Verlag für wissenschaftliche Literatur, Berlin.</a:t>
            </a:r>
            <a:endParaRPr lang="de-DE" dirty="0">
              <a:latin typeface="Times New Roman" panose="02020603050405020304" pitchFamily="18" charset="0"/>
              <a:cs typeface="Times New Roman" panose="02020603050405020304" pitchFamily="18" charset="0"/>
            </a:endParaRPr>
          </a:p>
        </p:txBody>
      </p:sp>
      <p:pic>
        <p:nvPicPr>
          <p:cNvPr id="14" name="Grafik 13">
            <a:extLst>
              <a:ext uri="{FF2B5EF4-FFF2-40B4-BE49-F238E27FC236}">
                <a16:creationId xmlns:a16="http://schemas.microsoft.com/office/drawing/2014/main" id="{ED2B3E12-ADFB-4476-BF58-C643A09EA390}"/>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61499" y="780029"/>
            <a:ext cx="432000" cy="432000"/>
          </a:xfrm>
          <a:prstGeom prst="rect">
            <a:avLst/>
          </a:prstGeom>
        </p:spPr>
      </p:pic>
      <p:pic>
        <p:nvPicPr>
          <p:cNvPr id="15" name="Grafik 14">
            <a:extLst>
              <a:ext uri="{FF2B5EF4-FFF2-40B4-BE49-F238E27FC236}">
                <a16:creationId xmlns:a16="http://schemas.microsoft.com/office/drawing/2014/main" id="{6E8F48CB-AAB9-4FC4-B67A-560DABFB9E3E}"/>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797499" y="3767752"/>
            <a:ext cx="360000" cy="360000"/>
          </a:xfrm>
          <a:prstGeom prst="rect">
            <a:avLst/>
          </a:prstGeom>
        </p:spPr>
      </p:pic>
      <p:pic>
        <p:nvPicPr>
          <p:cNvPr id="16" name="Grafik 15">
            <a:extLst>
              <a:ext uri="{FF2B5EF4-FFF2-40B4-BE49-F238E27FC236}">
                <a16:creationId xmlns:a16="http://schemas.microsoft.com/office/drawing/2014/main" id="{9A098523-C999-479D-83BB-B19DB6C6AC08}"/>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767736" y="8256005"/>
            <a:ext cx="324000" cy="324000"/>
          </a:xfrm>
          <a:prstGeom prst="rect">
            <a:avLst/>
          </a:prstGeom>
        </p:spPr>
      </p:pic>
      <p:cxnSp>
        <p:nvCxnSpPr>
          <p:cNvPr id="17" name="Gerader Verbinder 16">
            <a:extLst>
              <a:ext uri="{FF2B5EF4-FFF2-40B4-BE49-F238E27FC236}">
                <a16:creationId xmlns:a16="http://schemas.microsoft.com/office/drawing/2014/main" id="{63A5B12A-7D5E-4285-BEF6-7D640E2B284A}"/>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Pfeil: nach rechts 1">
            <a:extLst>
              <a:ext uri="{FF2B5EF4-FFF2-40B4-BE49-F238E27FC236}">
                <a16:creationId xmlns:a16="http://schemas.microsoft.com/office/drawing/2014/main" id="{F39C5E15-19CA-4AEC-BA65-961F2E2A07C3}"/>
              </a:ext>
            </a:extLst>
          </p:cNvPr>
          <p:cNvSpPr/>
          <p:nvPr/>
        </p:nvSpPr>
        <p:spPr>
          <a:xfrm>
            <a:off x="4917534" y="4205026"/>
            <a:ext cx="5284282" cy="3151117"/>
          </a:xfrm>
          <a:prstGeom prst="rightArrow">
            <a:avLst>
              <a:gd name="adj1" fmla="val 70668"/>
              <a:gd name="adj2" fmla="val 49426"/>
            </a:avLst>
          </a:prstGeom>
          <a:solidFill>
            <a:schemeClr val="bg1"/>
          </a:solidFill>
          <a:ln w="57150">
            <a:solidFill>
              <a:srgbClr val="1E5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tx1"/>
                </a:solidFill>
              </a:rPr>
              <a:t>Von einem </a:t>
            </a:r>
            <a:r>
              <a:rPr lang="de-DE" sz="3600" dirty="0" err="1">
                <a:solidFill>
                  <a:schemeClr val="tx1"/>
                </a:solidFill>
              </a:rPr>
              <a:t>barrierereichen</a:t>
            </a:r>
            <a:r>
              <a:rPr lang="de-DE" sz="3600" dirty="0">
                <a:solidFill>
                  <a:schemeClr val="tx1"/>
                </a:solidFill>
              </a:rPr>
              <a:t> Dokument zu einem barrierearmen</a:t>
            </a:r>
          </a:p>
        </p:txBody>
      </p:sp>
      <p:pic>
        <p:nvPicPr>
          <p:cNvPr id="3" name="Folie 6" descr="Erläuterung Folie 6: Das Vorgehen">
            <a:hlinkClick r:id="" action="ppaction://media"/>
            <a:extLst>
              <a:ext uri="{FF2B5EF4-FFF2-40B4-BE49-F238E27FC236}">
                <a16:creationId xmlns:a16="http://schemas.microsoft.com/office/drawing/2014/main" id="{D074AE7E-3E56-4E72-A672-7DF0C652E76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461466" y="10035258"/>
            <a:ext cx="487363" cy="487363"/>
          </a:xfrm>
          <a:prstGeom prst="rect">
            <a:avLst/>
          </a:prstGeom>
        </p:spPr>
      </p:pic>
    </p:spTree>
    <p:extLst>
      <p:ext uri="{BB962C8B-B14F-4D97-AF65-F5344CB8AC3E}">
        <p14:creationId xmlns:p14="http://schemas.microsoft.com/office/powerpoint/2010/main" val="180677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42C899-1983-43C8-8CCB-87EA86FE239F}"/>
              </a:ext>
            </a:extLst>
          </p:cNvPr>
          <p:cNvSpPr>
            <a:spLocks noGrp="1"/>
          </p:cNvSpPr>
          <p:nvPr>
            <p:ph type="title"/>
          </p:nvPr>
        </p:nvSpPr>
        <p:spPr>
          <a:xfrm>
            <a:off x="1039455" y="-2187973"/>
            <a:ext cx="13040439" cy="2066590"/>
          </a:xfrm>
        </p:spPr>
        <p:txBody>
          <a:bodyPr/>
          <a:lstStyle/>
          <a:p>
            <a:r>
              <a:rPr lang="de-DE" dirty="0"/>
              <a:t>Das Ausgangsdokument</a:t>
            </a:r>
            <a:r>
              <a:rPr lang="de-DE" baseline="0" dirty="0"/>
              <a:t> und das bearbeitete Dokument gut sichtbar</a:t>
            </a:r>
            <a:r>
              <a:rPr lang="de-DE" dirty="0"/>
              <a:t> </a:t>
            </a:r>
          </a:p>
        </p:txBody>
      </p:sp>
      <p:pic>
        <p:nvPicPr>
          <p:cNvPr id="18" name="Grafik 17">
            <a:extLst>
              <a:ext uri="{FF2B5EF4-FFF2-40B4-BE49-F238E27FC236}">
                <a16:creationId xmlns:a16="http://schemas.microsoft.com/office/drawing/2014/main" id="{5ABBE788-353F-43B6-8F04-92E9FAD4779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34917" y="192796"/>
            <a:ext cx="2503420" cy="856433"/>
          </a:xfrm>
          <a:prstGeom prst="rect">
            <a:avLst/>
          </a:prstGeom>
        </p:spPr>
      </p:pic>
      <p:sp>
        <p:nvSpPr>
          <p:cNvPr id="7" name="Titel 1">
            <a:extLst>
              <a:ext uri="{FF2B5EF4-FFF2-40B4-BE49-F238E27FC236}">
                <a16:creationId xmlns:a16="http://schemas.microsoft.com/office/drawing/2014/main" id="{E2C3D2B2-5D3B-4592-8429-31A3A473EA6A}"/>
              </a:ext>
            </a:extLst>
          </p:cNvPr>
          <p:cNvSpPr txBox="1">
            <a:spLocks/>
          </p:cNvSpPr>
          <p:nvPr/>
        </p:nvSpPr>
        <p:spPr>
          <a:xfrm>
            <a:off x="7697872" y="169192"/>
            <a:ext cx="7122927" cy="478766"/>
          </a:xfrm>
          <a:prstGeom prst="rect">
            <a:avLst/>
          </a:prstGeom>
          <a:solidFill>
            <a:srgbClr val="1E50A0"/>
          </a:solidFill>
          <a:ln>
            <a:solidFill>
              <a:srgbClr val="1E50A0"/>
            </a:solidFill>
          </a:ln>
        </p:spPr>
        <p:txBody>
          <a:bodyPr vert="horz" lIns="91440" tIns="45720" rIns="91440" bIns="45720" rtlCol="0" anchor="ctr">
            <a:norm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2400" b="1" dirty="0">
                <a:solidFill>
                  <a:schemeClr val="bg1"/>
                </a:solidFill>
                <a:latin typeface="+mn-lt"/>
                <a:cs typeface="Times New Roman" panose="02020603050405020304" pitchFamily="18" charset="0"/>
              </a:rPr>
              <a:t>Erstellung eines digital-barrierefreien Dokuments</a:t>
            </a:r>
          </a:p>
        </p:txBody>
      </p:sp>
      <p:sp>
        <p:nvSpPr>
          <p:cNvPr id="8" name="Textfeld 7">
            <a:extLst>
              <a:ext uri="{FF2B5EF4-FFF2-40B4-BE49-F238E27FC236}">
                <a16:creationId xmlns:a16="http://schemas.microsoft.com/office/drawing/2014/main" id="{E29BCE46-527D-4D7E-B0F7-B9623D7BE54E}"/>
              </a:ext>
            </a:extLst>
          </p:cNvPr>
          <p:cNvSpPr txBox="1"/>
          <p:nvPr/>
        </p:nvSpPr>
        <p:spPr>
          <a:xfrm>
            <a:off x="7697872" y="795134"/>
            <a:ext cx="7112762" cy="369332"/>
          </a:xfrm>
          <a:prstGeom prst="rect">
            <a:avLst/>
          </a:prstGeom>
          <a:solidFill>
            <a:schemeClr val="bg1">
              <a:lumMod val="85000"/>
            </a:schemeClr>
          </a:solidFill>
        </p:spPr>
        <p:txBody>
          <a:bodyPr wrap="square" rtlCol="0">
            <a:spAutoFit/>
          </a:bodyPr>
          <a:lstStyle/>
          <a:p>
            <a:r>
              <a:rPr lang="de-DE" b="1" dirty="0">
                <a:cs typeface="Times New Roman" panose="02020603050405020304" pitchFamily="18" charset="0"/>
              </a:rPr>
              <a:t>	Relevanz von digitaler Barrierefreiheit</a:t>
            </a:r>
            <a:endParaRPr lang="de-DE" dirty="0"/>
          </a:p>
        </p:txBody>
      </p:sp>
      <p:sp>
        <p:nvSpPr>
          <p:cNvPr id="9" name="Inhaltsplatzhalter 2">
            <a:extLst>
              <a:ext uri="{FF2B5EF4-FFF2-40B4-BE49-F238E27FC236}">
                <a16:creationId xmlns:a16="http://schemas.microsoft.com/office/drawing/2014/main" id="{014737CD-70D3-4BC0-8FAF-D3CF91A6EAF9}"/>
              </a:ext>
            </a:extLst>
          </p:cNvPr>
          <p:cNvSpPr txBox="1">
            <a:spLocks/>
          </p:cNvSpPr>
          <p:nvPr/>
        </p:nvSpPr>
        <p:spPr>
          <a:xfrm>
            <a:off x="7702533" y="1164466"/>
            <a:ext cx="7122942" cy="2493752"/>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Im Internet </a:t>
            </a:r>
            <a:r>
              <a:rPr lang="de-DE" sz="1800" b="1" dirty="0">
                <a:cs typeface="Times New Roman" panose="02020603050405020304" pitchFamily="18" charset="0"/>
              </a:rPr>
              <a:t>brauchen 30% aller Menschen </a:t>
            </a:r>
            <a:r>
              <a:rPr lang="de-DE" sz="1800" dirty="0">
                <a:cs typeface="Times New Roman" panose="02020603050405020304" pitchFamily="18" charset="0"/>
              </a:rPr>
              <a:t>barrierefreie Web-Seiten.</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Initiative „Aktion Mensch“ hat herausgefunden:</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77% der Deutschen sagen: </a:t>
            </a:r>
          </a:p>
          <a:p>
            <a:pPr marL="0" indent="0">
              <a:lnSpc>
                <a:spcPct val="150000"/>
              </a:lnSpc>
              <a:spcBef>
                <a:spcPts val="0"/>
              </a:spcBef>
              <a:buFont typeface="Arial" panose="020B0604020202020204" pitchFamily="34" charset="0"/>
              <a:buNone/>
            </a:pPr>
            <a:r>
              <a:rPr lang="de-DE" sz="1800" b="1" dirty="0">
                <a:cs typeface="Times New Roman" panose="02020603050405020304" pitchFamily="18" charset="0"/>
              </a:rPr>
              <a:t>Digitale Barrierefreiheit ist wichtig </a:t>
            </a:r>
            <a:r>
              <a:rPr lang="de-DE" sz="1800" dirty="0">
                <a:cs typeface="Times New Roman" panose="02020603050405020304" pitchFamily="18" charset="0"/>
              </a:rPr>
              <a:t>oder sogar sehr wichtig.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Web-Seiten von Rathäusern, Krankenhäusern und anderen Einrichtungen </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müssen digital-barrierefrei sein. </a:t>
            </a:r>
          </a:p>
        </p:txBody>
      </p:sp>
      <p:sp>
        <p:nvSpPr>
          <p:cNvPr id="10" name="Textfeld 9">
            <a:extLst>
              <a:ext uri="{FF2B5EF4-FFF2-40B4-BE49-F238E27FC236}">
                <a16:creationId xmlns:a16="http://schemas.microsoft.com/office/drawing/2014/main" id="{8207DA73-CF53-4143-ABEC-806B6FEDAA7C}"/>
              </a:ext>
            </a:extLst>
          </p:cNvPr>
          <p:cNvSpPr txBox="1"/>
          <p:nvPr/>
        </p:nvSpPr>
        <p:spPr>
          <a:xfrm>
            <a:off x="7708037" y="3767752"/>
            <a:ext cx="7112762" cy="369332"/>
          </a:xfrm>
          <a:prstGeom prst="rect">
            <a:avLst/>
          </a:prstGeom>
          <a:solidFill>
            <a:schemeClr val="bg1">
              <a:lumMod val="85000"/>
            </a:schemeClr>
          </a:solidFill>
        </p:spPr>
        <p:txBody>
          <a:bodyPr wrap="square" rtlCol="0">
            <a:spAutoFit/>
          </a:bodyPr>
          <a:lstStyle/>
          <a:p>
            <a:r>
              <a:rPr lang="de-DE" b="1" dirty="0">
                <a:cs typeface="Times New Roman" panose="02020603050405020304" pitchFamily="18" charset="0"/>
              </a:rPr>
              <a:t>	Inhalt dieser Präsentation</a:t>
            </a:r>
            <a:endParaRPr lang="de-DE" dirty="0"/>
          </a:p>
        </p:txBody>
      </p:sp>
      <p:sp>
        <p:nvSpPr>
          <p:cNvPr id="11" name="Inhaltsplatzhalter 2">
            <a:extLst>
              <a:ext uri="{FF2B5EF4-FFF2-40B4-BE49-F238E27FC236}">
                <a16:creationId xmlns:a16="http://schemas.microsoft.com/office/drawing/2014/main" id="{DB49130D-1023-460F-BE78-D3B18C4EA1E2}"/>
              </a:ext>
            </a:extLst>
          </p:cNvPr>
          <p:cNvSpPr txBox="1">
            <a:spLocks/>
          </p:cNvSpPr>
          <p:nvPr/>
        </p:nvSpPr>
        <p:spPr>
          <a:xfrm>
            <a:off x="7708037" y="4137084"/>
            <a:ext cx="7122942" cy="4007754"/>
          </a:xfrm>
          <a:prstGeom prst="rect">
            <a:avLst/>
          </a:prstGeom>
          <a:solidFill>
            <a:schemeClr val="bg1">
              <a:lumMod val="95000"/>
            </a:schemeClr>
          </a:solidFill>
        </p:spPr>
        <p:txBody>
          <a:bodyPr vert="horz" lIns="91440" tIns="45720" rIns="91440" bIns="45720" rtlCol="0">
            <a:no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Diese Präsentation zeigt,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wie du ein </a:t>
            </a:r>
            <a:r>
              <a:rPr lang="de-DE" sz="1800" b="1" dirty="0">
                <a:cs typeface="Times New Roman" panose="02020603050405020304" pitchFamily="18" charset="0"/>
              </a:rPr>
              <a:t>digital-barrierefreies Dokument erstellst</a:t>
            </a:r>
            <a:r>
              <a:rPr lang="de-DE" sz="1800" dirty="0">
                <a:cs typeface="Times New Roman" panose="02020603050405020304" pitchFamily="18" charset="0"/>
              </a:rPr>
              <a: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Ein Negativ-Beispiel wird kapitel-weise verbessert.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Eine </a:t>
            </a:r>
            <a:r>
              <a:rPr lang="de-DE" sz="1800" u="sng" dirty="0">
                <a:solidFill>
                  <a:srgbClr val="49702E"/>
                </a:solidFill>
                <a:cs typeface="Times New Roman" panose="02020603050405020304" pitchFamily="18" charset="0"/>
              </a:rPr>
              <a:t>Checkliste</a:t>
            </a:r>
            <a:r>
              <a:rPr lang="de-DE" sz="2400" b="1" dirty="0">
                <a:cs typeface="Times New Roman" panose="02020603050405020304" pitchFamily="18" charset="0"/>
              </a:rPr>
              <a:t>*</a:t>
            </a:r>
            <a:r>
              <a:rPr lang="de-DE" sz="1800" dirty="0">
                <a:cs typeface="Times New Roman" panose="02020603050405020304" pitchFamily="18" charset="0"/>
              </a:rPr>
              <a:t> hilft dabei.</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Das End-Ergebnis ist ein digital barrierefreies Dokument.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Diese </a:t>
            </a:r>
            <a:r>
              <a:rPr lang="de-DE" sz="1800" b="1" dirty="0">
                <a:cs typeface="Times New Roman" panose="02020603050405020304" pitchFamily="18" charset="0"/>
              </a:rPr>
              <a:t>Präsentation ist nur ein Beispiel</a:t>
            </a:r>
            <a:r>
              <a:rPr lang="de-DE" sz="1800" dirty="0">
                <a:cs typeface="Times New Roman" panose="02020603050405020304" pitchFamily="18" charset="0"/>
              </a:rPr>
              <a:t>!</a:t>
            </a:r>
          </a:p>
          <a:p>
            <a:pPr marL="0" indent="0">
              <a:lnSpc>
                <a:spcPct val="150000"/>
              </a:lnSpc>
              <a:spcBef>
                <a:spcPts val="0"/>
              </a:spcBef>
              <a:buFont typeface="Arial" panose="020B0604020202020204" pitchFamily="34" charset="0"/>
              <a:buNone/>
            </a:pPr>
            <a:r>
              <a:rPr lang="de-DE" sz="1800" dirty="0">
                <a:cs typeface="Times New Roman" panose="02020603050405020304" pitchFamily="18" charset="0"/>
              </a:rPr>
              <a:t>Die kapitel-weise Anleitung ist nicht immer richtig.</a:t>
            </a:r>
          </a:p>
          <a:p>
            <a:pPr marL="0" indent="0">
              <a:lnSpc>
                <a:spcPct val="100000"/>
              </a:lnSpc>
              <a:spcBef>
                <a:spcPts val="0"/>
              </a:spcBef>
              <a:buFont typeface="Arial" panose="020B0604020202020204" pitchFamily="34" charset="0"/>
              <a:buNone/>
            </a:pPr>
            <a:endParaRPr lang="de-DE" sz="1800" dirty="0">
              <a:cs typeface="Times New Roman" panose="02020603050405020304" pitchFamily="18" charset="0"/>
            </a:endParaRPr>
          </a:p>
          <a:p>
            <a:pPr marL="0" indent="0">
              <a:lnSpc>
                <a:spcPct val="100000"/>
              </a:lnSpc>
              <a:spcBef>
                <a:spcPts val="0"/>
              </a:spcBef>
              <a:buFont typeface="Arial" panose="020B0604020202020204" pitchFamily="34" charset="0"/>
              <a:buNone/>
            </a:pPr>
            <a:r>
              <a:rPr lang="de-DE" sz="2400" b="1" dirty="0">
                <a:cs typeface="Times New Roman" panose="02020603050405020304" pitchFamily="18" charset="0"/>
              </a:rPr>
              <a:t>*</a:t>
            </a:r>
            <a:r>
              <a:rPr lang="de-DE" sz="1800" b="1" dirty="0">
                <a:cs typeface="Times New Roman" panose="02020603050405020304" pitchFamily="18" charset="0"/>
              </a:rPr>
              <a:t> </a:t>
            </a:r>
            <a:r>
              <a:rPr lang="de-DE" sz="1800" dirty="0">
                <a:solidFill>
                  <a:srgbClr val="49702E"/>
                </a:solidFill>
                <a:cs typeface="Times New Roman" panose="02020603050405020304" pitchFamily="18" charset="0"/>
              </a:rPr>
              <a:t>Eine </a:t>
            </a:r>
            <a:r>
              <a:rPr lang="de-DE" sz="1800" u="sng" dirty="0">
                <a:solidFill>
                  <a:srgbClr val="49702E"/>
                </a:solidFill>
                <a:cs typeface="Times New Roman" panose="02020603050405020304" pitchFamily="18" charset="0"/>
              </a:rPr>
              <a:t>Checkliste</a:t>
            </a:r>
            <a:r>
              <a:rPr lang="de-DE" sz="1800" dirty="0">
                <a:solidFill>
                  <a:srgbClr val="49702E"/>
                </a:solidFill>
                <a:cs typeface="Times New Roman" panose="02020603050405020304" pitchFamily="18" charset="0"/>
              </a:rPr>
              <a:t> ist eine Übersicht mit Aufgaben, die erledigt werden müssen. Erledigte Aufgaben darfst du abhaken.</a:t>
            </a:r>
          </a:p>
        </p:txBody>
      </p:sp>
      <p:sp>
        <p:nvSpPr>
          <p:cNvPr id="12" name="Textfeld 11">
            <a:extLst>
              <a:ext uri="{FF2B5EF4-FFF2-40B4-BE49-F238E27FC236}">
                <a16:creationId xmlns:a16="http://schemas.microsoft.com/office/drawing/2014/main" id="{2018C131-DA0B-426B-A4FE-F4204D2BF67E}"/>
              </a:ext>
            </a:extLst>
          </p:cNvPr>
          <p:cNvSpPr txBox="1"/>
          <p:nvPr/>
        </p:nvSpPr>
        <p:spPr>
          <a:xfrm>
            <a:off x="7707623" y="8229205"/>
            <a:ext cx="7112762" cy="369332"/>
          </a:xfrm>
          <a:prstGeom prst="rect">
            <a:avLst/>
          </a:prstGeom>
          <a:solidFill>
            <a:schemeClr val="bg1">
              <a:lumMod val="85000"/>
            </a:schemeClr>
          </a:solidFill>
        </p:spPr>
        <p:txBody>
          <a:bodyPr wrap="square" rtlCol="0">
            <a:spAutoFit/>
          </a:bodyPr>
          <a:lstStyle/>
          <a:p>
            <a:r>
              <a:rPr lang="de-DE" b="1" dirty="0">
                <a:cs typeface="Times New Roman" panose="02020603050405020304" pitchFamily="18" charset="0"/>
              </a:rPr>
              <a:t>	Quellen</a:t>
            </a:r>
            <a:endParaRPr lang="de-DE" dirty="0"/>
          </a:p>
        </p:txBody>
      </p:sp>
      <p:sp>
        <p:nvSpPr>
          <p:cNvPr id="13" name="Textfeld 12">
            <a:extLst>
              <a:ext uri="{FF2B5EF4-FFF2-40B4-BE49-F238E27FC236}">
                <a16:creationId xmlns:a16="http://schemas.microsoft.com/office/drawing/2014/main" id="{4FED50B7-0B42-481F-A7AF-CCCDDFD7732A}"/>
              </a:ext>
            </a:extLst>
          </p:cNvPr>
          <p:cNvSpPr txBox="1"/>
          <p:nvPr/>
        </p:nvSpPr>
        <p:spPr>
          <a:xfrm>
            <a:off x="7692785" y="8598537"/>
            <a:ext cx="7122935" cy="1754326"/>
          </a:xfrm>
          <a:prstGeom prst="rect">
            <a:avLst/>
          </a:prstGeom>
          <a:solidFill>
            <a:schemeClr val="bg1">
              <a:lumMod val="95000"/>
            </a:schemeClr>
          </a:solidFill>
        </p:spPr>
        <p:txBody>
          <a:bodyPr wrap="square" rtlCol="0">
            <a:spAutoFit/>
          </a:bodyPr>
          <a:lstStyle/>
          <a:p>
            <a:pPr marL="285750" indent="-285750">
              <a:spcBef>
                <a:spcPts val="0"/>
              </a:spcBef>
              <a:buFont typeface="Wingdings" panose="05000000000000000000" pitchFamily="2" charset="2"/>
              <a:buChar char="§"/>
            </a:pPr>
            <a:r>
              <a:rPr lang="de-DE" dirty="0">
                <a:cs typeface="Times New Roman" panose="02020603050405020304" pitchFamily="18" charset="0"/>
              </a:rPr>
              <a:t>AKTION MENSCH (</a:t>
            </a:r>
            <a:r>
              <a:rPr lang="de-DE" dirty="0" err="1">
                <a:cs typeface="Times New Roman" panose="02020603050405020304" pitchFamily="18" charset="0"/>
              </a:rPr>
              <a:t>Herausgeber:innen</a:t>
            </a:r>
            <a:r>
              <a:rPr lang="de-DE" dirty="0">
                <a:cs typeface="Times New Roman" panose="02020603050405020304" pitchFamily="18" charset="0"/>
              </a:rPr>
              <a:t>) (2010): </a:t>
            </a:r>
            <a:r>
              <a:rPr lang="de-DE" sz="1800" dirty="0">
                <a:solidFill>
                  <a:srgbClr val="1E50A0"/>
                </a:solidFill>
                <a:cs typeface="Times New Roman" panose="02020603050405020304" pitchFamily="18" charset="0"/>
                <a:hlinkClick r:id="rId3" action="ppaction://hlinkfile">
                  <a:extLst>
                    <a:ext uri="{A12FA001-AC4F-418D-AE19-62706E023703}">
                      <ahyp:hlinkClr xmlns:ahyp="http://schemas.microsoft.com/office/drawing/2018/hyperlinkcolor" val="tx"/>
                    </a:ext>
                  </a:extLst>
                </a:hlinkClick>
              </a:rPr>
              <a:t>Web 2.0/ barrierefrei. Eine Studie zur Nutzung von Web 2.0 Anwendungen durch Menschen mit Behinderung (PDF)</a:t>
            </a:r>
            <a:r>
              <a:rPr lang="de-DE" sz="1800" dirty="0">
                <a:solidFill>
                  <a:srgbClr val="2F5597"/>
                </a:solidFill>
                <a:cs typeface="Times New Roman" panose="02020603050405020304" pitchFamily="18" charset="0"/>
              </a:rPr>
              <a:t>. </a:t>
            </a:r>
          </a:p>
          <a:p>
            <a:pPr marL="285750" indent="-285750">
              <a:spcBef>
                <a:spcPts val="0"/>
              </a:spcBef>
              <a:buFont typeface="Wingdings" panose="05000000000000000000" pitchFamily="2" charset="2"/>
              <a:buChar char="§"/>
            </a:pPr>
            <a:r>
              <a:rPr lang="de-DE" dirty="0">
                <a:cs typeface="Times New Roman" panose="02020603050405020304" pitchFamily="18" charset="0"/>
              </a:rPr>
              <a:t>Maaß., Chr. &amp; Rink, I. (</a:t>
            </a:r>
            <a:r>
              <a:rPr lang="de-DE" dirty="0" err="1">
                <a:cs typeface="Times New Roman" panose="02020603050405020304" pitchFamily="18" charset="0"/>
              </a:rPr>
              <a:t>Herausgeber:innen</a:t>
            </a:r>
            <a:r>
              <a:rPr lang="de-DE" dirty="0">
                <a:cs typeface="Times New Roman" panose="02020603050405020304" pitchFamily="18" charset="0"/>
              </a:rPr>
              <a:t>) (2019): </a:t>
            </a:r>
            <a:r>
              <a:rPr lang="de-DE" sz="1800" dirty="0">
                <a:solidFill>
                  <a:srgbClr val="2F5597"/>
                </a:solidFill>
                <a:cs typeface="Times New Roman" panose="02020603050405020304" pitchFamily="18" charset="0"/>
                <a:hlinkClick r:id="rId4">
                  <a:extLst>
                    <a:ext uri="{A12FA001-AC4F-418D-AE19-62706E023703}">
                      <ahyp:hlinkClr xmlns:ahyp="http://schemas.microsoft.com/office/drawing/2018/hyperlinkcolor" val="tx"/>
                    </a:ext>
                  </a:extLst>
                </a:hlinkClick>
              </a:rPr>
              <a:t>Handbuch Barrierefreie Kommunikation</a:t>
            </a:r>
            <a:r>
              <a:rPr lang="de-DE" dirty="0">
                <a:cs typeface="Times New Roman" panose="02020603050405020304" pitchFamily="18" charset="0"/>
              </a:rPr>
              <a:t>. Frank &amp; </a:t>
            </a:r>
            <a:r>
              <a:rPr lang="de-DE" dirty="0" err="1">
                <a:cs typeface="Times New Roman" panose="02020603050405020304" pitchFamily="18" charset="0"/>
              </a:rPr>
              <a:t>Timme</a:t>
            </a:r>
            <a:r>
              <a:rPr lang="de-DE" dirty="0">
                <a:cs typeface="Times New Roman" panose="02020603050405020304" pitchFamily="18" charset="0"/>
              </a:rPr>
              <a:t> GmbH Verlag für wissenschaftliche Literatur, Berlin.</a:t>
            </a:r>
            <a:endParaRPr lang="de-DE" sz="2000" dirty="0">
              <a:cs typeface="Times New Roman" panose="02020603050405020304" pitchFamily="18" charset="0"/>
            </a:endParaRPr>
          </a:p>
        </p:txBody>
      </p:sp>
      <p:sp>
        <p:nvSpPr>
          <p:cNvPr id="5" name="Inhaltsplatzhalter 2">
            <a:extLst>
              <a:ext uri="{FF2B5EF4-FFF2-40B4-BE49-F238E27FC236}">
                <a16:creationId xmlns:a16="http://schemas.microsoft.com/office/drawing/2014/main" id="{15C20BB7-9BBA-4FA1-8144-D300A00DF8A3}"/>
              </a:ext>
            </a:extLst>
          </p:cNvPr>
          <p:cNvSpPr>
            <a:spLocks noGrp="1"/>
          </p:cNvSpPr>
          <p:nvPr>
            <p:ph idx="1"/>
          </p:nvPr>
        </p:nvSpPr>
        <p:spPr>
          <a:xfrm>
            <a:off x="269923" y="1164466"/>
            <a:ext cx="7122942" cy="9344651"/>
          </a:xfrm>
        </p:spPr>
        <p:txBody>
          <a:bodyPr>
            <a:noAutofit/>
          </a:bodyPr>
          <a:lstStyle/>
          <a:p>
            <a:pPr marL="0" indent="0" algn="just">
              <a:lnSpc>
                <a:spcPct val="100000"/>
              </a:lnSpc>
              <a:spcBef>
                <a:spcPts val="0"/>
              </a:spcBef>
              <a:buNone/>
            </a:pPr>
            <a:r>
              <a:rPr lang="de-DE" sz="1600" dirty="0">
                <a:latin typeface="Times New Roman" panose="02020603050405020304" pitchFamily="18" charset="0"/>
                <a:cs typeface="Times New Roman" panose="02020603050405020304" pitchFamily="18" charset="0"/>
              </a:rPr>
              <a:t>30% aller Menschen, die das Internet nutzen, sind auf digitale Barrierefrei-</a:t>
            </a:r>
            <a:br>
              <a:rPr lang="de-DE" sz="1600" dirty="0">
                <a:latin typeface="Times New Roman" panose="02020603050405020304" pitchFamily="18" charset="0"/>
                <a:cs typeface="Times New Roman" panose="02020603050405020304" pitchFamily="18" charset="0"/>
              </a:rPr>
            </a:br>
            <a:r>
              <a:rPr lang="de-DE" sz="1600" dirty="0" err="1">
                <a:latin typeface="Times New Roman" panose="02020603050405020304" pitchFamily="18" charset="0"/>
                <a:cs typeface="Times New Roman" panose="02020603050405020304" pitchFamily="18" charset="0"/>
              </a:rPr>
              <a:t>heit</a:t>
            </a:r>
            <a:r>
              <a:rPr lang="de-DE" sz="1600" dirty="0">
                <a:latin typeface="Times New Roman" panose="02020603050405020304" pitchFamily="18" charset="0"/>
                <a:cs typeface="Times New Roman" panose="02020603050405020304" pitchFamily="18" charset="0"/>
              </a:rPr>
              <a:t> angewiesen. Nach einer Untersuchung der Aktion Mensch halten 77% der Bundesbürger digitale Barrierefreiheit für wichtig oder sehr wichtig. Im </a:t>
            </a:r>
            <a:r>
              <a:rPr lang="de-DE" sz="1600" dirty="0" err="1">
                <a:latin typeface="Times New Roman" panose="02020603050405020304" pitchFamily="18" charset="0"/>
                <a:cs typeface="Times New Roman" panose="02020603050405020304" pitchFamily="18" charset="0"/>
              </a:rPr>
              <a:t>öffentl-ichen</a:t>
            </a:r>
            <a:r>
              <a:rPr lang="de-DE" sz="1600" dirty="0">
                <a:latin typeface="Times New Roman" panose="02020603050405020304" pitchFamily="18" charset="0"/>
                <a:cs typeface="Times New Roman" panose="02020603050405020304" pitchFamily="18" charset="0"/>
              </a:rPr>
              <a:t> Sektor ist diese bereits verpflichtend. Anhand dieser Präsentation sollen die Schritte der Erstellung eines digital-barrierefreien Dokuments </a:t>
            </a:r>
            <a:r>
              <a:rPr lang="de-DE" sz="1600" dirty="0" err="1">
                <a:latin typeface="Times New Roman" panose="02020603050405020304" pitchFamily="18" charset="0"/>
                <a:cs typeface="Times New Roman" panose="02020603050405020304" pitchFamily="18" charset="0"/>
              </a:rPr>
              <a:t>veranschau</a:t>
            </a:r>
            <a:r>
              <a:rPr lang="de-DE" sz="1600" dirty="0">
                <a:latin typeface="Times New Roman" panose="02020603050405020304" pitchFamily="18" charset="0"/>
                <a:cs typeface="Times New Roman" panose="02020603050405020304" pitchFamily="18" charset="0"/>
              </a:rPr>
              <a:t>-</a:t>
            </a:r>
            <a:br>
              <a:rPr lang="de-DE" sz="1600" dirty="0">
                <a:latin typeface="Times New Roman" panose="02020603050405020304" pitchFamily="18" charset="0"/>
                <a:cs typeface="Times New Roman" panose="02020603050405020304" pitchFamily="18" charset="0"/>
              </a:rPr>
            </a:br>
            <a:r>
              <a:rPr lang="de-DE" sz="1600" dirty="0">
                <a:latin typeface="Times New Roman" panose="02020603050405020304" pitchFamily="18" charset="0"/>
                <a:cs typeface="Times New Roman" panose="02020603050405020304" pitchFamily="18" charset="0"/>
              </a:rPr>
              <a:t>licht werden. Ausgehend von einem Negativbeispiel und mithilfe einer Checkliste, die im weiteren Verlauf kapitelweise abgearbeitet wird, wird Schritt für Schritt vorgegangen. Am Schluss steht ein digital barrierefreies Dokument. Es handelt sich bei dieser Präsentation lediglich um ein Bsp. und nicht um ein generell gültiges Verfahren, dass bei jedem Vorhaben, ein digital-barrierefreies Dokument zu erstellen, gilt!</a:t>
            </a:r>
          </a:p>
        </p:txBody>
      </p:sp>
      <p:sp>
        <p:nvSpPr>
          <p:cNvPr id="6" name="Textfeld 5">
            <a:extLst>
              <a:ext uri="{FF2B5EF4-FFF2-40B4-BE49-F238E27FC236}">
                <a16:creationId xmlns:a16="http://schemas.microsoft.com/office/drawing/2014/main" id="{23851401-0FD3-42CB-933C-70837A88B827}"/>
              </a:ext>
            </a:extLst>
          </p:cNvPr>
          <p:cNvSpPr txBox="1"/>
          <p:nvPr/>
        </p:nvSpPr>
        <p:spPr>
          <a:xfrm>
            <a:off x="234917" y="9275645"/>
            <a:ext cx="7122935" cy="1077218"/>
          </a:xfrm>
          <a:prstGeom prst="rect">
            <a:avLst/>
          </a:prstGeom>
          <a:noFill/>
        </p:spPr>
        <p:txBody>
          <a:bodyPr wrap="square" rtlCol="0">
            <a:spAutoFit/>
          </a:bodyPr>
          <a:lstStyle/>
          <a:p>
            <a:pPr marL="0" indent="0" algn="just">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AKTION MENSCH (Hrsg.) (2010): Web 2.0/ barrierefrei. Eine Studie zur Nutzung von Web 2.0 Anwendungen durch Menschen mit Behinderung. </a:t>
            </a:r>
          </a:p>
          <a:p>
            <a:pPr marL="0" indent="0" algn="just">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Maaß., Chr. &amp; Rink, I. (Hrsg.) (2019): Handbuch Barrierefreie Kommunikation. Frank &amp; </a:t>
            </a:r>
            <a:r>
              <a:rPr lang="de-DE" sz="1600" dirty="0" err="1">
                <a:latin typeface="Times New Roman" panose="02020603050405020304" pitchFamily="18" charset="0"/>
                <a:cs typeface="Times New Roman" panose="02020603050405020304" pitchFamily="18" charset="0"/>
              </a:rPr>
              <a:t>Timme</a:t>
            </a:r>
            <a:r>
              <a:rPr lang="de-DE" sz="1600" dirty="0">
                <a:latin typeface="Times New Roman" panose="02020603050405020304" pitchFamily="18" charset="0"/>
                <a:cs typeface="Times New Roman" panose="02020603050405020304" pitchFamily="18" charset="0"/>
              </a:rPr>
              <a:t> GmbH Verlag für wissenschaftliche Literatur, Berlin.</a:t>
            </a:r>
            <a:endParaRPr lang="de-DE" dirty="0">
              <a:latin typeface="Times New Roman" panose="02020603050405020304" pitchFamily="18" charset="0"/>
              <a:cs typeface="Times New Roman" panose="02020603050405020304" pitchFamily="18" charset="0"/>
            </a:endParaRPr>
          </a:p>
        </p:txBody>
      </p:sp>
      <p:pic>
        <p:nvPicPr>
          <p:cNvPr id="14" name="Grafik 13">
            <a:extLst>
              <a:ext uri="{FF2B5EF4-FFF2-40B4-BE49-F238E27FC236}">
                <a16:creationId xmlns:a16="http://schemas.microsoft.com/office/drawing/2014/main" id="{ED2B3E12-ADFB-4476-BF58-C643A09EA39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61499" y="780029"/>
            <a:ext cx="432000" cy="432000"/>
          </a:xfrm>
          <a:prstGeom prst="rect">
            <a:avLst/>
          </a:prstGeom>
        </p:spPr>
      </p:pic>
      <p:pic>
        <p:nvPicPr>
          <p:cNvPr id="15" name="Grafik 14">
            <a:extLst>
              <a:ext uri="{FF2B5EF4-FFF2-40B4-BE49-F238E27FC236}">
                <a16:creationId xmlns:a16="http://schemas.microsoft.com/office/drawing/2014/main" id="{6E8F48CB-AAB9-4FC4-B67A-560DABFB9E3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97499" y="3767752"/>
            <a:ext cx="360000" cy="360000"/>
          </a:xfrm>
          <a:prstGeom prst="rect">
            <a:avLst/>
          </a:prstGeom>
        </p:spPr>
      </p:pic>
      <p:pic>
        <p:nvPicPr>
          <p:cNvPr id="16" name="Grafik 15">
            <a:extLst>
              <a:ext uri="{FF2B5EF4-FFF2-40B4-BE49-F238E27FC236}">
                <a16:creationId xmlns:a16="http://schemas.microsoft.com/office/drawing/2014/main" id="{9A098523-C999-479D-83BB-B19DB6C6AC08}"/>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67736" y="8256005"/>
            <a:ext cx="324000" cy="324000"/>
          </a:xfrm>
          <a:prstGeom prst="rect">
            <a:avLst/>
          </a:prstGeom>
        </p:spPr>
      </p:pic>
      <p:cxnSp>
        <p:nvCxnSpPr>
          <p:cNvPr id="17" name="Gerader Verbinder 16">
            <a:extLst>
              <a:ext uri="{FF2B5EF4-FFF2-40B4-BE49-F238E27FC236}">
                <a16:creationId xmlns:a16="http://schemas.microsoft.com/office/drawing/2014/main" id="{63A5B12A-7D5E-4285-BEF6-7D640E2B284A}"/>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7580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1B09A0A0-0388-40C5-B1BA-B44D38BC694A}"/>
              </a:ext>
              <a:ext uri="{C183D7F6-B498-43B3-948B-1728B52AA6E4}">
                <adec:decorative xmlns:adec="http://schemas.microsoft.com/office/drawing/2017/decorative" val="1"/>
              </a:ext>
            </a:extLst>
          </p:cNvPr>
          <p:cNvPicPr>
            <a:picLocks noChangeAspect="1"/>
          </p:cNvPicPr>
          <p:nvPr/>
        </p:nvPicPr>
        <p:blipFill rotWithShape="1">
          <a:blip r:embed="rId5">
            <a:alphaModFix amt="20000"/>
            <a:extLst>
              <a:ext uri="{28A0092B-C50C-407E-A947-70E740481C1C}">
                <a14:useLocalDpi xmlns:a14="http://schemas.microsoft.com/office/drawing/2010/main" val="0"/>
              </a:ext>
            </a:extLst>
          </a:blip>
          <a:srcRect t="747" r="557" b="1081"/>
          <a:stretch/>
        </p:blipFill>
        <p:spPr>
          <a:xfrm>
            <a:off x="-24845" y="0"/>
            <a:ext cx="15144195" cy="10691813"/>
          </a:xfrm>
          <a:prstGeom prst="rect">
            <a:avLst/>
          </a:prstGeom>
        </p:spPr>
      </p:pic>
      <p:pic>
        <p:nvPicPr>
          <p:cNvPr id="8" name="Grafik 7">
            <a:extLst>
              <a:ext uri="{FF2B5EF4-FFF2-40B4-BE49-F238E27FC236}">
                <a16:creationId xmlns:a16="http://schemas.microsoft.com/office/drawing/2014/main" id="{CF3BE452-E166-434C-A881-5DD66D232D3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490865" y="125175"/>
            <a:ext cx="2503420" cy="856433"/>
          </a:xfrm>
          <a:prstGeom prst="rect">
            <a:avLst/>
          </a:prstGeom>
        </p:spPr>
      </p:pic>
      <p:sp>
        <p:nvSpPr>
          <p:cNvPr id="2" name="Titel 1">
            <a:extLst>
              <a:ext uri="{FF2B5EF4-FFF2-40B4-BE49-F238E27FC236}">
                <a16:creationId xmlns:a16="http://schemas.microsoft.com/office/drawing/2014/main" id="{72D364D7-2097-41DE-86A4-FB2939CFB581}"/>
              </a:ext>
            </a:extLst>
          </p:cNvPr>
          <p:cNvSpPr>
            <a:spLocks noGrp="1"/>
          </p:cNvSpPr>
          <p:nvPr>
            <p:ph type="title"/>
          </p:nvPr>
        </p:nvSpPr>
        <p:spPr>
          <a:xfrm>
            <a:off x="3449875" y="766705"/>
            <a:ext cx="9128126" cy="2066590"/>
          </a:xfrm>
        </p:spPr>
        <p:txBody>
          <a:bodyPr/>
          <a:lstStyle/>
          <a:p>
            <a:r>
              <a:rPr lang="de-DE" sz="7200" dirty="0">
                <a:solidFill>
                  <a:srgbClr val="CC0000"/>
                </a:solidFill>
                <a:latin typeface="Calibri" panose="020F0502020204030204" pitchFamily="34" charset="0"/>
                <a:ea typeface="Calibri" panose="020F0502020204030204" pitchFamily="34" charset="0"/>
                <a:cs typeface="Times New Roman" panose="02020603050405020304" pitchFamily="18" charset="0"/>
              </a:rPr>
              <a:t>1. Barrierefreie Struktur</a:t>
            </a:r>
            <a:endParaRPr lang="de-DE" dirty="0">
              <a:solidFill>
                <a:srgbClr val="CC0000"/>
              </a:solidFill>
            </a:endParaRPr>
          </a:p>
        </p:txBody>
      </p:sp>
      <p:sp>
        <p:nvSpPr>
          <p:cNvPr id="5" name="Inhaltsplatzhalter 4">
            <a:extLst>
              <a:ext uri="{FF2B5EF4-FFF2-40B4-BE49-F238E27FC236}">
                <a16:creationId xmlns:a16="http://schemas.microsoft.com/office/drawing/2014/main" id="{C5C16ACA-5BBD-4359-A700-EBEFE56FB5F9}"/>
              </a:ext>
            </a:extLst>
          </p:cNvPr>
          <p:cNvSpPr txBox="1">
            <a:spLocks noGrp="1"/>
          </p:cNvSpPr>
          <p:nvPr>
            <p:ph idx="1"/>
          </p:nvPr>
        </p:nvSpPr>
        <p:spPr>
          <a:xfrm>
            <a:off x="1039813" y="3211468"/>
            <a:ext cx="13040082" cy="4177169"/>
          </a:xfrm>
          <a:prstGeom prst="rect">
            <a:avLst/>
          </a:prstGeom>
          <a:noFill/>
        </p:spPr>
        <p:txBody>
          <a:bodyPr wrap="square" rtlCol="0">
            <a:spAutoFit/>
          </a:bodyPr>
          <a:lstStyle/>
          <a:p>
            <a:pPr marL="342900" indent="-342900">
              <a:lnSpc>
                <a:spcPct val="170000"/>
              </a:lnSpc>
              <a:spcBef>
                <a:spcPts val="0"/>
              </a:spcBef>
              <a:buFont typeface="Courier New" panose="02070309020205020404" pitchFamily="49" charset="0"/>
              <a:buChar char="o"/>
              <a:tabLst>
                <a:tab pos="457200" algn="l"/>
              </a:tabLst>
            </a:pPr>
            <a:r>
              <a:rPr lang="de-DE" sz="3200" dirty="0">
                <a:latin typeface="Calibri" panose="020F0502020204030204" pitchFamily="34" charset="0"/>
                <a:ea typeface="Calibri" panose="020F0502020204030204" pitchFamily="34" charset="0"/>
                <a:cs typeface="Times New Roman" panose="02020603050405020304" pitchFamily="18" charset="0"/>
              </a:rPr>
              <a:t>Eindeutiger Titel und klare Benennung der Seite</a:t>
            </a:r>
          </a:p>
          <a:p>
            <a:pPr marL="342900" indent="-342900">
              <a:lnSpc>
                <a:spcPct val="170000"/>
              </a:lnSpc>
              <a:spcBef>
                <a:spcPts val="0"/>
              </a:spcBef>
              <a:buFont typeface="Courier New" panose="02070309020205020404" pitchFamily="49" charset="0"/>
              <a:buChar char="o"/>
              <a:tabLst>
                <a:tab pos="457200" algn="l"/>
              </a:tabLst>
            </a:pPr>
            <a:r>
              <a:rPr lang="de-DE" sz="3200" dirty="0">
                <a:latin typeface="Calibri" panose="020F0502020204030204" pitchFamily="34" charset="0"/>
                <a:ea typeface="Calibri" panose="020F0502020204030204" pitchFamily="34" charset="0"/>
                <a:cs typeface="Times New Roman" panose="02020603050405020304" pitchFamily="18" charset="0"/>
              </a:rPr>
              <a:t>Text in kleine Einheiten unterteilen</a:t>
            </a:r>
          </a:p>
          <a:p>
            <a:pPr marL="342900" indent="-342900">
              <a:lnSpc>
                <a:spcPct val="170000"/>
              </a:lnSpc>
              <a:spcBef>
                <a:spcPts val="0"/>
              </a:spcBef>
              <a:buFont typeface="Courier New" panose="02070309020205020404" pitchFamily="49" charset="0"/>
              <a:buChar char="o"/>
              <a:tabLst>
                <a:tab pos="457200" algn="l"/>
              </a:tabLst>
            </a:pPr>
            <a:r>
              <a:rPr lang="de-DE" sz="3200" dirty="0">
                <a:latin typeface="Calibri" panose="020F0502020204030204" pitchFamily="34" charset="0"/>
                <a:ea typeface="Calibri" panose="020F0502020204030204" pitchFamily="34" charset="0"/>
                <a:cs typeface="Times New Roman" panose="02020603050405020304" pitchFamily="18" charset="0"/>
              </a:rPr>
              <a:t>Passende Überschriften für Textabschnitte </a:t>
            </a:r>
          </a:p>
          <a:p>
            <a:pPr marL="342900" indent="-342900">
              <a:lnSpc>
                <a:spcPct val="170000"/>
              </a:lnSpc>
              <a:spcBef>
                <a:spcPts val="0"/>
              </a:spcBef>
              <a:buFont typeface="Courier New" panose="02070309020205020404" pitchFamily="49" charset="0"/>
              <a:buChar char="o"/>
              <a:tabLst>
                <a:tab pos="457200" algn="l"/>
              </a:tabLst>
            </a:pPr>
            <a:r>
              <a:rPr lang="de-DE" sz="3200" dirty="0">
                <a:latin typeface="Calibri" panose="020F0502020204030204" pitchFamily="34" charset="0"/>
                <a:ea typeface="Calibri" panose="020F0502020204030204" pitchFamily="34" charset="0"/>
                <a:cs typeface="Times New Roman" panose="02020603050405020304" pitchFamily="18" charset="0"/>
              </a:rPr>
              <a:t>Strukturgebende Formatierungen und/ oder Elemente </a:t>
            </a:r>
          </a:p>
          <a:p>
            <a:pPr marL="342900" indent="-342900">
              <a:lnSpc>
                <a:spcPct val="170000"/>
              </a:lnSpc>
              <a:spcBef>
                <a:spcPts val="0"/>
              </a:spcBef>
              <a:buFont typeface="Courier New" panose="02070309020205020404" pitchFamily="49" charset="0"/>
              <a:buChar char="o"/>
              <a:tabLst>
                <a:tab pos="457200" algn="l"/>
              </a:tabLst>
            </a:pPr>
            <a:r>
              <a:rPr lang="de-DE" sz="3200" dirty="0">
                <a:latin typeface="Calibri" panose="020F0502020204030204" pitchFamily="34" charset="0"/>
                <a:ea typeface="Calibri" panose="020F0502020204030204" pitchFamily="34" charset="0"/>
                <a:cs typeface="Times New Roman" panose="02020603050405020304" pitchFamily="18" charset="0"/>
              </a:rPr>
              <a:t>Selbsterklärende Linktexte mit Hinweis bei abweichendem Dateiformat</a:t>
            </a:r>
          </a:p>
        </p:txBody>
      </p:sp>
      <p:pic>
        <p:nvPicPr>
          <p:cNvPr id="6" name="Grafik 5">
            <a:extLst>
              <a:ext uri="{FF2B5EF4-FFF2-40B4-BE49-F238E27FC236}">
                <a16:creationId xmlns:a16="http://schemas.microsoft.com/office/drawing/2014/main" id="{F2C162DF-11EA-4C68-831B-59D3AA09108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0125" y="0"/>
            <a:ext cx="3600000" cy="3600000"/>
          </a:xfrm>
          <a:prstGeom prst="rect">
            <a:avLst/>
          </a:prstGeom>
        </p:spPr>
      </p:pic>
      <p:pic>
        <p:nvPicPr>
          <p:cNvPr id="3" name="8" descr="Erläuterung Folie 8: Unterkapitel der barrierefreien Struktur ">
            <a:hlinkClick r:id="" action="ppaction://media"/>
            <a:extLst>
              <a:ext uri="{FF2B5EF4-FFF2-40B4-BE49-F238E27FC236}">
                <a16:creationId xmlns:a16="http://schemas.microsoft.com/office/drawing/2014/main" id="{433AC6C1-1B45-424D-A9E5-96E3D9B3C13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506922" y="10079275"/>
            <a:ext cx="487363" cy="487363"/>
          </a:xfrm>
          <a:prstGeom prst="rect">
            <a:avLst/>
          </a:prstGeom>
        </p:spPr>
      </p:pic>
    </p:spTree>
    <p:extLst>
      <p:ext uri="{BB962C8B-B14F-4D97-AF65-F5344CB8AC3E}">
        <p14:creationId xmlns:p14="http://schemas.microsoft.com/office/powerpoint/2010/main" val="356136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69BB452-7087-44EA-9499-ECF09F6E1046}"/>
              </a:ext>
            </a:extLst>
          </p:cNvPr>
          <p:cNvSpPr>
            <a:spLocks noGrp="1"/>
          </p:cNvSpPr>
          <p:nvPr>
            <p:ph type="title"/>
          </p:nvPr>
        </p:nvSpPr>
        <p:spPr>
          <a:xfrm>
            <a:off x="1151751" y="-2140400"/>
            <a:ext cx="13040439" cy="2066590"/>
          </a:xfrm>
        </p:spPr>
        <p:txBody>
          <a:bodyPr/>
          <a:lstStyle/>
          <a:p>
            <a:r>
              <a:rPr lang="de-DE" dirty="0"/>
              <a:t>Das Ausgangsdokument</a:t>
            </a:r>
            <a:r>
              <a:rPr lang="de-DE" baseline="0" dirty="0"/>
              <a:t> und die Checkliste „Barrierefreie Struktur“</a:t>
            </a:r>
            <a:endParaRPr lang="de-DE" dirty="0"/>
          </a:p>
        </p:txBody>
      </p:sp>
      <p:pic>
        <p:nvPicPr>
          <p:cNvPr id="14" name="Grafik 13">
            <a:extLst>
              <a:ext uri="{FF2B5EF4-FFF2-40B4-BE49-F238E27FC236}">
                <a16:creationId xmlns:a16="http://schemas.microsoft.com/office/drawing/2014/main" id="{EF00BEBA-9404-4410-AB9F-6B70FB7BBE2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490865" y="125175"/>
            <a:ext cx="2503420" cy="856433"/>
          </a:xfrm>
          <a:prstGeom prst="rect">
            <a:avLst/>
          </a:prstGeom>
        </p:spPr>
      </p:pic>
      <p:sp>
        <p:nvSpPr>
          <p:cNvPr id="3" name="Inhaltsplatzhalter 2">
            <a:extLst>
              <a:ext uri="{FF2B5EF4-FFF2-40B4-BE49-F238E27FC236}">
                <a16:creationId xmlns:a16="http://schemas.microsoft.com/office/drawing/2014/main" id="{B55226B6-1B46-43F4-B4D2-4B667273BD5A}"/>
              </a:ext>
            </a:extLst>
          </p:cNvPr>
          <p:cNvSpPr>
            <a:spLocks noGrp="1"/>
          </p:cNvSpPr>
          <p:nvPr>
            <p:ph idx="1"/>
          </p:nvPr>
        </p:nvSpPr>
        <p:spPr>
          <a:xfrm>
            <a:off x="354847" y="1064524"/>
            <a:ext cx="7122942" cy="9344651"/>
          </a:xfrm>
        </p:spPr>
        <p:txBody>
          <a:bodyPr>
            <a:noAutofit/>
          </a:bodyPr>
          <a:lstStyle/>
          <a:p>
            <a:pPr marL="0" indent="0" algn="just">
              <a:lnSpc>
                <a:spcPct val="100000"/>
              </a:lnSpc>
              <a:spcBef>
                <a:spcPts val="0"/>
              </a:spcBef>
              <a:buNone/>
            </a:pPr>
            <a:r>
              <a:rPr lang="de-DE" sz="1600" dirty="0">
                <a:latin typeface="Times New Roman" panose="02020603050405020304" pitchFamily="18" charset="0"/>
                <a:cs typeface="Times New Roman" panose="02020603050405020304" pitchFamily="18" charset="0"/>
              </a:rPr>
              <a:t>30% aller Menschen, die das Internet nutzen, sind auf digitale Barrierefrei-</a:t>
            </a:r>
            <a:br>
              <a:rPr lang="de-DE" sz="1600" dirty="0">
                <a:latin typeface="Times New Roman" panose="02020603050405020304" pitchFamily="18" charset="0"/>
                <a:cs typeface="Times New Roman" panose="02020603050405020304" pitchFamily="18" charset="0"/>
              </a:rPr>
            </a:br>
            <a:r>
              <a:rPr lang="de-DE" sz="1600" dirty="0" err="1">
                <a:latin typeface="Times New Roman" panose="02020603050405020304" pitchFamily="18" charset="0"/>
                <a:cs typeface="Times New Roman" panose="02020603050405020304" pitchFamily="18" charset="0"/>
              </a:rPr>
              <a:t>heit</a:t>
            </a:r>
            <a:r>
              <a:rPr lang="de-DE" sz="1600" dirty="0">
                <a:latin typeface="Times New Roman" panose="02020603050405020304" pitchFamily="18" charset="0"/>
                <a:cs typeface="Times New Roman" panose="02020603050405020304" pitchFamily="18" charset="0"/>
              </a:rPr>
              <a:t> angewiesen. Nach einer Untersuchung der Aktion Mensch halten 77% der Bundesbürger digitale Barrierefreiheit für wichtig oder sehr wichtig. Im </a:t>
            </a:r>
            <a:r>
              <a:rPr lang="de-DE" sz="1600" dirty="0" err="1">
                <a:latin typeface="Times New Roman" panose="02020603050405020304" pitchFamily="18" charset="0"/>
                <a:cs typeface="Times New Roman" panose="02020603050405020304" pitchFamily="18" charset="0"/>
              </a:rPr>
              <a:t>öffentl-ichen</a:t>
            </a:r>
            <a:r>
              <a:rPr lang="de-DE" sz="1600" dirty="0">
                <a:latin typeface="Times New Roman" panose="02020603050405020304" pitchFamily="18" charset="0"/>
                <a:cs typeface="Times New Roman" panose="02020603050405020304" pitchFamily="18" charset="0"/>
              </a:rPr>
              <a:t> Sektor ist diese bereits verpflichtend. Anhand dieser Präsentation sollen die Schritte der Erstellung eines digital-barrierefreien Dokuments </a:t>
            </a:r>
            <a:r>
              <a:rPr lang="de-DE" sz="1600" dirty="0" err="1">
                <a:latin typeface="Times New Roman" panose="02020603050405020304" pitchFamily="18" charset="0"/>
                <a:cs typeface="Times New Roman" panose="02020603050405020304" pitchFamily="18" charset="0"/>
              </a:rPr>
              <a:t>veranschau</a:t>
            </a:r>
            <a:r>
              <a:rPr lang="de-DE" sz="1600" dirty="0">
                <a:latin typeface="Times New Roman" panose="02020603050405020304" pitchFamily="18" charset="0"/>
                <a:cs typeface="Times New Roman" panose="02020603050405020304" pitchFamily="18" charset="0"/>
              </a:rPr>
              <a:t>-</a:t>
            </a:r>
            <a:br>
              <a:rPr lang="de-DE" sz="1600" dirty="0">
                <a:latin typeface="Times New Roman" panose="02020603050405020304" pitchFamily="18" charset="0"/>
                <a:cs typeface="Times New Roman" panose="02020603050405020304" pitchFamily="18" charset="0"/>
              </a:rPr>
            </a:br>
            <a:r>
              <a:rPr lang="de-DE" sz="1600" dirty="0">
                <a:latin typeface="Times New Roman" panose="02020603050405020304" pitchFamily="18" charset="0"/>
                <a:cs typeface="Times New Roman" panose="02020603050405020304" pitchFamily="18" charset="0"/>
              </a:rPr>
              <a:t>licht werden. Ausgehend von einem Negativbeispiel und mithilfe einer Checkliste, die im weiteren Verlauf kapitelweise abgearbeitet wird, wird Schritt für Schritt vorgegangen. Am Schluss steht ein digital barrierefreies Dokument. Es handelt sich bei dieser Präsentation lediglich um ein Bsp. und nicht um ein generell gültiges Verfahren, das bei jedem Vorhaben, ein digital-barrierefreies Dokument zu erstellen, gilt!</a:t>
            </a:r>
          </a:p>
        </p:txBody>
      </p:sp>
      <p:sp>
        <p:nvSpPr>
          <p:cNvPr id="25" name="Textfeld 24">
            <a:extLst>
              <a:ext uri="{FF2B5EF4-FFF2-40B4-BE49-F238E27FC236}">
                <a16:creationId xmlns:a16="http://schemas.microsoft.com/office/drawing/2014/main" id="{3E75C2EB-E818-4139-AB89-8CDDA9BAB196}"/>
              </a:ext>
            </a:extLst>
          </p:cNvPr>
          <p:cNvSpPr txBox="1"/>
          <p:nvPr/>
        </p:nvSpPr>
        <p:spPr>
          <a:xfrm>
            <a:off x="354845" y="9335810"/>
            <a:ext cx="7122935" cy="1323439"/>
          </a:xfrm>
          <a:prstGeom prst="rect">
            <a:avLst/>
          </a:prstGeom>
          <a:noFill/>
        </p:spPr>
        <p:txBody>
          <a:bodyPr wrap="square" rtlCol="0">
            <a:spAutoFit/>
          </a:bodyPr>
          <a:lstStyle/>
          <a:p>
            <a:pPr marL="0" indent="0" algn="just">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AKTION MENSCH (Hrsg.) (2010): „Web 2.0/ barrierefrei. Eine Studie zur Nutzung von Web 2.0 Anwendungen durch Menschen mit Behinderung“. [Download: https://www.aktion-mensch.de/inklusion/barrierefreiheit/studie-digitale-teilhabe]</a:t>
            </a:r>
          </a:p>
          <a:p>
            <a:pPr marL="0" indent="0" algn="just">
              <a:spcBef>
                <a:spcPts val="0"/>
              </a:spcBef>
              <a:buFont typeface="Arial" panose="020B0604020202020204" pitchFamily="34" charset="0"/>
              <a:buNone/>
            </a:pPr>
            <a:r>
              <a:rPr lang="de-DE" sz="1600" dirty="0">
                <a:latin typeface="Times New Roman" panose="02020603050405020304" pitchFamily="18" charset="0"/>
                <a:cs typeface="Times New Roman" panose="02020603050405020304" pitchFamily="18" charset="0"/>
              </a:rPr>
              <a:t>Maaß., Chr. &amp; Rink, I. (Hrsg.) (2019): Handbuch Barrierefreie Kommunikation. Frank &amp; </a:t>
            </a:r>
            <a:r>
              <a:rPr lang="de-DE" sz="1600" dirty="0" err="1">
                <a:latin typeface="Times New Roman" panose="02020603050405020304" pitchFamily="18" charset="0"/>
                <a:cs typeface="Times New Roman" panose="02020603050405020304" pitchFamily="18" charset="0"/>
              </a:rPr>
              <a:t>Timme</a:t>
            </a:r>
            <a:r>
              <a:rPr lang="de-DE" sz="1600" dirty="0">
                <a:latin typeface="Times New Roman" panose="02020603050405020304" pitchFamily="18" charset="0"/>
                <a:cs typeface="Times New Roman" panose="02020603050405020304" pitchFamily="18" charset="0"/>
              </a:rPr>
              <a:t> GmbH Verlag für wissenschaftliche Literatur, Berlin.</a:t>
            </a:r>
            <a:endParaRPr lang="de-DE" dirty="0">
              <a:latin typeface="Times New Roman" panose="02020603050405020304" pitchFamily="18" charset="0"/>
              <a:cs typeface="Times New Roman" panose="02020603050405020304" pitchFamily="18" charset="0"/>
            </a:endParaRPr>
          </a:p>
        </p:txBody>
      </p:sp>
      <p:sp>
        <p:nvSpPr>
          <p:cNvPr id="17" name="Titel 1">
            <a:extLst>
              <a:ext uri="{FF2B5EF4-FFF2-40B4-BE49-F238E27FC236}">
                <a16:creationId xmlns:a16="http://schemas.microsoft.com/office/drawing/2014/main" id="{937A3D0D-1A1A-4A7A-8ABF-710AD67DCA26}"/>
              </a:ext>
              <a:ext uri="{C183D7F6-B498-43B3-948B-1728B52AA6E4}">
                <adec:decorative xmlns:adec="http://schemas.microsoft.com/office/drawing/2017/decorative" val="0"/>
              </a:ext>
            </a:extLst>
          </p:cNvPr>
          <p:cNvSpPr txBox="1">
            <a:spLocks/>
          </p:cNvSpPr>
          <p:nvPr/>
        </p:nvSpPr>
        <p:spPr>
          <a:xfrm>
            <a:off x="7832353" y="159892"/>
            <a:ext cx="4658512" cy="1020701"/>
          </a:xfrm>
          <a:prstGeom prst="rect">
            <a:avLst/>
          </a:prstGeom>
        </p:spPr>
        <p:txBody>
          <a:bodyPr vert="horz" lIns="91440" tIns="45720" rIns="91440" bIns="45720" rtlCol="0" anchor="ctr">
            <a:noAutofit/>
          </a:bodyPr>
          <a:lst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a:lstStyle>
          <a:p>
            <a:r>
              <a:rPr lang="de-DE" sz="4400" b="1" dirty="0">
                <a:latin typeface="+mn-lt"/>
              </a:rPr>
              <a:t>Checkliste</a:t>
            </a:r>
            <a:r>
              <a:rPr lang="de-DE" sz="3600" b="1" dirty="0">
                <a:latin typeface="+mn-lt"/>
              </a:rPr>
              <a:t> </a:t>
            </a:r>
          </a:p>
          <a:p>
            <a:r>
              <a:rPr lang="de-DE" sz="3600" b="1" dirty="0">
                <a:latin typeface="+mn-lt"/>
              </a:rPr>
              <a:t>digitale Barrierefreiheit</a:t>
            </a:r>
          </a:p>
        </p:txBody>
      </p:sp>
      <p:sp>
        <p:nvSpPr>
          <p:cNvPr id="18" name="Untertitel 2">
            <a:extLst>
              <a:ext uri="{FF2B5EF4-FFF2-40B4-BE49-F238E27FC236}">
                <a16:creationId xmlns:a16="http://schemas.microsoft.com/office/drawing/2014/main" id="{7C518FE6-CF38-4B4B-9D32-D6465163C3E3}"/>
              </a:ext>
              <a:ext uri="{C183D7F6-B498-43B3-948B-1728B52AA6E4}">
                <adec:decorative xmlns:adec="http://schemas.microsoft.com/office/drawing/2017/decorative" val="0"/>
              </a:ext>
            </a:extLst>
          </p:cNvPr>
          <p:cNvSpPr txBox="1">
            <a:spLocks/>
          </p:cNvSpPr>
          <p:nvPr/>
        </p:nvSpPr>
        <p:spPr>
          <a:xfrm>
            <a:off x="7898144" y="1247461"/>
            <a:ext cx="5054599" cy="1020702"/>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lnSpc>
                <a:spcPct val="170000"/>
              </a:lnSpc>
              <a:spcBef>
                <a:spcPts val="0"/>
              </a:spcBef>
              <a:buNone/>
              <a:tabLst>
                <a:tab pos="457200" algn="l"/>
              </a:tabLst>
            </a:pPr>
            <a:r>
              <a:rPr lang="de-DE"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C0000"/>
                </a:solidFill>
                <a:latin typeface="Calibri" panose="020F0502020204030204" pitchFamily="34" charset="0"/>
                <a:ea typeface="Calibri" panose="020F0502020204030204" pitchFamily="34" charset="0"/>
                <a:cs typeface="Times New Roman" panose="02020603050405020304" pitchFamily="18" charset="0"/>
              </a:rPr>
              <a:t>1. Barrierefreie Struktur</a:t>
            </a:r>
          </a:p>
        </p:txBody>
      </p:sp>
      <p:sp>
        <p:nvSpPr>
          <p:cNvPr id="15" name="Untertitel 2">
            <a:extLst>
              <a:ext uri="{FF2B5EF4-FFF2-40B4-BE49-F238E27FC236}">
                <a16:creationId xmlns:a16="http://schemas.microsoft.com/office/drawing/2014/main" id="{442A9DB7-41B9-40DC-BF46-1F2DBCDBF486}"/>
              </a:ext>
              <a:ext uri="{C183D7F6-B498-43B3-948B-1728B52AA6E4}">
                <adec:decorative xmlns:adec="http://schemas.microsoft.com/office/drawing/2017/decorative" val="0"/>
              </a:ext>
            </a:extLst>
          </p:cNvPr>
          <p:cNvSpPr txBox="1">
            <a:spLocks/>
          </p:cNvSpPr>
          <p:nvPr/>
        </p:nvSpPr>
        <p:spPr>
          <a:xfrm>
            <a:off x="8438143" y="1956204"/>
            <a:ext cx="6532552" cy="6450818"/>
          </a:xfrm>
          <a:prstGeom prst="rect">
            <a:avLst/>
          </a:prstGeom>
        </p:spPr>
        <p:txBody>
          <a:bodyPr vert="horz" lIns="91440" tIns="45720" rIns="91440" bIns="45720" rtlCol="0">
            <a:normAutofit/>
          </a:bodyPr>
          <a:lst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Eindeutiger Titel und klare Benennung der Seite</a:t>
            </a:r>
          </a:p>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Text in kleine Einheiten unterteilen</a:t>
            </a:r>
          </a:p>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Passende Überschriften für Textabschnitte </a:t>
            </a:r>
          </a:p>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Strukturgebende Formatierungen und/ oder Elemente </a:t>
            </a:r>
          </a:p>
          <a:p>
            <a:pPr marL="342900" indent="-342900">
              <a:lnSpc>
                <a:spcPct val="150000"/>
              </a:lnSpc>
              <a:spcBef>
                <a:spcPts val="0"/>
              </a:spcBef>
              <a:buFont typeface="Courier New" panose="02070309020205020404" pitchFamily="49" charset="0"/>
              <a:buChar char="o"/>
              <a:tabLst>
                <a:tab pos="457200" algn="l"/>
              </a:tabLst>
            </a:pPr>
            <a:r>
              <a:rPr lang="de-DE" sz="2800" dirty="0">
                <a:latin typeface="Calibri" panose="020F0502020204030204" pitchFamily="34" charset="0"/>
                <a:ea typeface="Calibri" panose="020F0502020204030204" pitchFamily="34" charset="0"/>
                <a:cs typeface="Times New Roman" panose="02020603050405020304" pitchFamily="18" charset="0"/>
              </a:rPr>
              <a:t>Selbsterklärende Linktexte mit Hinweis bei abweichendem Dateiformat</a:t>
            </a:r>
          </a:p>
        </p:txBody>
      </p:sp>
      <p:sp>
        <p:nvSpPr>
          <p:cNvPr id="19" name="Textfeld 18">
            <a:extLst>
              <a:ext uri="{FF2B5EF4-FFF2-40B4-BE49-F238E27FC236}">
                <a16:creationId xmlns:a16="http://schemas.microsoft.com/office/drawing/2014/main" id="{153A9EC6-C4B6-4EFC-B731-933615ED0A80}"/>
              </a:ext>
            </a:extLst>
          </p:cNvPr>
          <p:cNvSpPr txBox="1"/>
          <p:nvPr/>
        </p:nvSpPr>
        <p:spPr>
          <a:xfrm>
            <a:off x="7899396" y="8147854"/>
            <a:ext cx="7071299" cy="2232021"/>
          </a:xfrm>
          <a:prstGeom prst="rect">
            <a:avLst/>
          </a:prstGeom>
          <a:noFill/>
        </p:spPr>
        <p:txBody>
          <a:bodyPr wrap="square" rtlCol="0">
            <a:spAutoFit/>
          </a:bodyPr>
          <a:lstStyle/>
          <a:p>
            <a:pPr>
              <a:lnSpc>
                <a:spcPct val="150000"/>
              </a:lnSpc>
              <a:tabLst>
                <a:tab pos="457200" algn="l"/>
              </a:tabLst>
            </a:pPr>
            <a:r>
              <a:rPr lang="de-DE" sz="32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C15811"/>
                </a:solidFill>
                <a:latin typeface="Calibri" panose="020F0502020204030204" pitchFamily="34" charset="0"/>
                <a:ea typeface="Calibri" panose="020F0502020204030204" pitchFamily="34" charset="0"/>
                <a:cs typeface="Times New Roman" panose="02020603050405020304" pitchFamily="18" charset="0"/>
              </a:rPr>
              <a:t>2. Barrierefreies Layout</a:t>
            </a:r>
          </a:p>
          <a:p>
            <a:pPr>
              <a:lnSpc>
                <a:spcPct val="150000"/>
              </a:lnSpc>
              <a:tabLst>
                <a:tab pos="457200" algn="l"/>
              </a:tabLst>
            </a:pPr>
            <a:r>
              <a:rPr lang="de-DE" sz="3200" b="1" dirty="0">
                <a:solidFill>
                  <a:srgbClr val="00863D"/>
                </a:solidFill>
                <a:latin typeface="Calibri" panose="020F0502020204030204" pitchFamily="34" charset="0"/>
                <a:ea typeface="Calibri" panose="020F0502020204030204" pitchFamily="34" charset="0"/>
                <a:cs typeface="Times New Roman" panose="02020603050405020304" pitchFamily="18" charset="0"/>
              </a:rPr>
              <a:t>	3. Barrierefreie Sprache </a:t>
            </a:r>
          </a:p>
          <a:p>
            <a:pPr>
              <a:lnSpc>
                <a:spcPct val="150000"/>
              </a:lnSpc>
              <a:tabLst>
                <a:tab pos="457200" algn="l"/>
              </a:tabLst>
            </a:pPr>
            <a:r>
              <a:rPr lang="de-DE" sz="32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de-DE" sz="3200" b="1" dirty="0">
                <a:solidFill>
                  <a:srgbClr val="2F5597"/>
                </a:solidFill>
                <a:latin typeface="Calibri" panose="020F0502020204030204" pitchFamily="34" charset="0"/>
                <a:ea typeface="Calibri" panose="020F0502020204030204" pitchFamily="34" charset="0"/>
                <a:cs typeface="Times New Roman" panose="02020603050405020304" pitchFamily="18" charset="0"/>
              </a:rPr>
              <a:t>4. Barrierefrei für Screenreader</a:t>
            </a:r>
          </a:p>
        </p:txBody>
      </p:sp>
      <p:pic>
        <p:nvPicPr>
          <p:cNvPr id="20" name="Grafik 19">
            <a:extLst>
              <a:ext uri="{FF2B5EF4-FFF2-40B4-BE49-F238E27FC236}">
                <a16:creationId xmlns:a16="http://schemas.microsoft.com/office/drawing/2014/main" id="{82A5D0BA-EF9B-494B-BB58-238B0060FD2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35518" y="8375578"/>
            <a:ext cx="468000" cy="468000"/>
          </a:xfrm>
          <a:prstGeom prst="rect">
            <a:avLst/>
          </a:prstGeom>
        </p:spPr>
      </p:pic>
      <p:pic>
        <p:nvPicPr>
          <p:cNvPr id="21" name="Grafik 20">
            <a:extLst>
              <a:ext uri="{FF2B5EF4-FFF2-40B4-BE49-F238E27FC236}">
                <a16:creationId xmlns:a16="http://schemas.microsoft.com/office/drawing/2014/main" id="{9E355062-8EC6-483D-96A4-700767639D2E}"/>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08222" y="9059145"/>
            <a:ext cx="540000" cy="540000"/>
          </a:xfrm>
          <a:prstGeom prst="rect">
            <a:avLst/>
          </a:prstGeom>
        </p:spPr>
      </p:pic>
      <p:pic>
        <p:nvPicPr>
          <p:cNvPr id="22" name="Grafik 21">
            <a:extLst>
              <a:ext uri="{FF2B5EF4-FFF2-40B4-BE49-F238E27FC236}">
                <a16:creationId xmlns:a16="http://schemas.microsoft.com/office/drawing/2014/main" id="{01E9F07A-56C5-4DA0-BB71-0A159999BF63}"/>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08222" y="9808723"/>
            <a:ext cx="540000" cy="540000"/>
          </a:xfrm>
          <a:prstGeom prst="rect">
            <a:avLst/>
          </a:prstGeom>
        </p:spPr>
      </p:pic>
      <p:pic>
        <p:nvPicPr>
          <p:cNvPr id="24" name="Grafik 23">
            <a:extLst>
              <a:ext uri="{FF2B5EF4-FFF2-40B4-BE49-F238E27FC236}">
                <a16:creationId xmlns:a16="http://schemas.microsoft.com/office/drawing/2014/main" id="{36BB4475-F2EB-40C7-8ABD-714D04E9FC46}"/>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832353" y="1535912"/>
            <a:ext cx="540000" cy="540000"/>
          </a:xfrm>
          <a:prstGeom prst="rect">
            <a:avLst/>
          </a:prstGeom>
        </p:spPr>
      </p:pic>
      <p:cxnSp>
        <p:nvCxnSpPr>
          <p:cNvPr id="6" name="Gerader Verbinder 5">
            <a:extLst>
              <a:ext uri="{FF2B5EF4-FFF2-40B4-BE49-F238E27FC236}">
                <a16:creationId xmlns:a16="http://schemas.microsoft.com/office/drawing/2014/main" id="{2DC8816B-4017-43F1-B375-F2F94D8A588B}"/>
              </a:ext>
              <a:ext uri="{C183D7F6-B498-43B3-948B-1728B52AA6E4}">
                <adec:decorative xmlns:adec="http://schemas.microsoft.com/office/drawing/2017/decorative" val="1"/>
              </a:ext>
            </a:extLst>
          </p:cNvPr>
          <p:cNvCxnSpPr>
            <a:cxnSpLocks/>
          </p:cNvCxnSpPr>
          <p:nvPr/>
        </p:nvCxnSpPr>
        <p:spPr>
          <a:xfrm>
            <a:off x="7559675" y="125175"/>
            <a:ext cx="0" cy="104414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9" descr="Erläuterung Folie 9: Das Ausgangsdokument ">
            <a:hlinkClick r:id="" action="ppaction://media"/>
            <a:extLst>
              <a:ext uri="{FF2B5EF4-FFF2-40B4-BE49-F238E27FC236}">
                <a16:creationId xmlns:a16="http://schemas.microsoft.com/office/drawing/2014/main" id="{706F781A-0AD0-486C-B768-2B849D85242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483332" y="10048104"/>
            <a:ext cx="487363" cy="487363"/>
          </a:xfrm>
          <a:prstGeom prst="rect">
            <a:avLst/>
          </a:prstGeom>
        </p:spPr>
      </p:pic>
    </p:spTree>
    <p:extLst>
      <p:ext uri="{BB962C8B-B14F-4D97-AF65-F5344CB8AC3E}">
        <p14:creationId xmlns:p14="http://schemas.microsoft.com/office/powerpoint/2010/main" val="61598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11413</Words>
  <Application>Microsoft Office PowerPoint</Application>
  <PresentationFormat>Benutzerdefiniert</PresentationFormat>
  <Paragraphs>1010</Paragraphs>
  <Slides>44</Slides>
  <Notes>36</Notes>
  <HiddenSlides>0</HiddenSlides>
  <MMClips>35</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44</vt:i4>
      </vt:variant>
    </vt:vector>
  </HeadingPairs>
  <TitlesOfParts>
    <vt:vector size="51" baseType="lpstr">
      <vt:lpstr>Arial</vt:lpstr>
      <vt:lpstr>Calibri</vt:lpstr>
      <vt:lpstr>Calibri Light</vt:lpstr>
      <vt:lpstr>Courier New</vt:lpstr>
      <vt:lpstr>Times New Roman</vt:lpstr>
      <vt:lpstr>Wingdings</vt:lpstr>
      <vt:lpstr>Office</vt:lpstr>
      <vt:lpstr>Präsentation ein digital-barrierefreies Dokument erstellen</vt:lpstr>
      <vt:lpstr>Inhalt </vt:lpstr>
      <vt:lpstr>Das Zwei-Sinne-Prinzip</vt:lpstr>
      <vt:lpstr>Kapitel der Dokumentenbearbeitung</vt:lpstr>
      <vt:lpstr>Kapitel im Überblick</vt:lpstr>
      <vt:lpstr>Übersicht vorher zu nachher</vt:lpstr>
      <vt:lpstr>Das Ausgangsdokument und das bearbeitete Dokument gut sichtbar </vt:lpstr>
      <vt:lpstr>1. Barrierefreie Struktur</vt:lpstr>
      <vt:lpstr>Das Ausgangsdokument und die Checkliste „Barrierefreie Struktur“</vt:lpstr>
      <vt:lpstr>Eindeutiger Titel und klare Benennung der Seite</vt:lpstr>
      <vt:lpstr>Text in kleine Einheiten unterteilen</vt:lpstr>
      <vt:lpstr>Passende Überschriften für Textabschnitte</vt:lpstr>
      <vt:lpstr>Strukturgebende Formatierungen und/oder Elemente</vt:lpstr>
      <vt:lpstr>Selbsterklärende Linktexte mit Hinweis bei abweichendem Dateiformat</vt:lpstr>
      <vt:lpstr>2. Barrierefreies Layout</vt:lpstr>
      <vt:lpstr>Das Dokument und die Checkliste „Barrierefreies Layout“</vt:lpstr>
      <vt:lpstr>Vermeiden von Silbentrennung</vt:lpstr>
      <vt:lpstr>Zeilenabstand von 1,5</vt:lpstr>
      <vt:lpstr>Serifenlose Schrift</vt:lpstr>
      <vt:lpstr>Linksbündig und Flattersatz</vt:lpstr>
      <vt:lpstr>Lesbare Schriftgröße</vt:lpstr>
      <vt:lpstr>Kontrastverhältnis von mindestens 4,5 zu 1</vt:lpstr>
      <vt:lpstr>3. Barrierefreie Sprache </vt:lpstr>
      <vt:lpstr>Das Dokument und die Checkliste „Barrierefreie Sprache“</vt:lpstr>
      <vt:lpstr>Lange Sätze vertikal entzerren</vt:lpstr>
      <vt:lpstr>Vermeiden von Abkürzungen</vt:lpstr>
      <vt:lpstr>Verwenden von Leichter Sprache oder Einfacher Sprache</vt:lpstr>
      <vt:lpstr>Erläutern von Fach- und Fremdwörtern </vt:lpstr>
      <vt:lpstr>Wichtige Informationen hervorheben</vt:lpstr>
      <vt:lpstr>Gegebenenfalls Aufzählungen nutzen</vt:lpstr>
      <vt:lpstr>4. Barrierefrei für Screenreader</vt:lpstr>
      <vt:lpstr>Das Dokument und die Checkliste „Barrierefrei für Screenreader“</vt:lpstr>
      <vt:lpstr>Überschriften mit Formatvorlagen</vt:lpstr>
      <vt:lpstr>Listen über programmeigene Funktionen</vt:lpstr>
      <vt:lpstr>Alternativtexte für Grafiken</vt:lpstr>
      <vt:lpstr>Schlüssige Steuerungs- und Lesereihenfolge</vt:lpstr>
      <vt:lpstr>Farben nicht als alleinigen Informationsträger</vt:lpstr>
      <vt:lpstr>Hauptsprache angeben</vt:lpstr>
      <vt:lpstr>Das bearbeitete Dokument und die abgehakte Checkliste</vt:lpstr>
      <vt:lpstr>Kapitel im Überblick</vt:lpstr>
      <vt:lpstr>Das Dokument vorher und nachher im Vergleich</vt:lpstr>
      <vt:lpstr>Barrierefreiheitsprüfung</vt:lpstr>
      <vt:lpstr>Hilfe bei der Erstellung digital-barrierefreier Dokumente</vt:lpstr>
      <vt:lpstr>Inhaltliche Link-Tipps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 digital-barrierefreies Dokument erstellen</dc:title>
  <dc:creator>Inklud.nrw</dc:creator>
  <cp:lastModifiedBy>Nicole</cp:lastModifiedBy>
  <cp:revision>256</cp:revision>
  <dcterms:created xsi:type="dcterms:W3CDTF">2021-04-12T07:38:49Z</dcterms:created>
  <dcterms:modified xsi:type="dcterms:W3CDTF">2023-03-24T15:54:03Z</dcterms:modified>
</cp:coreProperties>
</file>