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19" r:id="rId5"/>
  </p:sldMasterIdLst>
  <p:notesMasterIdLst>
    <p:notesMasterId r:id="rId49"/>
  </p:notesMasterIdLst>
  <p:handoutMasterIdLst>
    <p:handoutMasterId r:id="rId50"/>
  </p:handoutMasterIdLst>
  <p:sldIdLst>
    <p:sldId id="451" r:id="rId6"/>
    <p:sldId id="452" r:id="rId7"/>
    <p:sldId id="453" r:id="rId8"/>
    <p:sldId id="458" r:id="rId9"/>
    <p:sldId id="459" r:id="rId10"/>
    <p:sldId id="460" r:id="rId11"/>
    <p:sldId id="461" r:id="rId12"/>
    <p:sldId id="457" r:id="rId13"/>
    <p:sldId id="462" r:id="rId14"/>
    <p:sldId id="503" r:id="rId15"/>
    <p:sldId id="463" r:id="rId16"/>
    <p:sldId id="464" r:id="rId17"/>
    <p:sldId id="507" r:id="rId18"/>
    <p:sldId id="471" r:id="rId19"/>
    <p:sldId id="456" r:id="rId20"/>
    <p:sldId id="478" r:id="rId21"/>
    <p:sldId id="506" r:id="rId22"/>
    <p:sldId id="470" r:id="rId23"/>
    <p:sldId id="508" r:id="rId24"/>
    <p:sldId id="510" r:id="rId25"/>
    <p:sldId id="469" r:id="rId26"/>
    <p:sldId id="465" r:id="rId27"/>
    <p:sldId id="466" r:id="rId28"/>
    <p:sldId id="467" r:id="rId29"/>
    <p:sldId id="468" r:id="rId30"/>
    <p:sldId id="505" r:id="rId31"/>
    <p:sldId id="484" r:id="rId32"/>
    <p:sldId id="488" r:id="rId33"/>
    <p:sldId id="492" r:id="rId34"/>
    <p:sldId id="493" r:id="rId35"/>
    <p:sldId id="494" r:id="rId36"/>
    <p:sldId id="495" r:id="rId37"/>
    <p:sldId id="487" r:id="rId38"/>
    <p:sldId id="497" r:id="rId39"/>
    <p:sldId id="496" r:id="rId40"/>
    <p:sldId id="498" r:id="rId41"/>
    <p:sldId id="489" r:id="rId42"/>
    <p:sldId id="490" r:id="rId43"/>
    <p:sldId id="499" r:id="rId44"/>
    <p:sldId id="504" r:id="rId45"/>
    <p:sldId id="454" r:id="rId46"/>
    <p:sldId id="491" r:id="rId47"/>
    <p:sldId id="455" r:id="rId48"/>
  </p:sldIdLst>
  <p:sldSz cx="9144000" cy="6858000" type="screen4x3"/>
  <p:notesSz cx="6889750" cy="10021888"/>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eginn" id="{2584CA94-2C0F-4BDF-8131-B322A526E150}">
          <p14:sldIdLst>
            <p14:sldId id="451"/>
          </p14:sldIdLst>
        </p14:section>
        <p14:section name="Gliederung" id="{4240DB02-6F8A-4BED-9F4E-7A44F1420ADE}">
          <p14:sldIdLst>
            <p14:sldId id="452"/>
            <p14:sldId id="453"/>
          </p14:sldIdLst>
        </p14:section>
        <p14:section name="1. Begriffsklärungen" id="{5B642E59-8759-4F38-9396-6D7ABF1906B6}">
          <p14:sldIdLst>
            <p14:sldId id="458"/>
            <p14:sldId id="459"/>
            <p14:sldId id="460"/>
            <p14:sldId id="461"/>
            <p14:sldId id="457"/>
            <p14:sldId id="462"/>
            <p14:sldId id="503"/>
          </p14:sldIdLst>
        </p14:section>
        <p14:section name="2. gesetzliche Vorgaben und Standards" id="{9AE9EF57-F7D4-4BE5-8BBF-17B963522CC8}">
          <p14:sldIdLst>
            <p14:sldId id="463"/>
            <p14:sldId id="464"/>
            <p14:sldId id="507"/>
            <p14:sldId id="471"/>
          </p14:sldIdLst>
        </p14:section>
        <p14:section name="3. Chancen des LMS für eine inklusive Lernumgebung" id="{A138D924-A47D-4B31-9200-3762C1A11AC9}">
          <p14:sldIdLst>
            <p14:sldId id="456"/>
            <p14:sldId id="478"/>
            <p14:sldId id="506"/>
          </p14:sldIdLst>
        </p14:section>
        <p14:section name="4. Beispielhafte Moodlekurse" id="{FC5B51B8-81A2-40DD-9FBC-6221F639D7C6}">
          <p14:sldIdLst>
            <p14:sldId id="470"/>
            <p14:sldId id="508"/>
            <p14:sldId id="510"/>
          </p14:sldIdLst>
        </p14:section>
        <p14:section name="5. Struktur und Aufbau der Moodlekurse" id="{CAE937E4-37AE-42B5-93B6-3834007DFB4B}">
          <p14:sldIdLst>
            <p14:sldId id="469"/>
            <p14:sldId id="465"/>
            <p14:sldId id="466"/>
            <p14:sldId id="467"/>
            <p14:sldId id="468"/>
            <p14:sldId id="505"/>
            <p14:sldId id="484"/>
            <p14:sldId id="488"/>
            <p14:sldId id="492"/>
            <p14:sldId id="493"/>
            <p14:sldId id="494"/>
            <p14:sldId id="495"/>
            <p14:sldId id="487"/>
            <p14:sldId id="497"/>
            <p14:sldId id="496"/>
            <p14:sldId id="498"/>
            <p14:sldId id="489"/>
            <p14:sldId id="490"/>
            <p14:sldId id="499"/>
            <p14:sldId id="504"/>
          </p14:sldIdLst>
        </p14:section>
        <p14:section name="6. Quellen / Literaturempfehlungen" id="{DA9BAC37-91AF-4E73-9D0B-918A44933A0F}">
          <p14:sldIdLst>
            <p14:sldId id="454"/>
            <p14:sldId id="491"/>
            <p14:sldId id="45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37AA01-A0EA-0A29-32B9-84E1E7BCC8AF}" name="Martin Karacsony" initials="MK" userId="9a2b4a0c1715554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582C"/>
    <a:srgbClr val="000000"/>
    <a:srgbClr val="637052"/>
    <a:srgbClr val="33CC33"/>
    <a:srgbClr val="737399"/>
    <a:srgbClr val="174271"/>
    <a:srgbClr val="BE4B48"/>
    <a:srgbClr val="326ADA"/>
    <a:srgbClr val="5767B4"/>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25E5076-3810-47DD-B79F-674D7AD40C01}" styleName="Dunkle Formatvorlage 1 - Akz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739" y="4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1" y="0"/>
            <a:ext cx="2985558" cy="501095"/>
          </a:xfrm>
          <a:prstGeom prst="rect">
            <a:avLst/>
          </a:prstGeom>
        </p:spPr>
        <p:txBody>
          <a:bodyPr vert="horz" lIns="92455" tIns="46227" rIns="92455" bIns="46227" rtlCol="0"/>
          <a:lstStyle>
            <a:lvl1pPr algn="l">
              <a:defRPr sz="1200"/>
            </a:lvl1pPr>
          </a:lstStyle>
          <a:p>
            <a:endParaRPr lang="de-DE"/>
          </a:p>
        </p:txBody>
      </p:sp>
      <p:sp>
        <p:nvSpPr>
          <p:cNvPr id="3" name="Datumsplatzhalter 2"/>
          <p:cNvSpPr>
            <a:spLocks noGrp="1"/>
          </p:cNvSpPr>
          <p:nvPr>
            <p:ph type="dt" sz="quarter" idx="1"/>
          </p:nvPr>
        </p:nvSpPr>
        <p:spPr>
          <a:xfrm>
            <a:off x="3902602" y="0"/>
            <a:ext cx="2985558" cy="501095"/>
          </a:xfrm>
          <a:prstGeom prst="rect">
            <a:avLst/>
          </a:prstGeom>
        </p:spPr>
        <p:txBody>
          <a:bodyPr vert="horz" lIns="92455" tIns="46227" rIns="92455" bIns="46227" rtlCol="0"/>
          <a:lstStyle>
            <a:lvl1pPr algn="r">
              <a:defRPr sz="1200"/>
            </a:lvl1pPr>
          </a:lstStyle>
          <a:p>
            <a:fld id="{6E579743-166E-AD40-B7AD-E3560620A21A}" type="datetimeFigureOut">
              <a:rPr lang="de-DE" smtClean="0"/>
              <a:t>14.05.2023</a:t>
            </a:fld>
            <a:endParaRPr lang="de-DE"/>
          </a:p>
        </p:txBody>
      </p:sp>
      <p:sp>
        <p:nvSpPr>
          <p:cNvPr id="4" name="Fußzeilenplatzhalter 3"/>
          <p:cNvSpPr>
            <a:spLocks noGrp="1"/>
          </p:cNvSpPr>
          <p:nvPr>
            <p:ph type="ftr" sz="quarter" idx="2"/>
          </p:nvPr>
        </p:nvSpPr>
        <p:spPr>
          <a:xfrm>
            <a:off x="1" y="9519055"/>
            <a:ext cx="2985558" cy="501095"/>
          </a:xfrm>
          <a:prstGeom prst="rect">
            <a:avLst/>
          </a:prstGeom>
        </p:spPr>
        <p:txBody>
          <a:bodyPr vert="horz" lIns="92455" tIns="46227" rIns="92455" bIns="46227" rtlCol="0" anchor="b"/>
          <a:lstStyle>
            <a:lvl1pPr algn="l">
              <a:defRPr sz="1200"/>
            </a:lvl1pPr>
          </a:lstStyle>
          <a:p>
            <a:endParaRPr lang="de-DE"/>
          </a:p>
        </p:txBody>
      </p:sp>
      <p:sp>
        <p:nvSpPr>
          <p:cNvPr id="5" name="Foliennummernplatzhalter 4"/>
          <p:cNvSpPr>
            <a:spLocks noGrp="1"/>
          </p:cNvSpPr>
          <p:nvPr>
            <p:ph type="sldNum" sz="quarter" idx="3"/>
          </p:nvPr>
        </p:nvSpPr>
        <p:spPr>
          <a:xfrm>
            <a:off x="3902602" y="9519055"/>
            <a:ext cx="2985558" cy="501095"/>
          </a:xfrm>
          <a:prstGeom prst="rect">
            <a:avLst/>
          </a:prstGeom>
        </p:spPr>
        <p:txBody>
          <a:bodyPr vert="horz" lIns="92455" tIns="46227" rIns="92455" bIns="46227" rtlCol="0" anchor="b"/>
          <a:lstStyle>
            <a:lvl1pPr algn="r">
              <a:defRPr sz="1200"/>
            </a:lvl1pPr>
          </a:lstStyle>
          <a:p>
            <a:fld id="{8B68F599-3F16-F146-A57F-328346DC2B37}" type="slidenum">
              <a:rPr lang="de-DE" smtClean="0"/>
              <a:t>‹Nr.›</a:t>
            </a:fld>
            <a:endParaRPr lang="de-DE"/>
          </a:p>
        </p:txBody>
      </p:sp>
    </p:spTree>
    <p:extLst>
      <p:ext uri="{BB962C8B-B14F-4D97-AF65-F5344CB8AC3E}">
        <p14:creationId xmlns:p14="http://schemas.microsoft.com/office/powerpoint/2010/main" val="1935840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1" y="0"/>
            <a:ext cx="2985558" cy="501095"/>
          </a:xfrm>
          <a:prstGeom prst="rect">
            <a:avLst/>
          </a:prstGeom>
        </p:spPr>
        <p:txBody>
          <a:bodyPr vert="horz" lIns="92455" tIns="46227" rIns="92455" bIns="46227" rtlCol="0"/>
          <a:lstStyle>
            <a:lvl1pPr algn="l">
              <a:defRPr sz="1200"/>
            </a:lvl1pPr>
          </a:lstStyle>
          <a:p>
            <a:endParaRPr lang="de-DE"/>
          </a:p>
        </p:txBody>
      </p:sp>
      <p:sp>
        <p:nvSpPr>
          <p:cNvPr id="3" name="Datumsplatzhalter 2"/>
          <p:cNvSpPr>
            <a:spLocks noGrp="1"/>
          </p:cNvSpPr>
          <p:nvPr>
            <p:ph type="dt" idx="1"/>
          </p:nvPr>
        </p:nvSpPr>
        <p:spPr>
          <a:xfrm>
            <a:off x="3902602" y="0"/>
            <a:ext cx="2985558" cy="501095"/>
          </a:xfrm>
          <a:prstGeom prst="rect">
            <a:avLst/>
          </a:prstGeom>
        </p:spPr>
        <p:txBody>
          <a:bodyPr vert="horz" lIns="92455" tIns="46227" rIns="92455" bIns="46227" rtlCol="0"/>
          <a:lstStyle>
            <a:lvl1pPr algn="r">
              <a:defRPr sz="1200"/>
            </a:lvl1pPr>
          </a:lstStyle>
          <a:p>
            <a:fld id="{3D0B21EE-8622-2045-8225-59C8F268CE0C}" type="datetimeFigureOut">
              <a:rPr lang="de-DE" smtClean="0"/>
              <a:t>14.05.2023</a:t>
            </a:fld>
            <a:endParaRPr lang="de-DE"/>
          </a:p>
        </p:txBody>
      </p:sp>
      <p:sp>
        <p:nvSpPr>
          <p:cNvPr id="4" name="Folienbildplatzhalter 3"/>
          <p:cNvSpPr>
            <a:spLocks noGrp="1" noRot="1" noChangeAspect="1"/>
          </p:cNvSpPr>
          <p:nvPr>
            <p:ph type="sldImg" idx="2"/>
          </p:nvPr>
        </p:nvSpPr>
        <p:spPr>
          <a:xfrm>
            <a:off x="939800" y="752475"/>
            <a:ext cx="5010150" cy="3757613"/>
          </a:xfrm>
          <a:prstGeom prst="rect">
            <a:avLst/>
          </a:prstGeom>
          <a:noFill/>
          <a:ln w="12700">
            <a:solidFill>
              <a:prstClr val="black"/>
            </a:solidFill>
          </a:ln>
        </p:spPr>
        <p:txBody>
          <a:bodyPr vert="horz" lIns="92455" tIns="46227" rIns="92455" bIns="46227" rtlCol="0" anchor="ctr"/>
          <a:lstStyle/>
          <a:p>
            <a:endParaRPr lang="de-DE"/>
          </a:p>
        </p:txBody>
      </p:sp>
      <p:sp>
        <p:nvSpPr>
          <p:cNvPr id="5" name="Notizenplatzhalter 4"/>
          <p:cNvSpPr>
            <a:spLocks noGrp="1"/>
          </p:cNvSpPr>
          <p:nvPr>
            <p:ph type="body" sz="quarter" idx="3"/>
          </p:nvPr>
        </p:nvSpPr>
        <p:spPr>
          <a:xfrm>
            <a:off x="688975" y="4760405"/>
            <a:ext cx="5511800" cy="4509850"/>
          </a:xfrm>
          <a:prstGeom prst="rect">
            <a:avLst/>
          </a:prstGeom>
        </p:spPr>
        <p:txBody>
          <a:bodyPr vert="horz" lIns="92455" tIns="46227" rIns="92455" bIns="46227"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519055"/>
            <a:ext cx="2985558" cy="501095"/>
          </a:xfrm>
          <a:prstGeom prst="rect">
            <a:avLst/>
          </a:prstGeom>
        </p:spPr>
        <p:txBody>
          <a:bodyPr vert="horz" lIns="92455" tIns="46227" rIns="92455" bIns="46227" rtlCol="0" anchor="b"/>
          <a:lstStyle>
            <a:lvl1pPr algn="l">
              <a:defRPr sz="1200"/>
            </a:lvl1pPr>
          </a:lstStyle>
          <a:p>
            <a:endParaRPr lang="de-DE"/>
          </a:p>
        </p:txBody>
      </p:sp>
      <p:sp>
        <p:nvSpPr>
          <p:cNvPr id="7" name="Foliennummernplatzhalter 6"/>
          <p:cNvSpPr>
            <a:spLocks noGrp="1"/>
          </p:cNvSpPr>
          <p:nvPr>
            <p:ph type="sldNum" sz="quarter" idx="5"/>
          </p:nvPr>
        </p:nvSpPr>
        <p:spPr>
          <a:xfrm>
            <a:off x="3902602" y="9519055"/>
            <a:ext cx="2985558" cy="501095"/>
          </a:xfrm>
          <a:prstGeom prst="rect">
            <a:avLst/>
          </a:prstGeom>
        </p:spPr>
        <p:txBody>
          <a:bodyPr vert="horz" lIns="92455" tIns="46227" rIns="92455" bIns="46227" rtlCol="0" anchor="b"/>
          <a:lstStyle>
            <a:lvl1pPr algn="r">
              <a:defRPr sz="1200"/>
            </a:lvl1pPr>
          </a:lstStyle>
          <a:p>
            <a:fld id="{A3C26187-DF3D-B241-8A6A-8D09C56EDBC0}" type="slidenum">
              <a:rPr lang="de-DE" smtClean="0"/>
              <a:t>‹Nr.›</a:t>
            </a:fld>
            <a:endParaRPr lang="de-DE"/>
          </a:p>
        </p:txBody>
      </p:sp>
    </p:spTree>
    <p:extLst>
      <p:ext uri="{BB962C8B-B14F-4D97-AF65-F5344CB8AC3E}">
        <p14:creationId xmlns:p14="http://schemas.microsoft.com/office/powerpoint/2010/main" val="26968739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userDrawn="1"/>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Mastertitelformat bearbeiten</a:t>
            </a:r>
            <a:endParaRPr lang="en-US"/>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1" name="Gruppieren 10">
            <a:extLst>
              <a:ext uri="{FF2B5EF4-FFF2-40B4-BE49-F238E27FC236}">
                <a16:creationId xmlns:a16="http://schemas.microsoft.com/office/drawing/2014/main" id="{C94C94F4-F29F-8E80-9AF6-CD07D62F2602}"/>
              </a:ext>
            </a:extLst>
          </p:cNvPr>
          <p:cNvGrpSpPr/>
          <p:nvPr userDrawn="1"/>
        </p:nvGrpSpPr>
        <p:grpSpPr>
          <a:xfrm>
            <a:off x="76200" y="6369030"/>
            <a:ext cx="5146040" cy="523220"/>
            <a:chOff x="76200" y="6369030"/>
            <a:chExt cx="5146040" cy="523220"/>
          </a:xfrm>
        </p:grpSpPr>
        <p:pic>
          <p:nvPicPr>
            <p:cNvPr id="2050" name="Picture 2">
              <a:extLst>
                <a:ext uri="{FF2B5EF4-FFF2-40B4-BE49-F238E27FC236}">
                  <a16:creationId xmlns:a16="http://schemas.microsoft.com/office/drawing/2014/main" id="{51C48B46-A90C-CE84-F7F4-2E39DB51FA0A}"/>
                </a:ext>
              </a:extLst>
            </p:cNvPr>
            <p:cNvPicPr>
              <a:picLocks noChangeAspect="1" noChangeArrowheads="1"/>
            </p:cNvPicPr>
            <p:nvPr userDrawn="1"/>
          </p:nvPicPr>
          <p:blipFill>
            <a:blip r:embed="rId2">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2" name="Textfeld 11">
              <a:extLst>
                <a:ext uri="{FF2B5EF4-FFF2-40B4-BE49-F238E27FC236}">
                  <a16:creationId xmlns:a16="http://schemas.microsoft.com/office/drawing/2014/main" id="{4719D8A9-6349-591B-A7B3-80A0BB18416F}"/>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581108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a:p>
        </p:txBody>
      </p:sp>
    </p:spTree>
    <p:extLst>
      <p:ext uri="{BB962C8B-B14F-4D97-AF65-F5344CB8AC3E}">
        <p14:creationId xmlns:p14="http://schemas.microsoft.com/office/powerpoint/2010/main" val="140758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a:p>
        </p:txBody>
      </p:sp>
    </p:spTree>
    <p:extLst>
      <p:ext uri="{BB962C8B-B14F-4D97-AF65-F5344CB8AC3E}">
        <p14:creationId xmlns:p14="http://schemas.microsoft.com/office/powerpoint/2010/main" val="3680641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Fließtext">
    <p:spTree>
      <p:nvGrpSpPr>
        <p:cNvPr id="1" name=""/>
        <p:cNvGrpSpPr/>
        <p:nvPr/>
      </p:nvGrpSpPr>
      <p:grpSpPr>
        <a:xfrm>
          <a:off x="0" y="0"/>
          <a:ext cx="0" cy="0"/>
          <a:chOff x="0" y="0"/>
          <a:chExt cx="0" cy="0"/>
        </a:xfrm>
      </p:grpSpPr>
      <p:sp>
        <p:nvSpPr>
          <p:cNvPr id="17" name="Inhaltsplatzhalter 3"/>
          <p:cNvSpPr>
            <a:spLocks noGrp="1"/>
          </p:cNvSpPr>
          <p:nvPr>
            <p:ph sz="half" idx="2"/>
          </p:nvPr>
        </p:nvSpPr>
        <p:spPr>
          <a:xfrm>
            <a:off x="264907" y="1723353"/>
            <a:ext cx="7853782" cy="4465010"/>
          </a:xfrm>
          <a:prstGeom prst="rect">
            <a:avLst/>
          </a:prstGeom>
        </p:spPr>
        <p:txBody>
          <a:bodyPr/>
          <a:lstStyle>
            <a:lvl1pPr marL="0" indent="-288000">
              <a:lnSpc>
                <a:spcPts val="2200"/>
              </a:lnSpc>
              <a:spcBef>
                <a:spcPts val="500"/>
              </a:spcBef>
              <a:spcAft>
                <a:spcPts val="600"/>
              </a:spcAft>
              <a:buFontTx/>
              <a:buNone/>
              <a:defRPr sz="1700" b="0" baseline="0">
                <a:solidFill>
                  <a:srgbClr val="003063"/>
                </a:solidFill>
                <a:latin typeface="Arial"/>
                <a:cs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p:txBody>
      </p:sp>
      <p:sp>
        <p:nvSpPr>
          <p:cNvPr id="12" name="Textplatzhalter 11"/>
          <p:cNvSpPr>
            <a:spLocks noGrp="1"/>
          </p:cNvSpPr>
          <p:nvPr>
            <p:ph type="body" sz="quarter" idx="13"/>
          </p:nvPr>
        </p:nvSpPr>
        <p:spPr>
          <a:xfrm>
            <a:off x="264907" y="1191950"/>
            <a:ext cx="7853782" cy="531402"/>
          </a:xfrm>
          <a:prstGeom prst="rect">
            <a:avLst/>
          </a:prstGeom>
        </p:spPr>
        <p:txBody>
          <a:bodyPr vert="horz"/>
          <a:lstStyle>
            <a:lvl1pPr marL="0" indent="0">
              <a:buFontTx/>
              <a:buNone/>
              <a:defRPr sz="1700">
                <a:solidFill>
                  <a:srgbClr val="003063"/>
                </a:solidFill>
                <a:latin typeface="Arial"/>
                <a:cs typeface="Arial"/>
              </a:defRPr>
            </a:lvl1pPr>
          </a:lstStyle>
          <a:p>
            <a:pPr lvl="0"/>
            <a:r>
              <a:rPr lang="de-DE"/>
              <a:t>Mastertextformat bearbeiten</a:t>
            </a:r>
          </a:p>
        </p:txBody>
      </p:sp>
      <p:sp>
        <p:nvSpPr>
          <p:cNvPr id="9" name="Titel 8"/>
          <p:cNvSpPr>
            <a:spLocks noGrp="1"/>
          </p:cNvSpPr>
          <p:nvPr>
            <p:ph type="title"/>
          </p:nvPr>
        </p:nvSpPr>
        <p:spPr>
          <a:xfrm>
            <a:off x="264907" y="476220"/>
            <a:ext cx="6480000" cy="369332"/>
          </a:xfrm>
          <a:prstGeom prst="rect">
            <a:avLst/>
          </a:prstGeom>
        </p:spPr>
        <p:txBody>
          <a:bodyPr/>
          <a:lstStyle/>
          <a:p>
            <a:r>
              <a:rPr lang="de-DE"/>
              <a:t>Mastertitelformat bearbeiten</a:t>
            </a:r>
          </a:p>
        </p:txBody>
      </p:sp>
    </p:spTree>
    <p:extLst>
      <p:ext uri="{BB962C8B-B14F-4D97-AF65-F5344CB8AC3E}">
        <p14:creationId xmlns:p14="http://schemas.microsoft.com/office/powerpoint/2010/main" val="1429175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elfolie_2zeilige HL">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779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Nummer-Buchstaben Aufzählung">
    <p:spTree>
      <p:nvGrpSpPr>
        <p:cNvPr id="1" name=""/>
        <p:cNvGrpSpPr/>
        <p:nvPr/>
      </p:nvGrpSpPr>
      <p:grpSpPr>
        <a:xfrm>
          <a:off x="0" y="0"/>
          <a:ext cx="0" cy="0"/>
          <a:chOff x="0" y="0"/>
          <a:chExt cx="0" cy="0"/>
        </a:xfrm>
      </p:grpSpPr>
      <p:sp>
        <p:nvSpPr>
          <p:cNvPr id="2" name="Titel 1"/>
          <p:cNvSpPr>
            <a:spLocks noGrp="1"/>
          </p:cNvSpPr>
          <p:nvPr>
            <p:ph type="title"/>
          </p:nvPr>
        </p:nvSpPr>
        <p:spPr>
          <a:xfrm>
            <a:off x="264907" y="476220"/>
            <a:ext cx="6480000" cy="369332"/>
          </a:xfrm>
          <a:prstGeom prst="rect">
            <a:avLst/>
          </a:prstGeom>
        </p:spPr>
        <p:txBody>
          <a:bodyPr/>
          <a:lstStyle>
            <a:lvl1pPr>
              <a:defRPr>
                <a:solidFill>
                  <a:srgbClr val="003063"/>
                </a:solidFill>
              </a:defRPr>
            </a:lvl1pPr>
          </a:lstStyle>
          <a:p>
            <a:r>
              <a:rPr lang="de-DE"/>
              <a:t>Mastertitelformat bearbeiten</a:t>
            </a:r>
          </a:p>
        </p:txBody>
      </p:sp>
      <p:sp>
        <p:nvSpPr>
          <p:cNvPr id="3" name="Inhaltsplatzhalter 3"/>
          <p:cNvSpPr>
            <a:spLocks noGrp="1"/>
          </p:cNvSpPr>
          <p:nvPr>
            <p:ph sz="half" idx="2"/>
          </p:nvPr>
        </p:nvSpPr>
        <p:spPr>
          <a:xfrm>
            <a:off x="264907" y="1723352"/>
            <a:ext cx="7853782" cy="4465011"/>
          </a:xfrm>
          <a:prstGeom prst="rect">
            <a:avLst/>
          </a:prstGeom>
        </p:spPr>
        <p:txBody>
          <a:bodyPr/>
          <a:lstStyle>
            <a:lvl1pPr marL="288000" indent="-288000">
              <a:lnSpc>
                <a:spcPts val="2200"/>
              </a:lnSpc>
              <a:spcBef>
                <a:spcPts val="500"/>
              </a:spcBef>
              <a:buSzPct val="100000"/>
              <a:buFont typeface="+mj-lt"/>
              <a:buAutoNum type="arabicPeriod"/>
              <a:defRPr sz="1700" b="0" i="0" baseline="0">
                <a:solidFill>
                  <a:srgbClr val="003063"/>
                </a:solidFill>
                <a:latin typeface="Arial"/>
                <a:cs typeface="Arial"/>
              </a:defRPr>
            </a:lvl1pPr>
            <a:lvl2pPr marL="288000" indent="-288000">
              <a:lnSpc>
                <a:spcPts val="2200"/>
              </a:lnSpc>
              <a:spcBef>
                <a:spcPts val="500"/>
              </a:spcBef>
              <a:buSzPct val="75000"/>
              <a:buFont typeface="Lucida Grande"/>
              <a:buChar char="▶"/>
              <a:defRPr sz="1800" b="0" i="0" baseline="0">
                <a:latin typeface="HamburgSans"/>
                <a:cs typeface="HamburgSans"/>
              </a:defRPr>
            </a:lvl2pPr>
            <a:lvl3pPr marL="576000" indent="-288000">
              <a:spcBef>
                <a:spcPts val="500"/>
              </a:spcBef>
              <a:buSzPct val="100000"/>
              <a:buFont typeface="+mj-lt"/>
              <a:buAutoNum type="alphaLcPeriod"/>
              <a:defRPr sz="1700" spc="0">
                <a:solidFill>
                  <a:srgbClr val="003063"/>
                </a:solidFill>
                <a:latin typeface="Arial"/>
                <a:cs typeface="Arial"/>
              </a:defRPr>
            </a:lvl3pPr>
            <a:lvl4pPr marL="864000" indent="-288000">
              <a:spcBef>
                <a:spcPts val="500"/>
              </a:spcBef>
              <a:buSzPct val="75000"/>
              <a:buFont typeface="Lucida Grande"/>
              <a:buChar char="▶"/>
              <a:defRPr sz="1800" spc="0">
                <a:solidFill>
                  <a:srgbClr val="003063"/>
                </a:solidFill>
              </a:defRPr>
            </a:lvl4pPr>
            <a:lvl5pPr marL="1188000" indent="-288000">
              <a:spcBef>
                <a:spcPts val="500"/>
              </a:spcBef>
              <a:buSzPct val="75000"/>
              <a:buFont typeface="Lucida Grande"/>
              <a:buChar char="▶"/>
              <a:defRPr sz="1800" spc="0">
                <a:solidFill>
                  <a:srgbClr val="003063"/>
                </a:solidFill>
              </a:defRPr>
            </a:lvl5pPr>
            <a:lvl6pPr>
              <a:defRPr sz="1800"/>
            </a:lvl6pPr>
            <a:lvl7pPr>
              <a:defRPr sz="1800"/>
            </a:lvl7pPr>
            <a:lvl8pPr>
              <a:defRPr sz="1800"/>
            </a:lvl8pPr>
            <a:lvl9pPr>
              <a:defRPr sz="1800"/>
            </a:lvl9pPr>
          </a:lstStyle>
          <a:p>
            <a:pPr lvl="0"/>
            <a:r>
              <a:rPr lang="de-DE"/>
              <a:t>Mastertextformat bearbeiten</a:t>
            </a:r>
          </a:p>
          <a:p>
            <a:pPr lvl="2"/>
            <a:r>
              <a:rPr lang="de-DE"/>
              <a:t>Mastertextformat bearbeiten</a:t>
            </a:r>
          </a:p>
          <a:p>
            <a:pPr lvl="2"/>
            <a:r>
              <a:rPr lang="de-DE"/>
              <a:t>Mastertextformat bearbeiten</a:t>
            </a:r>
          </a:p>
          <a:p>
            <a:pPr lvl="0"/>
            <a:r>
              <a:rPr lang="de-DE"/>
              <a:t>Mastertextformat bearbeiten</a:t>
            </a:r>
          </a:p>
          <a:p>
            <a:pPr lvl="2"/>
            <a:endParaRPr lang="de-DE"/>
          </a:p>
        </p:txBody>
      </p:sp>
      <p:sp>
        <p:nvSpPr>
          <p:cNvPr id="4" name="Textplatzhalter 11"/>
          <p:cNvSpPr>
            <a:spLocks noGrp="1"/>
          </p:cNvSpPr>
          <p:nvPr>
            <p:ph type="body" sz="quarter" idx="13"/>
          </p:nvPr>
        </p:nvSpPr>
        <p:spPr>
          <a:xfrm>
            <a:off x="264907" y="1191950"/>
            <a:ext cx="7853782" cy="531402"/>
          </a:xfrm>
          <a:prstGeom prst="rect">
            <a:avLst/>
          </a:prstGeom>
        </p:spPr>
        <p:txBody>
          <a:bodyPr vert="horz"/>
          <a:lstStyle>
            <a:lvl1pPr marL="0" indent="0">
              <a:buFontTx/>
              <a:buNone/>
              <a:defRPr sz="1700">
                <a:solidFill>
                  <a:srgbClr val="003063"/>
                </a:solidFill>
                <a:latin typeface="Arial"/>
                <a:cs typeface="Arial"/>
              </a:defRPr>
            </a:lvl1pPr>
          </a:lstStyle>
          <a:p>
            <a:pPr lvl="0"/>
            <a:r>
              <a:rPr lang="de-DE"/>
              <a:t>Mastertextformat bearbeiten</a:t>
            </a:r>
          </a:p>
        </p:txBody>
      </p:sp>
      <p:sp>
        <p:nvSpPr>
          <p:cNvPr id="6" name="Textplatzhalter 7"/>
          <p:cNvSpPr>
            <a:spLocks noGrp="1"/>
          </p:cNvSpPr>
          <p:nvPr>
            <p:ph type="body" sz="quarter" idx="14"/>
          </p:nvPr>
        </p:nvSpPr>
        <p:spPr>
          <a:xfrm>
            <a:off x="5344987" y="6372548"/>
            <a:ext cx="3559175" cy="241500"/>
          </a:xfrm>
          <a:prstGeom prst="rect">
            <a:avLst/>
          </a:prstGeom>
        </p:spPr>
        <p:txBody>
          <a:bodyPr vert="horz" lIns="0" tIns="0" rIns="0" bIns="0"/>
          <a:lstStyle>
            <a:lvl1pPr marL="0" indent="0" algn="r" defTabSz="457200" rtl="0" eaLnBrk="1" latinLnBrk="0" hangingPunct="1">
              <a:spcBef>
                <a:spcPts val="0"/>
              </a:spcBef>
              <a:buFontTx/>
              <a:buNone/>
              <a:defRPr lang="de-DE" sz="800" b="0" i="0" kern="1200" dirty="0" smtClean="0">
                <a:solidFill>
                  <a:srgbClr val="003063"/>
                </a:solidFill>
                <a:latin typeface="Arial"/>
                <a:ea typeface="+mn-ea"/>
                <a:cs typeface="Arial"/>
              </a:defRPr>
            </a:lvl1pPr>
            <a:lvl2pPr marL="0" indent="0" algn="r" defTabSz="457200" rtl="0" eaLnBrk="1" latinLnBrk="0" hangingPunct="1">
              <a:buFontTx/>
              <a:buNone/>
              <a:defRPr lang="de-DE" sz="800" b="0" i="0" kern="1200" dirty="0" smtClean="0">
                <a:solidFill>
                  <a:srgbClr val="003063"/>
                </a:solidFill>
                <a:latin typeface="HamburgSans"/>
                <a:ea typeface="+mn-ea"/>
                <a:cs typeface="HamburgSans"/>
              </a:defRPr>
            </a:lvl2pPr>
            <a:lvl3pPr marL="0" indent="0" algn="r" defTabSz="457200" rtl="0" eaLnBrk="1" latinLnBrk="0" hangingPunct="1">
              <a:buFontTx/>
              <a:buNone/>
              <a:defRPr lang="de-DE" sz="800" b="0" i="0" kern="1200" dirty="0" smtClean="0">
                <a:solidFill>
                  <a:srgbClr val="003063"/>
                </a:solidFill>
                <a:latin typeface="HamburgSans"/>
                <a:ea typeface="+mn-ea"/>
                <a:cs typeface="HamburgSans"/>
              </a:defRPr>
            </a:lvl3pPr>
            <a:lvl4pPr marL="0" indent="0" algn="r" defTabSz="457200" rtl="0" eaLnBrk="1" latinLnBrk="0" hangingPunct="1">
              <a:buFontTx/>
              <a:buNone/>
              <a:defRPr lang="de-DE" sz="800" b="0" i="0" kern="1200" dirty="0" smtClean="0">
                <a:solidFill>
                  <a:srgbClr val="003063"/>
                </a:solidFill>
                <a:latin typeface="HamburgSans"/>
                <a:ea typeface="+mn-ea"/>
                <a:cs typeface="HamburgSans"/>
              </a:defRPr>
            </a:lvl4pPr>
            <a:lvl5pPr marL="0" indent="0" algn="r" defTabSz="457200" rtl="0" eaLnBrk="1" latinLnBrk="0" hangingPunct="1">
              <a:buFontTx/>
              <a:buNone/>
              <a:defRPr lang="de-DE" sz="800" b="0" i="0" kern="1200" dirty="0">
                <a:solidFill>
                  <a:srgbClr val="003063"/>
                </a:solidFill>
                <a:latin typeface="HamburgSans"/>
                <a:ea typeface="+mn-ea"/>
                <a:cs typeface="HamburgSans"/>
              </a:defRPr>
            </a:lvl5pPr>
          </a:lstStyle>
          <a:p>
            <a:pPr lvl="0"/>
            <a:r>
              <a:rPr lang="de-DE"/>
              <a:t>Mastertextformat bearbeiten</a:t>
            </a:r>
          </a:p>
        </p:txBody>
      </p:sp>
    </p:spTree>
    <p:extLst>
      <p:ext uri="{BB962C8B-B14F-4D97-AF65-F5344CB8AC3E}">
        <p14:creationId xmlns:p14="http://schemas.microsoft.com/office/powerpoint/2010/main" val="692673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Abschluss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35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a:p>
        </p:txBody>
      </p:sp>
    </p:spTree>
    <p:extLst>
      <p:ext uri="{BB962C8B-B14F-4D97-AF65-F5344CB8AC3E}">
        <p14:creationId xmlns:p14="http://schemas.microsoft.com/office/powerpoint/2010/main" val="408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Mastertitelformat bearbeiten</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13D7B53-9D51-42BA-81AA-97264ACB3B00}" type="datetimeFigureOut">
              <a:rPr lang="de-DE" smtClean="0"/>
              <a:t>14.05.2023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6C305B1-008D-40D0-9153-2FE447017046}" type="slidenum">
              <a:rPr lang="de-DE" smtClean="0"/>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0" name="Gruppieren 9">
            <a:extLst>
              <a:ext uri="{FF2B5EF4-FFF2-40B4-BE49-F238E27FC236}">
                <a16:creationId xmlns:a16="http://schemas.microsoft.com/office/drawing/2014/main" id="{58958C9C-7120-0E04-382A-32F4EFC3CFD1}"/>
              </a:ext>
            </a:extLst>
          </p:cNvPr>
          <p:cNvGrpSpPr/>
          <p:nvPr userDrawn="1"/>
        </p:nvGrpSpPr>
        <p:grpSpPr>
          <a:xfrm>
            <a:off x="76200" y="6369030"/>
            <a:ext cx="5146040" cy="523220"/>
            <a:chOff x="76200" y="6369030"/>
            <a:chExt cx="5146040" cy="523220"/>
          </a:xfrm>
        </p:grpSpPr>
        <p:pic>
          <p:nvPicPr>
            <p:cNvPr id="11" name="Picture 2">
              <a:extLst>
                <a:ext uri="{FF2B5EF4-FFF2-40B4-BE49-F238E27FC236}">
                  <a16:creationId xmlns:a16="http://schemas.microsoft.com/office/drawing/2014/main" id="{ED2F07EC-2A5C-E228-4984-EA3BF21E5AE1}"/>
                </a:ext>
              </a:extLst>
            </p:cNvPr>
            <p:cNvPicPr>
              <a:picLocks noChangeAspect="1" noChangeArrowheads="1"/>
            </p:cNvPicPr>
            <p:nvPr userDrawn="1"/>
          </p:nvPicPr>
          <p:blipFill>
            <a:blip r:embed="rId2">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2" name="Textfeld 11">
              <a:extLst>
                <a:ext uri="{FF2B5EF4-FFF2-40B4-BE49-F238E27FC236}">
                  <a16:creationId xmlns:a16="http://schemas.microsoft.com/office/drawing/2014/main" id="{3350DDD3-7A6C-939B-9925-5FCC907A1E8B}"/>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1113026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de-DE"/>
              <a:t>Mastertitelformat bearbeiten</a:t>
            </a:r>
            <a:endParaRPr lang="en-US"/>
          </a:p>
        </p:txBody>
      </p:sp>
      <p:sp>
        <p:nvSpPr>
          <p:cNvPr id="3" name="Content Placeholder 2"/>
          <p:cNvSpPr>
            <a:spLocks noGrp="1"/>
          </p:cNvSpPr>
          <p:nvPr>
            <p:ph sz="half" idx="1"/>
          </p:nvPr>
        </p:nvSpPr>
        <p:spPr>
          <a:xfrm>
            <a:off x="822960" y="1845734"/>
            <a:ext cx="370332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4663440" y="1845736"/>
            <a:ext cx="3703320" cy="402335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pPr/>
              <a:t>‹Nr.›</a:t>
            </a:fld>
            <a:endParaRPr lang="en-US"/>
          </a:p>
        </p:txBody>
      </p:sp>
      <p:grpSp>
        <p:nvGrpSpPr>
          <p:cNvPr id="9" name="Gruppieren 8">
            <a:extLst>
              <a:ext uri="{FF2B5EF4-FFF2-40B4-BE49-F238E27FC236}">
                <a16:creationId xmlns:a16="http://schemas.microsoft.com/office/drawing/2014/main" id="{F2AE60FD-4C17-F9D0-CBED-69E7A411FD85}"/>
              </a:ext>
            </a:extLst>
          </p:cNvPr>
          <p:cNvGrpSpPr/>
          <p:nvPr userDrawn="1"/>
        </p:nvGrpSpPr>
        <p:grpSpPr>
          <a:xfrm>
            <a:off x="76200" y="6369030"/>
            <a:ext cx="5146040" cy="523220"/>
            <a:chOff x="76200" y="6369030"/>
            <a:chExt cx="5146040" cy="523220"/>
          </a:xfrm>
        </p:grpSpPr>
        <p:pic>
          <p:nvPicPr>
            <p:cNvPr id="10" name="Picture 2">
              <a:extLst>
                <a:ext uri="{FF2B5EF4-FFF2-40B4-BE49-F238E27FC236}">
                  <a16:creationId xmlns:a16="http://schemas.microsoft.com/office/drawing/2014/main" id="{919AE64C-CCCA-DA90-0782-E4CAE62E49F3}"/>
                </a:ext>
              </a:extLst>
            </p:cNvPr>
            <p:cNvPicPr>
              <a:picLocks noChangeAspect="1" noChangeArrowheads="1"/>
            </p:cNvPicPr>
            <p:nvPr userDrawn="1"/>
          </p:nvPicPr>
          <p:blipFill>
            <a:blip r:embed="rId2">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1" name="Textfeld 10">
              <a:extLst>
                <a:ext uri="{FF2B5EF4-FFF2-40B4-BE49-F238E27FC236}">
                  <a16:creationId xmlns:a16="http://schemas.microsoft.com/office/drawing/2014/main" id="{E0355A63-E1F5-869D-CB20-9ED6591A8C9B}"/>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163703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de-DE"/>
              <a:t>Mastertitelformat bearbeiten</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22960" y="2582334"/>
            <a:ext cx="3703320" cy="32867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63440" y="2582334"/>
            <a:ext cx="3703320" cy="32867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pPr/>
              <a:t>‹Nr.›</a:t>
            </a:fld>
            <a:endParaRPr lang="en-US"/>
          </a:p>
        </p:txBody>
      </p:sp>
      <p:grpSp>
        <p:nvGrpSpPr>
          <p:cNvPr id="11" name="Gruppieren 10">
            <a:extLst>
              <a:ext uri="{FF2B5EF4-FFF2-40B4-BE49-F238E27FC236}">
                <a16:creationId xmlns:a16="http://schemas.microsoft.com/office/drawing/2014/main" id="{A8E571AB-2E92-FF76-F405-B32B280C6908}"/>
              </a:ext>
            </a:extLst>
          </p:cNvPr>
          <p:cNvGrpSpPr/>
          <p:nvPr userDrawn="1"/>
        </p:nvGrpSpPr>
        <p:grpSpPr>
          <a:xfrm>
            <a:off x="76200" y="6369030"/>
            <a:ext cx="5146040" cy="523220"/>
            <a:chOff x="76200" y="6369030"/>
            <a:chExt cx="5146040" cy="523220"/>
          </a:xfrm>
        </p:grpSpPr>
        <p:pic>
          <p:nvPicPr>
            <p:cNvPr id="12" name="Picture 2">
              <a:extLst>
                <a:ext uri="{FF2B5EF4-FFF2-40B4-BE49-F238E27FC236}">
                  <a16:creationId xmlns:a16="http://schemas.microsoft.com/office/drawing/2014/main" id="{303FFF92-BE27-839F-D9D8-A1AACF5F0432}"/>
                </a:ext>
              </a:extLst>
            </p:cNvPr>
            <p:cNvPicPr>
              <a:picLocks noChangeAspect="1" noChangeArrowheads="1"/>
            </p:cNvPicPr>
            <p:nvPr userDrawn="1"/>
          </p:nvPicPr>
          <p:blipFill>
            <a:blip r:embed="rId2">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feld 12">
              <a:extLst>
                <a:ext uri="{FF2B5EF4-FFF2-40B4-BE49-F238E27FC236}">
                  <a16:creationId xmlns:a16="http://schemas.microsoft.com/office/drawing/2014/main" id="{D58EA0ED-2CA4-98B4-D9D1-14D002D3EC99}"/>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429084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913D7B53-9D51-42BA-81AA-97264ACB3B00}" type="datetimeFigureOut">
              <a:rPr lang="de-DE" smtClean="0"/>
              <a:t>14.05.2023</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6C305B1-008D-40D0-9153-2FE447017046}" type="slidenum">
              <a:rPr lang="de-DE" smtClean="0"/>
              <a:t>‹Nr.›</a:t>
            </a:fld>
            <a:endParaRPr lang="de-DE"/>
          </a:p>
        </p:txBody>
      </p:sp>
    </p:spTree>
    <p:extLst>
      <p:ext uri="{BB962C8B-B14F-4D97-AF65-F5344CB8AC3E}">
        <p14:creationId xmlns:p14="http://schemas.microsoft.com/office/powerpoint/2010/main" val="182049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13D7B53-9D51-42BA-81AA-97264ACB3B00}" type="datetimeFigureOut">
              <a:rPr lang="de-DE" smtClean="0"/>
              <a:t>14.05.2023</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26C305B1-008D-40D0-9153-2FE447017046}" type="slidenum">
              <a:rPr lang="de-DE" smtClean="0"/>
              <a:t>‹Nr.›</a:t>
            </a:fld>
            <a:endParaRPr lang="de-DE"/>
          </a:p>
        </p:txBody>
      </p:sp>
      <p:grpSp>
        <p:nvGrpSpPr>
          <p:cNvPr id="10" name="Gruppieren 9">
            <a:extLst>
              <a:ext uri="{FF2B5EF4-FFF2-40B4-BE49-F238E27FC236}">
                <a16:creationId xmlns:a16="http://schemas.microsoft.com/office/drawing/2014/main" id="{29C1F147-542B-BC94-D6FC-D1FE7AA27B09}"/>
              </a:ext>
            </a:extLst>
          </p:cNvPr>
          <p:cNvGrpSpPr/>
          <p:nvPr userDrawn="1"/>
        </p:nvGrpSpPr>
        <p:grpSpPr>
          <a:xfrm>
            <a:off x="76200" y="6369030"/>
            <a:ext cx="5146040" cy="523220"/>
            <a:chOff x="76200" y="6369030"/>
            <a:chExt cx="5146040" cy="523220"/>
          </a:xfrm>
        </p:grpSpPr>
        <p:pic>
          <p:nvPicPr>
            <p:cNvPr id="11" name="Picture 2">
              <a:extLst>
                <a:ext uri="{FF2B5EF4-FFF2-40B4-BE49-F238E27FC236}">
                  <a16:creationId xmlns:a16="http://schemas.microsoft.com/office/drawing/2014/main" id="{F8E170E2-7F0A-1F0B-7767-9171B5F0D8F4}"/>
                </a:ext>
              </a:extLst>
            </p:cNvPr>
            <p:cNvPicPr>
              <a:picLocks noChangeAspect="1" noChangeArrowheads="1"/>
            </p:cNvPicPr>
            <p:nvPr userDrawn="1"/>
          </p:nvPicPr>
          <p:blipFill>
            <a:blip r:embed="rId2">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2" name="Textfeld 11">
              <a:extLst>
                <a:ext uri="{FF2B5EF4-FFF2-40B4-BE49-F238E27FC236}">
                  <a16:creationId xmlns:a16="http://schemas.microsoft.com/office/drawing/2014/main" id="{53602631-32D3-A57A-F8C2-CB04B895AB6F}"/>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420760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de-DE"/>
              <a:t>Mastertitelformat bearbeiten</a:t>
            </a:r>
            <a:endParaRPr lang="en-US"/>
          </a:p>
        </p:txBody>
      </p:sp>
      <p:sp>
        <p:nvSpPr>
          <p:cNvPr id="3" name="Content Placeholder 2"/>
          <p:cNvSpPr>
            <a:spLocks noGrp="1"/>
          </p:cNvSpPr>
          <p:nvPr>
            <p:ph idx="1"/>
          </p:nvPr>
        </p:nvSpPr>
        <p:spPr>
          <a:xfrm>
            <a:off x="3460237" y="731520"/>
            <a:ext cx="5009393" cy="5257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8A87A34-81AB-432B-8DAE-1953F412C126}" type="datetimeFigureOut">
              <a:rPr lang="en-US" smtClean="0"/>
              <a:pPr/>
              <a:t>5/14/2023</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‹Nr.›</a:t>
            </a:fld>
            <a:endParaRPr lang="en-US"/>
          </a:p>
        </p:txBody>
      </p:sp>
    </p:spTree>
    <p:extLst>
      <p:ext uri="{BB962C8B-B14F-4D97-AF65-F5344CB8AC3E}">
        <p14:creationId xmlns:p14="http://schemas.microsoft.com/office/powerpoint/2010/main" val="331320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de-DE"/>
              <a:t>Mastertitelformat bearbeiten</a:t>
            </a:r>
            <a:endParaRPr lang="en-US"/>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913D7B53-9D51-42BA-81AA-97264ACB3B00}" type="datetimeFigureOut">
              <a:rPr lang="de-DE" smtClean="0"/>
              <a:t>14.05.2023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6C305B1-008D-40D0-9153-2FE447017046}" type="slidenum">
              <a:rPr lang="de-DE" smtClean="0"/>
              <a:t>‹Nr.›</a:t>
            </a:fld>
            <a:endParaRPr lang="de-DE"/>
          </a:p>
        </p:txBody>
      </p:sp>
    </p:spTree>
    <p:extLst>
      <p:ext uri="{BB962C8B-B14F-4D97-AF65-F5344CB8AC3E}">
        <p14:creationId xmlns:p14="http://schemas.microsoft.com/office/powerpoint/2010/main" val="189579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de-DE"/>
              <a:t>Mastertitelformat bearbeiten</a:t>
            </a:r>
            <a:endParaRPr lang="en-US"/>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5/14/2023</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‹Nr.›</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1" name="Gruppieren 10">
            <a:extLst>
              <a:ext uri="{FF2B5EF4-FFF2-40B4-BE49-F238E27FC236}">
                <a16:creationId xmlns:a16="http://schemas.microsoft.com/office/drawing/2014/main" id="{6A73367A-B68E-AF08-ACE4-CF01FCC59528}"/>
              </a:ext>
            </a:extLst>
          </p:cNvPr>
          <p:cNvGrpSpPr/>
          <p:nvPr userDrawn="1"/>
        </p:nvGrpSpPr>
        <p:grpSpPr>
          <a:xfrm>
            <a:off x="76200" y="6369030"/>
            <a:ext cx="5146040" cy="523220"/>
            <a:chOff x="76200" y="6369030"/>
            <a:chExt cx="5146040" cy="523220"/>
          </a:xfrm>
        </p:grpSpPr>
        <p:pic>
          <p:nvPicPr>
            <p:cNvPr id="12" name="Picture 2">
              <a:extLst>
                <a:ext uri="{FF2B5EF4-FFF2-40B4-BE49-F238E27FC236}">
                  <a16:creationId xmlns:a16="http://schemas.microsoft.com/office/drawing/2014/main" id="{AD808A7B-833E-AA28-FD4C-377D045C3D72}"/>
                </a:ext>
              </a:extLst>
            </p:cNvPr>
            <p:cNvPicPr>
              <a:picLocks noChangeAspect="1" noChangeArrowheads="1"/>
            </p:cNvPicPr>
            <p:nvPr userDrawn="1"/>
          </p:nvPicPr>
          <p:blipFill>
            <a:blip r:embed="rId17">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76200" y="6429375"/>
              <a:ext cx="1200150" cy="4000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feld 12">
              <a:extLst>
                <a:ext uri="{FF2B5EF4-FFF2-40B4-BE49-F238E27FC236}">
                  <a16:creationId xmlns:a16="http://schemas.microsoft.com/office/drawing/2014/main" id="{B01FE165-3AD4-DA89-97EA-95D64D27B93E}"/>
                </a:ext>
              </a:extLst>
            </p:cNvPr>
            <p:cNvSpPr txBox="1"/>
            <p:nvPr userDrawn="1"/>
          </p:nvSpPr>
          <p:spPr>
            <a:xfrm>
              <a:off x="1278890" y="6369030"/>
              <a:ext cx="3943350" cy="523220"/>
            </a:xfrm>
            <a:prstGeom prst="rect">
              <a:avLst/>
            </a:prstGeom>
            <a:noFill/>
          </p:spPr>
          <p:txBody>
            <a:bodyPr wrap="square">
              <a:spAutoFit/>
            </a:bodyPr>
            <a:lstStyle/>
            <a:p>
              <a:pPr marL="0" algn="l" rtl="0" eaLnBrk="1" latinLnBrk="0" hangingPunct="1">
                <a:spcBef>
                  <a:spcPts val="0"/>
                </a:spcBef>
                <a:spcAft>
                  <a:spcPts val="0"/>
                </a:spcAft>
              </a:pPr>
              <a:r>
                <a:rPr lang="de-DE" sz="1400" b="1" kern="1200">
                  <a:solidFill>
                    <a:schemeClr val="bg1">
                      <a:lumMod val="85000"/>
                    </a:schemeClr>
                  </a:solidFill>
                  <a:effectLst/>
                  <a:latin typeface="Calibri" panose="020F0502020204030204" pitchFamily="34" charset="0"/>
                  <a:ea typeface="+mn-ea"/>
                  <a:cs typeface="+mn-cs"/>
                </a:rPr>
                <a:t>Dieses Werk steht unter der CC BY-SA 4.0 Lizenz. Autor: Martin Karacsony (@;Mister_Karedu)</a:t>
              </a:r>
              <a:endParaRPr lang="de-DE" sz="1400" b="1">
                <a:solidFill>
                  <a:schemeClr val="bg1">
                    <a:lumMod val="85000"/>
                  </a:schemeClr>
                </a:solidFill>
                <a:effectLst/>
              </a:endParaRPr>
            </a:p>
          </p:txBody>
        </p:sp>
      </p:grpSp>
    </p:spTree>
    <p:extLst>
      <p:ext uri="{BB962C8B-B14F-4D97-AF65-F5344CB8AC3E}">
        <p14:creationId xmlns:p14="http://schemas.microsoft.com/office/powerpoint/2010/main" val="2745132093"/>
      </p:ext>
    </p:extLst>
  </p:cSld>
  <p:clrMap bg1="lt1" tx1="dk1" bg2="lt2" tx2="dk2" accent1="accent1" accent2="accent2" accent3="accent3" accent4="accent4" accent5="accent5" accent6="accent6" hlink="hlink" folHlink="folHlink"/>
  <p:sldLayoutIdLst>
    <p:sldLayoutId id="2147484020"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 id="2147484031" r:id="rId12"/>
    <p:sldLayoutId id="2147484032" r:id="rId13"/>
    <p:sldLayoutId id="2147484034" r:id="rId14"/>
    <p:sldLayoutId id="2147484035" r:id="rId15"/>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umaaans.com/"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hyperlink" Target="https://creativecommons.org/publicdomain/zero/1.0/deed.d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2.xml"/><Relationship Id="rId1" Type="http://schemas.openxmlformats.org/officeDocument/2006/relationships/video" Target="https://www.youtube.com/embed/AAyyDRu909M?feature=oembed" TargetMode="External"/><Relationship Id="rId6" Type="http://schemas.openxmlformats.org/officeDocument/2006/relationships/hyperlink" Target="https://www.youtube.com/howyoutubeworks/policies/copyright/" TargetMode="External"/><Relationship Id="rId5" Type="http://schemas.openxmlformats.org/officeDocument/2006/relationships/hyperlink" Target="https://www.youtube.com/" TargetMode="External"/><Relationship Id="rId4" Type="http://schemas.openxmlformats.org/officeDocument/2006/relationships/hyperlink" Target="https://www.youtube.com/watch?v=AAyyDRu909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creativecommons.org/publicdomain/zero/1.0/deed.de" TargetMode="External"/><Relationship Id="rId7" Type="http://schemas.openxmlformats.org/officeDocument/2006/relationships/image" Target="../media/image11.svg"/><Relationship Id="rId2" Type="http://schemas.openxmlformats.org/officeDocument/2006/relationships/hyperlink" Target="https://de.wikipedia.org/wiki/Web_Content_Accessibility_Guidelines" TargetMode="Externa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hyperlink" Target="https://creativecommons.org/publicdomain/zero/1.0/deed.de" TargetMode="External"/><Relationship Id="rId7" Type="http://schemas.openxmlformats.org/officeDocument/2006/relationships/image" Target="../media/image11.svg"/><Relationship Id="rId2" Type="http://schemas.openxmlformats.org/officeDocument/2006/relationships/hyperlink" Target="https://de.wikipedia.org/wiki/Web_Content_Accessibility_Guidelines" TargetMode="Externa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licenses/by-sa/4.0/deed.de" TargetMode="External"/><Relationship Id="rId2" Type="http://schemas.openxmlformats.org/officeDocument/2006/relationships/hyperlink" Target="https://open.visual-books.com/diklusive-lernwelten/einleitung/abschnitt-1-2/"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hyperlink" Target="https://idit.online/materialpool"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oodle.hu-berlin.de/course/view.php?id=57784#section-0" TargetMode="External"/><Relationship Id="rId1" Type="http://schemas.openxmlformats.org/officeDocument/2006/relationships/slideLayout" Target="../slideLayouts/slideLayout12.xml"/><Relationship Id="rId5" Type="http://schemas.openxmlformats.org/officeDocument/2006/relationships/hyperlink" Target="https://www.uni-due.de/" TargetMode="External"/><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schulentwicklung.nrw.de/q/inklusive-schulische-bildung/digitales-lernen/index.html"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learning-politik.net/moodle39/course/view.php?id=553#section-4" TargetMode="External"/><Relationship Id="rId1" Type="http://schemas.openxmlformats.org/officeDocument/2006/relationships/slideLayout" Target="../slideLayouts/slideLayout12.xml"/><Relationship Id="rId5" Type="http://schemas.openxmlformats.org/officeDocument/2006/relationships/hyperlink" Target="https://digitale-lehre.tu-dortmund.de/barrierefreiheit/moodle-raum/" TargetMode="External"/><Relationship Id="rId4" Type="http://schemas.openxmlformats.org/officeDocument/2006/relationships/image" Target="../media/image5.svg"/></Relationships>
</file>

<file path=ppt/slides/_rels/slide21.xml.rels><?xml version="1.0" encoding="UTF-8" standalone="yes"?>
<Relationships xmlns="http://schemas.openxmlformats.org/package/2006/relationships"><Relationship Id="rId8" Type="http://schemas.openxmlformats.org/officeDocument/2006/relationships/hyperlink" Target="https://creativecommons.org/publicdomain/zero/1.0/deed.de" TargetMode="External"/><Relationship Id="rId3" Type="http://schemas.openxmlformats.org/officeDocument/2006/relationships/image" Target="../media/image12.png"/><Relationship Id="rId7" Type="http://schemas.openxmlformats.org/officeDocument/2006/relationships/image" Target="../media/image13.png"/><Relationship Id="rId2" Type="http://schemas.openxmlformats.org/officeDocument/2006/relationships/hyperlink" Target="https://creativecommons.org/licenses/by-nc-sa/4.0/deed.de" TargetMode="External"/><Relationship Id="rId1" Type="http://schemas.openxmlformats.org/officeDocument/2006/relationships/slideLayout" Target="../slideLayouts/slideLayout1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hyperlink" Target="https://github.com/UKHomeOffice/posters/blob/master/accessibility/dos-donts/posters_de/accessibilty-posters-set-de.pd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leichte-sprache.org/wp-content/uploads/2017/11/Regeln_Leichte_Sprache.pdf"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uk-app-blog.de/at-ganz-praktisch/"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arcelbaumgaertner.com/downloads"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12.xml"/><Relationship Id="rId1" Type="http://schemas.openxmlformats.org/officeDocument/2006/relationships/video" Target="https://www.youtube.com/embed/7Tp2oyBcO-s?feature=oembed" TargetMode="External"/><Relationship Id="rId4" Type="http://schemas.openxmlformats.org/officeDocument/2006/relationships/hyperlink" Target="https://www.youtube.com/howyoutubeworks/policies/copyrigh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s://docs.moodle.org/310/de/Einsatzszenarien_f%C3%BCr_den_Aktivit%C3%A4tsabschluss" TargetMode="External"/><Relationship Id="rId2" Type="http://schemas.openxmlformats.org/officeDocument/2006/relationships/image" Target="../media/image15.png"/><Relationship Id="rId1" Type="http://schemas.openxmlformats.org/officeDocument/2006/relationships/slideLayout" Target="../slideLayouts/slideLayout12.xml"/><Relationship Id="rId4" Type="http://schemas.openxmlformats.org/officeDocument/2006/relationships/hyperlink" Target="https://docs.moodle.org/dev/License"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2.xml"/><Relationship Id="rId1" Type="http://schemas.openxmlformats.org/officeDocument/2006/relationships/video" Target="https://www.youtube.com/embed/L8KgaA5Voz4?feature=oembed" TargetMode="External"/><Relationship Id="rId4" Type="http://schemas.openxmlformats.org/officeDocument/2006/relationships/hyperlink" Target="https://creativecommons.org/licenses/by/4.0/deed.de"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2.xml"/><Relationship Id="rId1" Type="http://schemas.openxmlformats.org/officeDocument/2006/relationships/video" Target="https://www.youtube.com/embed/SfY9lHQoc4c?start=240&amp;feature=oembed" TargetMode="External"/><Relationship Id="rId4" Type="http://schemas.openxmlformats.org/officeDocument/2006/relationships/hyperlink" Target="https://creativecommons.org/licenses/by/4.0/deed.de"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12.xml"/><Relationship Id="rId1" Type="http://schemas.openxmlformats.org/officeDocument/2006/relationships/video" Target="https://www.youtube.com/embed/sxP1-jsFez4?start=37&amp;feature=oembed" TargetMode="External"/><Relationship Id="rId4" Type="http://schemas.openxmlformats.org/officeDocument/2006/relationships/hyperlink" Target="https://creativecommons.org/licenses/by/4.0/deed.de"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12.xml"/><Relationship Id="rId1" Type="http://schemas.openxmlformats.org/officeDocument/2006/relationships/video" Target="https://www.youtube.com/embed/zVuiyNpKTGI?start=28&amp;feature=oembed" TargetMode="External"/><Relationship Id="rId4" Type="http://schemas.openxmlformats.org/officeDocument/2006/relationships/hyperlink" Target="https://creativecommons.org/licenses/by/4.0/deed.de"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herrmayr.de/moodle-kurse-adaptiv-barrierefreier-machen/"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3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slideLayout" Target="../slideLayouts/slideLayout12.xml"/><Relationship Id="rId1" Type="http://schemas.openxmlformats.org/officeDocument/2006/relationships/video" Target="https://www.youtube.com/embed/CbcNvb0Y8mY?feature=oembed" TargetMode="External"/><Relationship Id="rId4" Type="http://schemas.openxmlformats.org/officeDocument/2006/relationships/hyperlink" Target="https://creativecommons.org/licenses/by/4.0/deed.d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uk-app-blog.de/at-ganz-praktisch/" TargetMode="External"/><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41.xml.rels><?xml version="1.0" encoding="UTF-8" standalone="yes"?>
<Relationships xmlns="http://schemas.openxmlformats.org/package/2006/relationships"><Relationship Id="rId3" Type="http://schemas.openxmlformats.org/officeDocument/2006/relationships/hyperlink" Target="https://visual-books.com/download/2784/" TargetMode="External"/><Relationship Id="rId7" Type="http://schemas.openxmlformats.org/officeDocument/2006/relationships/hyperlink" Target="https://de.wikipedia.org/wiki/Web_Content_Accessibility_Guidelines" TargetMode="External"/><Relationship Id="rId2" Type="http://schemas.openxmlformats.org/officeDocument/2006/relationships/hyperlink" Target="https://www.oerbw.de/edu-sharing/components/render/9e9a295f-dfdc-4429-9a56-2f3d35e89458?query=Barrierefreiheit&amp;parameters=%7B%22ccm:university%22:%5B%5D,%22keywords_all%22:%5B%5D,%22ccm:educationallearningresourcetype%22:%5B%5D,%22ccm:taxonid%22:%5B%5D,%22ccm:lifecyclecontributer_author%22:%5B%5D%7D&amp;repositoryFilter=&amp;mds=mds&amp;mdsExtended=false&amp;sidenav=false&amp;materialsSortBy=cm:modified&amp;materialsSortAscending=false&amp;viewType=1" TargetMode="External"/><Relationship Id="rId1" Type="http://schemas.openxmlformats.org/officeDocument/2006/relationships/slideLayout" Target="../slideLayouts/slideLayout14.xml"/><Relationship Id="rId6" Type="http://schemas.openxmlformats.org/officeDocument/2006/relationships/hyperlink" Target="http://www.barrierefreies-webdesign.de/richtlinien/wcag-2.1/" TargetMode="External"/><Relationship Id="rId5" Type="http://schemas.openxmlformats.org/officeDocument/2006/relationships/hyperlink" Target="https://visual-books.com/download/3103/" TargetMode="External"/><Relationship Id="rId4" Type="http://schemas.openxmlformats.org/officeDocument/2006/relationships/hyperlink" Target="https://creativecommons.org/licenses/by-sa/4.0/deed.de"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s://docs.moodle.org/310/de/Einsatzszenarien_f%C3%BCr_den_Aktivit%C3%A4tsabschluss" TargetMode="External"/><Relationship Id="rId2" Type="http://schemas.openxmlformats.org/officeDocument/2006/relationships/hyperlink" Target="https://blog.e-learning.tu-darmstadt.de/2017/12/20/moodle-tipp-voraussetzungen/" TargetMode="External"/><Relationship Id="rId1" Type="http://schemas.openxmlformats.org/officeDocument/2006/relationships/slideLayout" Target="../slideLayouts/slideLayout14.xml"/><Relationship Id="rId5" Type="http://schemas.openxmlformats.org/officeDocument/2006/relationships/hyperlink" Target="https://uk-app-blog.de/at-ganz-praktisch/" TargetMode="External"/><Relationship Id="rId4" Type="http://schemas.openxmlformats.org/officeDocument/2006/relationships/hyperlink" Target="https://www.fernuni-hagen.de/psychologie/docs/gruppen_und_gruppierungen_in_moodle.pdf"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commons.wikimedia.org/wiki/File:Moodle-icon.png" TargetMode="External"/><Relationship Id="rId2" Type="http://schemas.openxmlformats.org/officeDocument/2006/relationships/hyperlink" Target="https://openclipart.org/detail/281440/kids-in-a-classroom" TargetMode="External"/><Relationship Id="rId1" Type="http://schemas.openxmlformats.org/officeDocument/2006/relationships/slideLayout" Target="../slideLayouts/slideLayout14.xml"/><Relationship Id="rId5" Type="http://schemas.openxmlformats.org/officeDocument/2006/relationships/hyperlink" Target="https://cdn-icons-png.flaticon.com/512/5387/5387134.png" TargetMode="External"/><Relationship Id="rId4" Type="http://schemas.openxmlformats.org/officeDocument/2006/relationships/hyperlink" Target="posters/accessibilty-posters-set-de.pdf%20at%20master%20&#183;%20UKHomeOffice/poster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commons.wikimedia.org/wiki/File:Stufen_Schulischer_Integration.svg" TargetMode="External"/><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hyperlink" Target="https://creativecommons.org/publicdomain/zero/1.0/deed.de"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aktion-mensch.de/inklusion/bildung/impulse/barrierefreiheit"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AFBE1BC9-F2ED-A9A8-ECD2-F38383B62EB7}"/>
              </a:ext>
            </a:extLst>
          </p:cNvPr>
          <p:cNvSpPr>
            <a:spLocks noGrp="1"/>
          </p:cNvSpPr>
          <p:nvPr>
            <p:ph type="ctrTitle"/>
          </p:nvPr>
        </p:nvSpPr>
        <p:spPr>
          <a:xfrm>
            <a:off x="822960" y="4488026"/>
            <a:ext cx="7543800" cy="770162"/>
          </a:xfrm>
        </p:spPr>
        <p:txBody>
          <a:bodyPr>
            <a:normAutofit/>
          </a:bodyPr>
          <a:lstStyle/>
          <a:p>
            <a:pPr algn="ctr"/>
            <a:r>
              <a:rPr lang="de-DE" sz="4800" b="1" dirty="0">
                <a:solidFill>
                  <a:schemeClr val="accent1"/>
                </a:solidFill>
              </a:rPr>
              <a:t>Der barrierearme </a:t>
            </a:r>
            <a:r>
              <a:rPr lang="de-DE" sz="4800" b="1" dirty="0" err="1">
                <a:solidFill>
                  <a:schemeClr val="accent1"/>
                </a:solidFill>
              </a:rPr>
              <a:t>Moodlekurs</a:t>
            </a:r>
            <a:endParaRPr lang="de-DE" sz="4800" b="1" dirty="0">
              <a:solidFill>
                <a:schemeClr val="accent1"/>
              </a:solidFill>
            </a:endParaRPr>
          </a:p>
        </p:txBody>
      </p:sp>
      <p:sp>
        <p:nvSpPr>
          <p:cNvPr id="10" name="Untertitel 9">
            <a:extLst>
              <a:ext uri="{FF2B5EF4-FFF2-40B4-BE49-F238E27FC236}">
                <a16:creationId xmlns:a16="http://schemas.microsoft.com/office/drawing/2014/main" id="{D607FB5D-3A18-A7BC-B528-E5D052CD62EE}"/>
              </a:ext>
            </a:extLst>
          </p:cNvPr>
          <p:cNvSpPr>
            <a:spLocks noGrp="1"/>
          </p:cNvSpPr>
          <p:nvPr>
            <p:ph type="subTitle" idx="1"/>
          </p:nvPr>
        </p:nvSpPr>
        <p:spPr>
          <a:xfrm>
            <a:off x="829818" y="5177074"/>
            <a:ext cx="7543800" cy="530192"/>
          </a:xfrm>
        </p:spPr>
        <p:txBody>
          <a:bodyPr/>
          <a:lstStyle/>
          <a:p>
            <a:pPr algn="ctr"/>
            <a:r>
              <a:rPr lang="de-DE" dirty="0"/>
              <a:t>Von Martin </a:t>
            </a:r>
            <a:r>
              <a:rPr lang="de-DE" dirty="0" err="1"/>
              <a:t>Karacsony</a:t>
            </a:r>
            <a:r>
              <a:rPr lang="de-DE" dirty="0"/>
              <a:t> (@Mister_Karedu)</a:t>
            </a:r>
          </a:p>
        </p:txBody>
      </p:sp>
      <p:grpSp>
        <p:nvGrpSpPr>
          <p:cNvPr id="12" name="Gruppieren 11">
            <a:extLst>
              <a:ext uri="{FF2B5EF4-FFF2-40B4-BE49-F238E27FC236}">
                <a16:creationId xmlns:a16="http://schemas.microsoft.com/office/drawing/2014/main" id="{988981C3-B5A5-EF3A-6787-322D161AF98F}"/>
              </a:ext>
            </a:extLst>
          </p:cNvPr>
          <p:cNvGrpSpPr/>
          <p:nvPr/>
        </p:nvGrpSpPr>
        <p:grpSpPr>
          <a:xfrm>
            <a:off x="240652" y="519300"/>
            <a:ext cx="8722131" cy="5744064"/>
            <a:chOff x="240652" y="519300"/>
            <a:chExt cx="8722131" cy="5744064"/>
          </a:xfrm>
        </p:grpSpPr>
        <p:pic>
          <p:nvPicPr>
            <p:cNvPr id="6" name="Grafik 5" descr="Menschen vor digitalen Interface">
              <a:extLst>
                <a:ext uri="{FF2B5EF4-FFF2-40B4-BE49-F238E27FC236}">
                  <a16:creationId xmlns:a16="http://schemas.microsoft.com/office/drawing/2014/main" id="{6E11FA94-6551-8D0B-0A5D-49E6DDE4C887}"/>
                </a:ext>
              </a:extLst>
            </p:cNvPr>
            <p:cNvPicPr>
              <a:picLocks noChangeAspect="1"/>
            </p:cNvPicPr>
            <p:nvPr/>
          </p:nvPicPr>
          <p:blipFill>
            <a:blip r:embed="rId2"/>
            <a:stretch>
              <a:fillRect/>
            </a:stretch>
          </p:blipFill>
          <p:spPr>
            <a:xfrm>
              <a:off x="1957104" y="519300"/>
              <a:ext cx="5275512" cy="4378675"/>
            </a:xfrm>
            <a:prstGeom prst="rect">
              <a:avLst/>
            </a:prstGeom>
          </p:spPr>
        </p:pic>
        <p:sp>
          <p:nvSpPr>
            <p:cNvPr id="8" name="Textfeld 7">
              <a:extLst>
                <a:ext uri="{FF2B5EF4-FFF2-40B4-BE49-F238E27FC236}">
                  <a16:creationId xmlns:a16="http://schemas.microsoft.com/office/drawing/2014/main" id="{CCB40A58-D0C8-B71A-5AD0-F13D5BCE8ABD}"/>
                </a:ext>
              </a:extLst>
            </p:cNvPr>
            <p:cNvSpPr txBox="1"/>
            <p:nvPr/>
          </p:nvSpPr>
          <p:spPr>
            <a:xfrm>
              <a:off x="240652" y="5986365"/>
              <a:ext cx="8722131" cy="276999"/>
            </a:xfrm>
            <a:prstGeom prst="rect">
              <a:avLst/>
            </a:prstGeom>
            <a:noFill/>
          </p:spPr>
          <p:txBody>
            <a:bodyPr wrap="none" rtlCol="0">
              <a:spAutoFit/>
            </a:bodyPr>
            <a:lstStyle/>
            <a:p>
              <a:r>
                <a:rPr lang="de-DE" sz="1200" dirty="0">
                  <a:solidFill>
                    <a:srgbClr val="637052"/>
                  </a:solidFill>
                </a:rPr>
                <a:t>Grafiktitel: Menschen vor digitalem Interface, erstellt mit </a:t>
              </a:r>
              <a:r>
                <a:rPr lang="de-DE" sz="1200" dirty="0">
                  <a:hlinkClick r:id="rId3"/>
                </a:rPr>
                <a:t>Humaaans (Webseite)</a:t>
              </a:r>
              <a:r>
                <a:rPr lang="de-DE" sz="1200" dirty="0"/>
                <a:t> </a:t>
              </a:r>
              <a:r>
                <a:rPr lang="de-DE" sz="1200" dirty="0">
                  <a:solidFill>
                    <a:srgbClr val="637052"/>
                  </a:solidFill>
                </a:rPr>
                <a:t>| </a:t>
              </a:r>
              <a:r>
                <a:rPr lang="de-DE" sz="1200" dirty="0" err="1">
                  <a:solidFill>
                    <a:srgbClr val="637052"/>
                  </a:solidFill>
                </a:rPr>
                <a:t>Urheber:in</a:t>
              </a:r>
              <a:r>
                <a:rPr lang="de-DE" sz="1200" dirty="0">
                  <a:solidFill>
                    <a:srgbClr val="637052"/>
                  </a:solidFill>
                </a:rPr>
                <a:t>: Nicole Otten | Lizenz: </a:t>
              </a:r>
              <a:r>
                <a:rPr lang="de-DE" sz="1200" dirty="0">
                  <a:solidFill>
                    <a:srgbClr val="637052"/>
                  </a:solidFill>
                  <a:hlinkClick r:id="rId4"/>
                </a:rPr>
                <a:t>CC 0 1.0 (Webseite)</a:t>
              </a:r>
              <a:endParaRPr lang="de-DE" sz="1200" dirty="0">
                <a:solidFill>
                  <a:srgbClr val="637052"/>
                </a:solidFill>
              </a:endParaRPr>
            </a:p>
          </p:txBody>
        </p:sp>
      </p:grpSp>
    </p:spTree>
    <p:extLst>
      <p:ext uri="{BB962C8B-B14F-4D97-AF65-F5344CB8AC3E}">
        <p14:creationId xmlns:p14="http://schemas.microsoft.com/office/powerpoint/2010/main" val="27011442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8">
            <a:extLst>
              <a:ext uri="{FF2B5EF4-FFF2-40B4-BE49-F238E27FC236}">
                <a16:creationId xmlns:a16="http://schemas.microsoft.com/office/drawing/2014/main" id="{E15E4D8F-1081-52CE-4146-4F185B7931F8}"/>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Digitale Barrierefreiheit</a:t>
            </a:r>
          </a:p>
        </p:txBody>
      </p:sp>
      <p:pic>
        <p:nvPicPr>
          <p:cNvPr id="10" name="Onlinemedien 9" title="Digitale Barrierefreiheit">
            <a:hlinkClick r:id="" action="ppaction://media"/>
            <a:extLst>
              <a:ext uri="{FF2B5EF4-FFF2-40B4-BE49-F238E27FC236}">
                <a16:creationId xmlns:a16="http://schemas.microsoft.com/office/drawing/2014/main" id="{778DDDD9-3013-4E70-9B2A-EBD9279B9689}"/>
              </a:ext>
            </a:extLst>
          </p:cNvPr>
          <p:cNvPicPr>
            <a:picLocks noRot="1" noChangeAspect="1"/>
          </p:cNvPicPr>
          <p:nvPr>
            <a:videoFile r:link="rId1"/>
          </p:nvPr>
        </p:nvPicPr>
        <p:blipFill>
          <a:blip r:embed="rId3"/>
          <a:stretch>
            <a:fillRect/>
          </a:stretch>
        </p:blipFill>
        <p:spPr>
          <a:xfrm>
            <a:off x="904240" y="1770026"/>
            <a:ext cx="7569200" cy="3797654"/>
          </a:xfrm>
          <a:prstGeom prst="rect">
            <a:avLst/>
          </a:prstGeom>
        </p:spPr>
      </p:pic>
      <p:sp>
        <p:nvSpPr>
          <p:cNvPr id="9" name="Textfeld 8">
            <a:extLst>
              <a:ext uri="{FF2B5EF4-FFF2-40B4-BE49-F238E27FC236}">
                <a16:creationId xmlns:a16="http://schemas.microsoft.com/office/drawing/2014/main" id="{BCE8178D-0C36-B804-4307-E25385EC3BC2}"/>
              </a:ext>
            </a:extLst>
          </p:cNvPr>
          <p:cNvSpPr txBox="1"/>
          <p:nvPr/>
        </p:nvSpPr>
        <p:spPr>
          <a:xfrm>
            <a:off x="904241" y="5773239"/>
            <a:ext cx="7569200" cy="523220"/>
          </a:xfrm>
          <a:prstGeom prst="rect">
            <a:avLst/>
          </a:prstGeom>
          <a:noFill/>
        </p:spPr>
        <p:txBody>
          <a:bodyPr wrap="square" rtlCol="0">
            <a:spAutoFit/>
          </a:bodyPr>
          <a:lstStyle/>
          <a:p>
            <a:r>
              <a:rPr lang="de-DE" sz="1400" u="none" strike="noStrike" baseline="0" dirty="0">
                <a:latin typeface="+mj-lt"/>
              </a:rPr>
              <a:t>Erklärvideo: </a:t>
            </a:r>
            <a:r>
              <a:rPr lang="de-DE" sz="1400" u="none" strike="noStrike" baseline="0" dirty="0">
                <a:latin typeface="+mj-lt"/>
                <a:hlinkClick r:id="rId4"/>
              </a:rPr>
              <a:t>Digitale Barrierefreiheit (Webseite)</a:t>
            </a:r>
            <a:r>
              <a:rPr lang="de-DE" sz="1400" u="none" strike="noStrike" baseline="0" dirty="0">
                <a:latin typeface="+mj-lt"/>
              </a:rPr>
              <a:t> | </a:t>
            </a:r>
            <a:r>
              <a:rPr lang="de-DE" sz="1400" u="none" strike="noStrike" baseline="0" dirty="0" err="1">
                <a:latin typeface="+mj-lt"/>
              </a:rPr>
              <a:t>Urheber:in</a:t>
            </a:r>
            <a:r>
              <a:rPr lang="de-DE" sz="1400" u="none" strike="noStrike" baseline="0" dirty="0">
                <a:latin typeface="+mj-lt"/>
              </a:rPr>
              <a:t>: </a:t>
            </a:r>
            <a:r>
              <a:rPr lang="de-DE" sz="1400" u="none" strike="noStrike" baseline="0" dirty="0" err="1">
                <a:latin typeface="+mj-lt"/>
              </a:rPr>
              <a:t>youknow</a:t>
            </a:r>
            <a:r>
              <a:rPr lang="de-DE" sz="1400" u="none" strike="noStrike" baseline="0" dirty="0">
                <a:latin typeface="+mj-lt"/>
              </a:rPr>
              <a:t> GmbH über </a:t>
            </a:r>
            <a:r>
              <a:rPr lang="de-DE" sz="1400" u="none" strike="noStrike" baseline="0" dirty="0">
                <a:latin typeface="+mj-lt"/>
                <a:hlinkClick r:id="rId5"/>
              </a:rPr>
              <a:t>YouTube (Webseite)</a:t>
            </a:r>
            <a:r>
              <a:rPr lang="de-DE" sz="1400" u="none" strike="noStrike" baseline="0" dirty="0">
                <a:latin typeface="+mj-lt"/>
              </a:rPr>
              <a:t> | Lizenz: </a:t>
            </a:r>
            <a:r>
              <a:rPr lang="de-DE" sz="1400" u="none" strike="noStrike" baseline="0" dirty="0">
                <a:latin typeface="+mj-lt"/>
                <a:hlinkClick r:id="rId6"/>
              </a:rPr>
              <a:t>YouTube-Lizenz (Webseite)</a:t>
            </a:r>
            <a:endParaRPr lang="de-DE" sz="600" dirty="0">
              <a:latin typeface="+mj-lt"/>
              <a:cs typeface="HamburgSans"/>
            </a:endParaRPr>
          </a:p>
        </p:txBody>
      </p:sp>
      <p:sp>
        <p:nvSpPr>
          <p:cNvPr id="13" name="Textfeld 12">
            <a:extLst>
              <a:ext uri="{FF2B5EF4-FFF2-40B4-BE49-F238E27FC236}">
                <a16:creationId xmlns:a16="http://schemas.microsoft.com/office/drawing/2014/main" id="{083640E5-C9D2-D86E-5D08-4958CBD9711E}"/>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spTree>
    <p:extLst>
      <p:ext uri="{BB962C8B-B14F-4D97-AF65-F5344CB8AC3E}">
        <p14:creationId xmlns:p14="http://schemas.microsoft.com/office/powerpoint/2010/main" val="15266503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0"/>
                </p:tgtEl>
              </p:cMediaNode>
            </p:video>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0"/>
                                        </p:tgtEl>
                                      </p:cBhvr>
                                    </p:cmd>
                                  </p:child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540AB5AC-9964-2DDC-1C27-6963649AD99E}"/>
              </a:ext>
            </a:extLst>
          </p:cNvPr>
          <p:cNvSpPr txBox="1">
            <a:spLocks/>
          </p:cNvSpPr>
          <p:nvPr/>
        </p:nvSpPr>
        <p:spPr>
          <a:xfrm>
            <a:off x="688941" y="861964"/>
            <a:ext cx="7543800" cy="959202"/>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Gesetzeslagen in Deutschland, der EU sowie der Welt</a:t>
            </a:r>
          </a:p>
        </p:txBody>
      </p:sp>
      <p:sp>
        <p:nvSpPr>
          <p:cNvPr id="2" name="Inhaltsplatzhalter 1">
            <a:extLst>
              <a:ext uri="{FF2B5EF4-FFF2-40B4-BE49-F238E27FC236}">
                <a16:creationId xmlns:a16="http://schemas.microsoft.com/office/drawing/2014/main" id="{D80383B2-70B1-B912-2C3E-B07316388D6F}"/>
              </a:ext>
            </a:extLst>
          </p:cNvPr>
          <p:cNvSpPr>
            <a:spLocks noGrp="1"/>
          </p:cNvSpPr>
          <p:nvPr>
            <p:ph sz="half" idx="2"/>
          </p:nvPr>
        </p:nvSpPr>
        <p:spPr>
          <a:xfrm>
            <a:off x="914399" y="1838528"/>
            <a:ext cx="7519482" cy="4349835"/>
          </a:xfrm>
        </p:spPr>
        <p:txBody>
          <a:bodyPr>
            <a:normAutofit/>
          </a:bodyPr>
          <a:lstStyle/>
          <a:p>
            <a:r>
              <a:rPr lang="de-DE" sz="2000" dirty="0">
                <a:solidFill>
                  <a:schemeClr val="tx1"/>
                </a:solidFill>
                <a:latin typeface="+mn-lt"/>
              </a:rPr>
              <a:t>Laut dem </a:t>
            </a:r>
            <a:r>
              <a:rPr lang="de-DE" sz="2000" b="1" dirty="0">
                <a:solidFill>
                  <a:schemeClr val="tx1"/>
                </a:solidFill>
                <a:latin typeface="+mn-lt"/>
              </a:rPr>
              <a:t>Behindertengleichstellungsgesetz (BGG)</a:t>
            </a:r>
            <a:r>
              <a:rPr lang="de-DE" sz="2000" dirty="0">
                <a:solidFill>
                  <a:schemeClr val="tx1"/>
                </a:solidFill>
                <a:latin typeface="+mn-lt"/>
              </a:rPr>
              <a:t> der Bundesrepublik Deutschland sind Produkte dann barrierefrei, </a:t>
            </a:r>
            <a:r>
              <a:rPr lang="de-DE" sz="2000" b="1" dirty="0">
                <a:solidFill>
                  <a:schemeClr val="tx1"/>
                </a:solidFill>
                <a:latin typeface="+mn-lt"/>
              </a:rPr>
              <a:t>„wenn sie für Menschen mit Behinderungen in der allgemein üblichen Weise, ohne besondere Erschwernis und grundsätzlich ohne fremde Hilfe auffindbar, zugänglich und nutzbar sind“ </a:t>
            </a:r>
            <a:r>
              <a:rPr lang="de-DE" sz="2000" dirty="0">
                <a:solidFill>
                  <a:schemeClr val="tx1"/>
                </a:solidFill>
                <a:latin typeface="+mn-lt"/>
              </a:rPr>
              <a:t>(§ 4 BGG).</a:t>
            </a:r>
          </a:p>
          <a:p>
            <a:pPr>
              <a:spcAft>
                <a:spcPts val="0"/>
              </a:spcAft>
            </a:pPr>
            <a:r>
              <a:rPr lang="de-DE" sz="2000" u="sng" dirty="0">
                <a:solidFill>
                  <a:schemeClr val="tx1"/>
                </a:solidFill>
                <a:latin typeface="+mn-lt"/>
              </a:rPr>
              <a:t>Zentral sind dabei drei Aspekte:</a:t>
            </a:r>
          </a:p>
          <a:p>
            <a:pPr marL="266700" indent="-266700">
              <a:spcAft>
                <a:spcPts val="0"/>
              </a:spcAft>
              <a:buFont typeface="+mj-lt"/>
              <a:buAutoNum type="arabicPeriod"/>
            </a:pPr>
            <a:r>
              <a:rPr lang="de-DE" sz="2000" b="1" dirty="0">
                <a:solidFill>
                  <a:schemeClr val="tx1"/>
                </a:solidFill>
                <a:latin typeface="+mn-lt"/>
              </a:rPr>
              <a:t>In allgemein üblicher Weise</a:t>
            </a:r>
            <a:r>
              <a:rPr lang="de-DE" sz="2000" dirty="0">
                <a:solidFill>
                  <a:schemeClr val="tx1"/>
                </a:solidFill>
                <a:latin typeface="+mn-lt"/>
              </a:rPr>
              <a:t>: </a:t>
            </a:r>
            <a:r>
              <a:rPr lang="de-DE" sz="2000" i="1" dirty="0">
                <a:solidFill>
                  <a:schemeClr val="tx1"/>
                </a:solidFill>
                <a:latin typeface="+mn-lt"/>
              </a:rPr>
              <a:t>Es gibt keine anderen Wege für Menschen mit Einschränkungen</a:t>
            </a:r>
          </a:p>
          <a:p>
            <a:pPr marL="266700" indent="-266700">
              <a:spcAft>
                <a:spcPts val="0"/>
              </a:spcAft>
              <a:buFont typeface="+mj-lt"/>
              <a:buAutoNum type="arabicPeriod"/>
            </a:pPr>
            <a:r>
              <a:rPr lang="de-DE" sz="2000" b="1" dirty="0">
                <a:solidFill>
                  <a:schemeClr val="tx1"/>
                </a:solidFill>
                <a:latin typeface="+mn-lt"/>
              </a:rPr>
              <a:t>Ohne besondere Erschwernis</a:t>
            </a:r>
            <a:r>
              <a:rPr lang="de-DE" sz="2000" dirty="0">
                <a:solidFill>
                  <a:schemeClr val="tx1"/>
                </a:solidFill>
                <a:latin typeface="+mn-lt"/>
              </a:rPr>
              <a:t>: </a:t>
            </a:r>
            <a:r>
              <a:rPr lang="de-DE" sz="2000" i="1" dirty="0">
                <a:solidFill>
                  <a:schemeClr val="tx1"/>
                </a:solidFill>
                <a:latin typeface="+mn-lt"/>
              </a:rPr>
              <a:t>Der Zugang und die Nutzung sind für Menschen mit Einschränkungen nicht komplizierter als für andere</a:t>
            </a:r>
          </a:p>
          <a:p>
            <a:pPr marL="266700" indent="-266700">
              <a:spcAft>
                <a:spcPts val="0"/>
              </a:spcAft>
              <a:buFont typeface="+mj-lt"/>
              <a:buAutoNum type="arabicPeriod"/>
            </a:pPr>
            <a:r>
              <a:rPr lang="de-DE" sz="2000" b="1" dirty="0">
                <a:solidFill>
                  <a:schemeClr val="tx1"/>
                </a:solidFill>
                <a:latin typeface="+mn-lt"/>
              </a:rPr>
              <a:t>Ohne fremde Hilfe</a:t>
            </a:r>
            <a:r>
              <a:rPr lang="de-DE" sz="2000" dirty="0">
                <a:solidFill>
                  <a:schemeClr val="tx1"/>
                </a:solidFill>
                <a:latin typeface="+mn-lt"/>
              </a:rPr>
              <a:t>: </a:t>
            </a:r>
            <a:r>
              <a:rPr lang="de-DE" sz="2000" i="1" dirty="0">
                <a:solidFill>
                  <a:schemeClr val="tx1"/>
                </a:solidFill>
                <a:latin typeface="+mn-lt"/>
              </a:rPr>
              <a:t>Das Angebot lässt sich eigenständig und ohne die Hilfe anderer Personen nutzen</a:t>
            </a:r>
            <a:endParaRPr lang="de-DE" sz="2200" i="1" dirty="0">
              <a:solidFill>
                <a:schemeClr val="tx1"/>
              </a:solidFill>
              <a:latin typeface="+mn-lt"/>
            </a:endParaRPr>
          </a:p>
        </p:txBody>
      </p:sp>
      <p:sp>
        <p:nvSpPr>
          <p:cNvPr id="5" name="Textfeld 4">
            <a:extLst>
              <a:ext uri="{FF2B5EF4-FFF2-40B4-BE49-F238E27FC236}">
                <a16:creationId xmlns:a16="http://schemas.microsoft.com/office/drawing/2014/main" id="{8B17BB37-9A8A-4979-9E45-AD0165B558D5}"/>
              </a:ext>
            </a:extLst>
          </p:cNvPr>
          <p:cNvSpPr txBox="1"/>
          <p:nvPr/>
        </p:nvSpPr>
        <p:spPr>
          <a:xfrm>
            <a:off x="0" y="6103620"/>
            <a:ext cx="4937760" cy="307777"/>
          </a:xfrm>
          <a:prstGeom prst="rect">
            <a:avLst/>
          </a:prstGeom>
          <a:noFill/>
        </p:spPr>
        <p:txBody>
          <a:bodyPr wrap="square" rtlCol="0">
            <a:spAutoFit/>
          </a:bodyPr>
          <a:lstStyle/>
          <a:p>
            <a:r>
              <a:rPr lang="de-DE" sz="1400" i="1" u="none" strike="noStrike" baseline="0">
                <a:latin typeface="+mj-lt"/>
              </a:rPr>
              <a:t>Aliki Sophia Alamanis, Barrierefreiheit digitaler Bildungsmedien </a:t>
            </a:r>
            <a:endParaRPr lang="de-DE" sz="600" i="1">
              <a:latin typeface="+mj-lt"/>
              <a:cs typeface="HamburgSans"/>
            </a:endParaRPr>
          </a:p>
        </p:txBody>
      </p:sp>
      <p:sp>
        <p:nvSpPr>
          <p:cNvPr id="8" name="Textfeld 7">
            <a:extLst>
              <a:ext uri="{FF2B5EF4-FFF2-40B4-BE49-F238E27FC236}">
                <a16:creationId xmlns:a16="http://schemas.microsoft.com/office/drawing/2014/main" id="{BCED48A4-D1A7-238A-40B0-9A3A0A655718}"/>
              </a:ext>
              <a:ext uri="{C183D7F6-B498-43B3-948B-1728B52AA6E4}">
                <adec:decorative xmlns:adec="http://schemas.microsoft.com/office/drawing/2017/decorative" val="1"/>
              </a:ext>
            </a:extLst>
          </p:cNvPr>
          <p:cNvSpPr txBox="1"/>
          <p:nvPr/>
        </p:nvSpPr>
        <p:spPr>
          <a:xfrm>
            <a:off x="5593404" y="116731"/>
            <a:ext cx="355059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2. Gesetzliche Vorgaben und Standards</a:t>
            </a:r>
          </a:p>
        </p:txBody>
      </p:sp>
    </p:spTree>
    <p:extLst>
      <p:ext uri="{BB962C8B-B14F-4D97-AF65-F5344CB8AC3E}">
        <p14:creationId xmlns:p14="http://schemas.microsoft.com/office/powerpoint/2010/main" val="34723876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92EE55F1-D2A9-4B33-D8CD-9477E0BCC543}"/>
              </a:ext>
            </a:extLst>
          </p:cNvPr>
          <p:cNvSpPr txBox="1">
            <a:spLocks/>
          </p:cNvSpPr>
          <p:nvPr/>
        </p:nvSpPr>
        <p:spPr>
          <a:xfrm>
            <a:off x="688941" y="861964"/>
            <a:ext cx="7543800" cy="959202"/>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Gesetzeslagen in Deutschland, der EU sowie der Welt</a:t>
            </a:r>
          </a:p>
        </p:txBody>
      </p:sp>
      <p:sp>
        <p:nvSpPr>
          <p:cNvPr id="2" name="Inhaltsplatzhalter 1">
            <a:extLst>
              <a:ext uri="{FF2B5EF4-FFF2-40B4-BE49-F238E27FC236}">
                <a16:creationId xmlns:a16="http://schemas.microsoft.com/office/drawing/2014/main" id="{D80383B2-70B1-B912-2C3E-B07316388D6F}"/>
              </a:ext>
            </a:extLst>
          </p:cNvPr>
          <p:cNvSpPr>
            <a:spLocks noGrp="1"/>
          </p:cNvSpPr>
          <p:nvPr>
            <p:ph sz="half" idx="2"/>
          </p:nvPr>
        </p:nvSpPr>
        <p:spPr>
          <a:xfrm>
            <a:off x="906933" y="1879600"/>
            <a:ext cx="7410216" cy="4308762"/>
          </a:xfrm>
        </p:spPr>
        <p:txBody>
          <a:bodyPr>
            <a:normAutofit/>
          </a:bodyPr>
          <a:lstStyle/>
          <a:p>
            <a:endParaRPr lang="de-DE" sz="2400" dirty="0">
              <a:solidFill>
                <a:schemeClr val="tx1"/>
              </a:solidFill>
              <a:latin typeface="+mn-lt"/>
            </a:endParaRPr>
          </a:p>
          <a:p>
            <a:r>
              <a:rPr lang="de-DE" sz="2400" dirty="0">
                <a:solidFill>
                  <a:schemeClr val="tx1"/>
                </a:solidFill>
                <a:latin typeface="+mn-lt"/>
              </a:rPr>
              <a:t>Die Web Content Accessibility Guidelines (WCAG; englisch für „Richtlinien für barrierefreie Webinhalte“) sind ein internationaler Standard zur barrierefreien Gestaltung von Internetangeboten, der in der Europäischen Union für öffentliche Stellen für bestehende Websites und mobile Anwendungen gilt.</a:t>
            </a:r>
          </a:p>
          <a:p>
            <a:r>
              <a:rPr lang="de-DE" sz="2400" dirty="0">
                <a:solidFill>
                  <a:schemeClr val="tx1"/>
                </a:solidFill>
                <a:latin typeface="+mn-lt"/>
              </a:rPr>
              <a:t>Die Web Accessibility Initiative (WAI) des World Wide Web Consortiums (W3C) hat die WCAG ausgearbeitet, die Internationale Organisation für Normung (ISO) hat die WCAG 2.0 zum Standard ISO/IEC 40500:2012 erklärt.</a:t>
            </a:r>
          </a:p>
        </p:txBody>
      </p:sp>
      <p:sp>
        <p:nvSpPr>
          <p:cNvPr id="5" name="Textfeld 4">
            <a:extLst>
              <a:ext uri="{FF2B5EF4-FFF2-40B4-BE49-F238E27FC236}">
                <a16:creationId xmlns:a16="http://schemas.microsoft.com/office/drawing/2014/main" id="{9B0EE5D1-E1CB-D4EB-B7CB-2A13B70D951F}"/>
              </a:ext>
            </a:extLst>
          </p:cNvPr>
          <p:cNvSpPr txBox="1"/>
          <p:nvPr/>
        </p:nvSpPr>
        <p:spPr>
          <a:xfrm>
            <a:off x="906933" y="5880585"/>
            <a:ext cx="7667900" cy="307777"/>
          </a:xfrm>
          <a:prstGeom prst="rect">
            <a:avLst/>
          </a:prstGeom>
          <a:noFill/>
        </p:spPr>
        <p:txBody>
          <a:bodyPr wrap="square" rtlCol="0">
            <a:spAutoFit/>
          </a:bodyPr>
          <a:lstStyle/>
          <a:p>
            <a:r>
              <a:rPr lang="de-DE" sz="1400" u="none" strike="noStrike" baseline="0" dirty="0">
                <a:latin typeface="+mj-lt"/>
              </a:rPr>
              <a:t>Zitat: </a:t>
            </a:r>
            <a:r>
              <a:rPr lang="de-DE" sz="1400" u="none" strike="noStrike" baseline="0" dirty="0">
                <a:latin typeface="+mj-lt"/>
                <a:hlinkClick r:id="rId2"/>
              </a:rPr>
              <a:t>Wikipedia-Eintrag zu Web Content </a:t>
            </a:r>
            <a:r>
              <a:rPr lang="de-DE" sz="1400" u="none" strike="noStrike" baseline="0" dirty="0" err="1">
                <a:latin typeface="+mj-lt"/>
                <a:hlinkClick r:id="rId2"/>
              </a:rPr>
              <a:t>Accessibility</a:t>
            </a:r>
            <a:r>
              <a:rPr lang="de-DE" sz="1400" u="none" strike="noStrike" baseline="0" dirty="0">
                <a:latin typeface="+mj-lt"/>
                <a:hlinkClick r:id="rId2"/>
              </a:rPr>
              <a:t> Guidelines (Webseite)</a:t>
            </a:r>
            <a:r>
              <a:rPr lang="de-DE" sz="1400" u="none" strike="noStrike" baseline="0" dirty="0">
                <a:latin typeface="+mj-lt"/>
              </a:rPr>
              <a:t> | Lizenz: </a:t>
            </a:r>
            <a:r>
              <a:rPr lang="de-DE" sz="1400" u="none" strike="noStrike" baseline="0" dirty="0">
                <a:latin typeface="+mj-lt"/>
                <a:hlinkClick r:id="rId3"/>
              </a:rPr>
              <a:t>CC 0 1.0 (Webseite)</a:t>
            </a:r>
            <a:endParaRPr lang="de-DE" sz="600" dirty="0">
              <a:latin typeface="+mj-lt"/>
              <a:cs typeface="HamburgSans"/>
            </a:endParaRPr>
          </a:p>
        </p:txBody>
      </p:sp>
      <p:sp>
        <p:nvSpPr>
          <p:cNvPr id="8" name="Textfeld 7">
            <a:extLst>
              <a:ext uri="{FF2B5EF4-FFF2-40B4-BE49-F238E27FC236}">
                <a16:creationId xmlns:a16="http://schemas.microsoft.com/office/drawing/2014/main" id="{9802165C-8ECB-059A-9B3E-3E9C913214DE}"/>
              </a:ext>
              <a:ext uri="{C183D7F6-B498-43B3-948B-1728B52AA6E4}">
                <adec:decorative xmlns:adec="http://schemas.microsoft.com/office/drawing/2017/decorative" val="1"/>
              </a:ext>
            </a:extLst>
          </p:cNvPr>
          <p:cNvSpPr txBox="1"/>
          <p:nvPr/>
        </p:nvSpPr>
        <p:spPr>
          <a:xfrm>
            <a:off x="5593404" y="116731"/>
            <a:ext cx="355059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2. Gesetzliche Vorgaben und Standards</a:t>
            </a:r>
          </a:p>
        </p:txBody>
      </p:sp>
      <p:pic>
        <p:nvPicPr>
          <p:cNvPr id="4" name="Grafik 3">
            <a:extLst>
              <a:ext uri="{FF2B5EF4-FFF2-40B4-BE49-F238E27FC236}">
                <a16:creationId xmlns:a16="http://schemas.microsoft.com/office/drawing/2014/main" id="{E75DEF39-8FE9-9E9C-A644-73BF1178B179}"/>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0" y="4966185"/>
            <a:ext cx="914400" cy="914400"/>
          </a:xfrm>
          <a:prstGeom prst="rect">
            <a:avLst/>
          </a:prstGeom>
        </p:spPr>
      </p:pic>
      <p:pic>
        <p:nvPicPr>
          <p:cNvPr id="6" name="Grafik 5">
            <a:extLst>
              <a:ext uri="{FF2B5EF4-FFF2-40B4-BE49-F238E27FC236}">
                <a16:creationId xmlns:a16="http://schemas.microsoft.com/office/drawing/2014/main" id="{45FE5645-3F3E-026D-2C45-798722A04E01}"/>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117633" y="1818733"/>
            <a:ext cx="914400" cy="914400"/>
          </a:xfrm>
          <a:prstGeom prst="rect">
            <a:avLst/>
          </a:prstGeom>
        </p:spPr>
      </p:pic>
    </p:spTree>
    <p:extLst>
      <p:ext uri="{BB962C8B-B14F-4D97-AF65-F5344CB8AC3E}">
        <p14:creationId xmlns:p14="http://schemas.microsoft.com/office/powerpoint/2010/main" val="40449049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8">
            <a:extLst>
              <a:ext uri="{FF2B5EF4-FFF2-40B4-BE49-F238E27FC236}">
                <a16:creationId xmlns:a16="http://schemas.microsoft.com/office/drawing/2014/main" id="{5720A7E6-C0AE-925F-AD20-7B2D52ACBC72}"/>
              </a:ext>
            </a:extLst>
          </p:cNvPr>
          <p:cNvSpPr txBox="1">
            <a:spLocks/>
          </p:cNvSpPr>
          <p:nvPr/>
        </p:nvSpPr>
        <p:spPr>
          <a:xfrm>
            <a:off x="688941" y="861964"/>
            <a:ext cx="7543800" cy="959202"/>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Gesetzeslagen in Deutschland, der EU sowie der Welt</a:t>
            </a:r>
          </a:p>
        </p:txBody>
      </p:sp>
      <p:sp>
        <p:nvSpPr>
          <p:cNvPr id="2" name="Inhaltsplatzhalter 1">
            <a:extLst>
              <a:ext uri="{FF2B5EF4-FFF2-40B4-BE49-F238E27FC236}">
                <a16:creationId xmlns:a16="http://schemas.microsoft.com/office/drawing/2014/main" id="{D80383B2-70B1-B912-2C3E-B07316388D6F}"/>
              </a:ext>
            </a:extLst>
          </p:cNvPr>
          <p:cNvSpPr>
            <a:spLocks noGrp="1"/>
          </p:cNvSpPr>
          <p:nvPr>
            <p:ph sz="half" idx="2"/>
          </p:nvPr>
        </p:nvSpPr>
        <p:spPr>
          <a:xfrm>
            <a:off x="906933" y="1899920"/>
            <a:ext cx="7410216" cy="4288442"/>
          </a:xfrm>
        </p:spPr>
        <p:txBody>
          <a:bodyPr>
            <a:normAutofit/>
          </a:bodyPr>
          <a:lstStyle/>
          <a:p>
            <a:endParaRPr lang="de-DE" sz="2400" dirty="0">
              <a:solidFill>
                <a:schemeClr val="tx1"/>
              </a:solidFill>
              <a:latin typeface="+mn-lt"/>
            </a:endParaRPr>
          </a:p>
          <a:p>
            <a:r>
              <a:rPr lang="de-DE" sz="2400" dirty="0">
                <a:solidFill>
                  <a:schemeClr val="tx1"/>
                </a:solidFill>
                <a:latin typeface="+mn-lt"/>
              </a:rPr>
              <a:t>Webseiten, die diesen Richtlinien entsprechen, sind auch für Menschen mit sensorischen und motorischen (und in gewissem Rahmen mentalen) Einschränkungen zugänglich, d. h., sie können die angebotenen Informationen erfassen und notwendige Eingaben tätigen. </a:t>
            </a:r>
          </a:p>
          <a:p>
            <a:r>
              <a:rPr lang="de-DE" sz="2400" dirty="0">
                <a:solidFill>
                  <a:schemeClr val="tx1"/>
                </a:solidFill>
                <a:latin typeface="+mn-lt"/>
              </a:rPr>
              <a:t>In Deutschland steckt die praktische Umsetzung dieser Richtlinien noch im Anfangsstadium und wird seit 2002 durch die gesetzliche Verankerung in der Barrierefreie-Informationstechnik-Verordnung (BITV) gefördert.</a:t>
            </a:r>
          </a:p>
        </p:txBody>
      </p:sp>
      <p:sp>
        <p:nvSpPr>
          <p:cNvPr id="8" name="Textfeld 7">
            <a:extLst>
              <a:ext uri="{FF2B5EF4-FFF2-40B4-BE49-F238E27FC236}">
                <a16:creationId xmlns:a16="http://schemas.microsoft.com/office/drawing/2014/main" id="{9802165C-8ECB-059A-9B3E-3E9C913214DE}"/>
              </a:ext>
              <a:ext uri="{C183D7F6-B498-43B3-948B-1728B52AA6E4}">
                <adec:decorative xmlns:adec="http://schemas.microsoft.com/office/drawing/2017/decorative" val="1"/>
              </a:ext>
            </a:extLst>
          </p:cNvPr>
          <p:cNvSpPr txBox="1"/>
          <p:nvPr/>
        </p:nvSpPr>
        <p:spPr>
          <a:xfrm>
            <a:off x="5593404" y="116731"/>
            <a:ext cx="355059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2. Gesetzliche Vorgaben und Standards</a:t>
            </a:r>
          </a:p>
        </p:txBody>
      </p:sp>
      <p:sp>
        <p:nvSpPr>
          <p:cNvPr id="3" name="Textfeld 2">
            <a:extLst>
              <a:ext uri="{FF2B5EF4-FFF2-40B4-BE49-F238E27FC236}">
                <a16:creationId xmlns:a16="http://schemas.microsoft.com/office/drawing/2014/main" id="{AFBF1E9A-C78A-2F92-DAB1-88E022F2E01F}"/>
              </a:ext>
            </a:extLst>
          </p:cNvPr>
          <p:cNvSpPr txBox="1"/>
          <p:nvPr/>
        </p:nvSpPr>
        <p:spPr>
          <a:xfrm>
            <a:off x="906933" y="5880585"/>
            <a:ext cx="7667900" cy="307777"/>
          </a:xfrm>
          <a:prstGeom prst="rect">
            <a:avLst/>
          </a:prstGeom>
          <a:noFill/>
        </p:spPr>
        <p:txBody>
          <a:bodyPr wrap="square" rtlCol="0">
            <a:spAutoFit/>
          </a:bodyPr>
          <a:lstStyle/>
          <a:p>
            <a:r>
              <a:rPr lang="de-DE" sz="1400" u="none" strike="noStrike" baseline="0" dirty="0">
                <a:latin typeface="+mj-lt"/>
              </a:rPr>
              <a:t>Zitat: </a:t>
            </a:r>
            <a:r>
              <a:rPr lang="de-DE" sz="1400" u="none" strike="noStrike" baseline="0" dirty="0">
                <a:latin typeface="+mj-lt"/>
                <a:hlinkClick r:id="rId2"/>
              </a:rPr>
              <a:t>Wikipedia-Eintrag zu Web Content </a:t>
            </a:r>
            <a:r>
              <a:rPr lang="de-DE" sz="1400" u="none" strike="noStrike" baseline="0" dirty="0" err="1">
                <a:latin typeface="+mj-lt"/>
                <a:hlinkClick r:id="rId2"/>
              </a:rPr>
              <a:t>Accessibility</a:t>
            </a:r>
            <a:r>
              <a:rPr lang="de-DE" sz="1400" u="none" strike="noStrike" baseline="0" dirty="0">
                <a:latin typeface="+mj-lt"/>
                <a:hlinkClick r:id="rId2"/>
              </a:rPr>
              <a:t> Guidelines (Webseite)</a:t>
            </a:r>
            <a:r>
              <a:rPr lang="de-DE" sz="1400" u="none" strike="noStrike" baseline="0" dirty="0">
                <a:latin typeface="+mj-lt"/>
              </a:rPr>
              <a:t> | Lizenz: </a:t>
            </a:r>
            <a:r>
              <a:rPr lang="de-DE" sz="1400" u="none" strike="noStrike" baseline="0" dirty="0">
                <a:latin typeface="+mj-lt"/>
                <a:hlinkClick r:id="rId3"/>
              </a:rPr>
              <a:t>CC 0 1.0 (Webseite)</a:t>
            </a:r>
            <a:endParaRPr lang="de-DE" sz="600" dirty="0">
              <a:latin typeface="+mj-lt"/>
              <a:cs typeface="HamburgSans"/>
            </a:endParaRPr>
          </a:p>
        </p:txBody>
      </p:sp>
      <p:pic>
        <p:nvPicPr>
          <p:cNvPr id="4" name="Grafik 3">
            <a:extLst>
              <a:ext uri="{FF2B5EF4-FFF2-40B4-BE49-F238E27FC236}">
                <a16:creationId xmlns:a16="http://schemas.microsoft.com/office/drawing/2014/main" id="{3AC2F126-D914-6115-5607-4EE5C39CC466}"/>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0" y="4564964"/>
            <a:ext cx="914400" cy="914400"/>
          </a:xfrm>
          <a:prstGeom prst="rect">
            <a:avLst/>
          </a:prstGeom>
        </p:spPr>
      </p:pic>
      <p:pic>
        <p:nvPicPr>
          <p:cNvPr id="6" name="Grafik 5">
            <a:extLst>
              <a:ext uri="{FF2B5EF4-FFF2-40B4-BE49-F238E27FC236}">
                <a16:creationId xmlns:a16="http://schemas.microsoft.com/office/drawing/2014/main" id="{B35A670C-A452-CDC3-E34A-B04D4EEA0449}"/>
              </a:ext>
              <a:ext uri="{C183D7F6-B498-43B3-948B-1728B52AA6E4}">
                <adec:decorative xmlns:adec="http://schemas.microsoft.com/office/drawing/2017/decorative" val="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117633" y="1818733"/>
            <a:ext cx="914400" cy="914400"/>
          </a:xfrm>
          <a:prstGeom prst="rect">
            <a:avLst/>
          </a:prstGeom>
        </p:spPr>
      </p:pic>
    </p:spTree>
    <p:extLst>
      <p:ext uri="{BB962C8B-B14F-4D97-AF65-F5344CB8AC3E}">
        <p14:creationId xmlns:p14="http://schemas.microsoft.com/office/powerpoint/2010/main" val="2398751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CDDAF462-45A1-CA23-609A-038C10E4DC9B}"/>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Prinzipien der Barrierefreiheit laut WCAG</a:t>
            </a:r>
          </a:p>
        </p:txBody>
      </p:sp>
      <p:sp>
        <p:nvSpPr>
          <p:cNvPr id="2" name="Inhaltsplatzhalter 1">
            <a:extLst>
              <a:ext uri="{FF2B5EF4-FFF2-40B4-BE49-F238E27FC236}">
                <a16:creationId xmlns:a16="http://schemas.microsoft.com/office/drawing/2014/main" id="{D80383B2-70B1-B912-2C3E-B07316388D6F}"/>
              </a:ext>
            </a:extLst>
          </p:cNvPr>
          <p:cNvSpPr>
            <a:spLocks noGrp="1"/>
          </p:cNvSpPr>
          <p:nvPr>
            <p:ph sz="half" idx="2"/>
          </p:nvPr>
        </p:nvSpPr>
        <p:spPr>
          <a:xfrm>
            <a:off x="945844" y="1792498"/>
            <a:ext cx="7419944" cy="4465010"/>
          </a:xfrm>
        </p:spPr>
        <p:txBody>
          <a:bodyPr>
            <a:normAutofit/>
          </a:bodyPr>
          <a:lstStyle/>
          <a:p>
            <a:pPr marL="54900" indent="-342900">
              <a:spcAft>
                <a:spcPts val="0"/>
              </a:spcAft>
              <a:buFont typeface="+mj-lt"/>
              <a:buAutoNum type="arabicPeriod"/>
            </a:pPr>
            <a:r>
              <a:rPr lang="de-DE" sz="1600" b="1" dirty="0">
                <a:solidFill>
                  <a:schemeClr val="tx1"/>
                </a:solidFill>
                <a:latin typeface="+mn-lt"/>
              </a:rPr>
              <a:t>Wahrnehmbar</a:t>
            </a:r>
          </a:p>
          <a:p>
            <a:pPr marL="360363" indent="0">
              <a:spcBef>
                <a:spcPts val="0"/>
              </a:spcBef>
            </a:pPr>
            <a:r>
              <a:rPr lang="de-DE" sz="1600" dirty="0">
                <a:solidFill>
                  <a:schemeClr val="tx1"/>
                </a:solidFill>
                <a:latin typeface="+mn-lt"/>
              </a:rPr>
              <a:t>Informationen und Bestandteile der Benutzerschnittstelle müssen den Benutzern so präsentiert werden, dass diese sie wahrnehmen können.</a:t>
            </a:r>
          </a:p>
          <a:p>
            <a:pPr marL="54900" indent="-342900">
              <a:spcAft>
                <a:spcPts val="0"/>
              </a:spcAft>
              <a:buFont typeface="+mj-lt"/>
              <a:buAutoNum type="arabicPeriod" startAt="2"/>
            </a:pPr>
            <a:r>
              <a:rPr lang="de-DE" sz="1600" b="1" dirty="0">
                <a:solidFill>
                  <a:schemeClr val="tx1"/>
                </a:solidFill>
                <a:latin typeface="+mn-lt"/>
              </a:rPr>
              <a:t>Bedienbar</a:t>
            </a:r>
          </a:p>
          <a:p>
            <a:pPr marL="360363" indent="0">
              <a:spcBef>
                <a:spcPts val="0"/>
              </a:spcBef>
            </a:pPr>
            <a:r>
              <a:rPr lang="de-DE" sz="1600" dirty="0">
                <a:solidFill>
                  <a:schemeClr val="tx1"/>
                </a:solidFill>
                <a:latin typeface="+mn-lt"/>
              </a:rPr>
              <a:t>Bestandteile der Benutzerschnittstelle und Navigation müssen bedienbar sein.</a:t>
            </a:r>
          </a:p>
          <a:p>
            <a:pPr marL="54900" indent="-342900">
              <a:spcAft>
                <a:spcPts val="0"/>
              </a:spcAft>
              <a:buFont typeface="+mj-lt"/>
              <a:buAutoNum type="arabicPeriod" startAt="3"/>
            </a:pPr>
            <a:r>
              <a:rPr lang="de-DE" sz="1600" b="1" dirty="0">
                <a:solidFill>
                  <a:schemeClr val="tx1"/>
                </a:solidFill>
                <a:latin typeface="+mn-lt"/>
              </a:rPr>
              <a:t>Verständlich</a:t>
            </a:r>
          </a:p>
          <a:p>
            <a:pPr marL="360363" indent="0">
              <a:spcBef>
                <a:spcPts val="0"/>
              </a:spcBef>
            </a:pPr>
            <a:r>
              <a:rPr lang="de-DE" sz="1600" dirty="0">
                <a:solidFill>
                  <a:schemeClr val="tx1"/>
                </a:solidFill>
                <a:latin typeface="+mn-lt"/>
              </a:rPr>
              <a:t>Informationen und Bedienung der Benutzerschnittstelle müssen verständlich sein.</a:t>
            </a:r>
          </a:p>
          <a:p>
            <a:pPr marL="54900" indent="-342900">
              <a:spcAft>
                <a:spcPts val="0"/>
              </a:spcAft>
              <a:buFont typeface="+mj-lt"/>
              <a:buAutoNum type="arabicPeriod" startAt="4"/>
            </a:pPr>
            <a:r>
              <a:rPr lang="de-DE" sz="1600" b="1" dirty="0">
                <a:solidFill>
                  <a:schemeClr val="tx1"/>
                </a:solidFill>
                <a:latin typeface="+mn-lt"/>
              </a:rPr>
              <a:t>Robust</a:t>
            </a:r>
          </a:p>
          <a:p>
            <a:pPr marL="360363" indent="0">
              <a:spcBef>
                <a:spcPts val="0"/>
              </a:spcBef>
            </a:pPr>
            <a:r>
              <a:rPr lang="de-DE" sz="1600" dirty="0">
                <a:solidFill>
                  <a:schemeClr val="tx1"/>
                </a:solidFill>
                <a:latin typeface="+mn-lt"/>
              </a:rPr>
              <a:t>Inhalte müssen robust genug sein, damit sie zuverlässig von einer großen Auswahl an Benutzeragenten einschließlich assistierender Techniken interpretiert werden können.</a:t>
            </a:r>
          </a:p>
        </p:txBody>
      </p:sp>
      <p:sp>
        <p:nvSpPr>
          <p:cNvPr id="5" name="Textfeld 4">
            <a:extLst>
              <a:ext uri="{FF2B5EF4-FFF2-40B4-BE49-F238E27FC236}">
                <a16:creationId xmlns:a16="http://schemas.microsoft.com/office/drawing/2014/main" id="{9B0EE5D1-E1CB-D4EB-B7CB-2A13B70D951F}"/>
              </a:ext>
            </a:extLst>
          </p:cNvPr>
          <p:cNvSpPr txBox="1"/>
          <p:nvPr/>
        </p:nvSpPr>
        <p:spPr>
          <a:xfrm>
            <a:off x="0" y="6103620"/>
            <a:ext cx="4937760" cy="307777"/>
          </a:xfrm>
          <a:prstGeom prst="rect">
            <a:avLst/>
          </a:prstGeom>
          <a:noFill/>
        </p:spPr>
        <p:txBody>
          <a:bodyPr wrap="square" rtlCol="0">
            <a:spAutoFit/>
          </a:bodyPr>
          <a:lstStyle/>
          <a:p>
            <a:r>
              <a:rPr lang="de-DE" sz="1400" i="1" u="none" strike="noStrike" baseline="0" dirty="0">
                <a:latin typeface="+mj-lt"/>
              </a:rPr>
              <a:t>Webseite: Barrierefreies Webdesign </a:t>
            </a:r>
            <a:endParaRPr lang="de-DE" sz="600" i="1" dirty="0">
              <a:latin typeface="+mj-lt"/>
              <a:cs typeface="HamburgSans"/>
            </a:endParaRPr>
          </a:p>
        </p:txBody>
      </p:sp>
      <p:sp>
        <p:nvSpPr>
          <p:cNvPr id="6" name="Textfeld 5">
            <a:extLst>
              <a:ext uri="{FF2B5EF4-FFF2-40B4-BE49-F238E27FC236}">
                <a16:creationId xmlns:a16="http://schemas.microsoft.com/office/drawing/2014/main" id="{F6DA26FC-1AB0-8AED-2FA3-20DE582A6347}"/>
              </a:ext>
              <a:ext uri="{C183D7F6-B498-43B3-948B-1728B52AA6E4}">
                <adec:decorative xmlns:adec="http://schemas.microsoft.com/office/drawing/2017/decorative" val="1"/>
              </a:ext>
            </a:extLst>
          </p:cNvPr>
          <p:cNvSpPr txBox="1"/>
          <p:nvPr/>
        </p:nvSpPr>
        <p:spPr>
          <a:xfrm>
            <a:off x="5593404" y="116731"/>
            <a:ext cx="355059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2. Gesetzliche Vorgaben und Standards</a:t>
            </a:r>
          </a:p>
        </p:txBody>
      </p:sp>
    </p:spTree>
    <p:extLst>
      <p:ext uri="{BB962C8B-B14F-4D97-AF65-F5344CB8AC3E}">
        <p14:creationId xmlns:p14="http://schemas.microsoft.com/office/powerpoint/2010/main" val="14161758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F72DF616-9D9D-4718-5FF6-DA92B150AB91}"/>
              </a:ext>
            </a:extLst>
          </p:cNvPr>
          <p:cNvSpPr txBox="1">
            <a:spLocks/>
          </p:cNvSpPr>
          <p:nvPr/>
        </p:nvSpPr>
        <p:spPr>
          <a:xfrm>
            <a:off x="688941" y="503853"/>
            <a:ext cx="7543800" cy="1317313"/>
          </a:xfrm>
          <a:prstGeom prst="rect">
            <a:avLst/>
          </a:prstGeom>
        </p:spPr>
        <p:txBody>
          <a:bodyPr>
            <a:normAutofit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Was </a:t>
            </a:r>
            <a:r>
              <a:rPr lang="de-DE" sz="3200" b="1" dirty="0" err="1">
                <a:solidFill>
                  <a:schemeClr val="accent1"/>
                </a:solidFill>
              </a:rPr>
              <a:t>Schüler:innen</a:t>
            </a:r>
            <a:r>
              <a:rPr lang="de-DE" sz="3200" b="1" dirty="0">
                <a:solidFill>
                  <a:schemeClr val="accent1"/>
                </a:solidFill>
              </a:rPr>
              <a:t> zum Lernen in einer digitalen Lernumgebung benötigen, kann ein LMS wie </a:t>
            </a:r>
            <a:r>
              <a:rPr lang="de-DE" sz="3200" b="1" dirty="0" err="1">
                <a:solidFill>
                  <a:schemeClr val="accent1"/>
                </a:solidFill>
              </a:rPr>
              <a:t>moodle</a:t>
            </a:r>
            <a:r>
              <a:rPr lang="de-DE" sz="3200" b="1" dirty="0">
                <a:solidFill>
                  <a:schemeClr val="accent1"/>
                </a:solidFill>
              </a:rPr>
              <a:t> bieten.</a:t>
            </a:r>
          </a:p>
        </p:txBody>
      </p:sp>
      <p:sp>
        <p:nvSpPr>
          <p:cNvPr id="12" name="Inhaltsplatzhalter 11">
            <a:extLst>
              <a:ext uri="{FF2B5EF4-FFF2-40B4-BE49-F238E27FC236}">
                <a16:creationId xmlns:a16="http://schemas.microsoft.com/office/drawing/2014/main" id="{928A8B6D-BD62-A12E-2F21-8218C0017C2F}"/>
              </a:ext>
            </a:extLst>
          </p:cNvPr>
          <p:cNvSpPr>
            <a:spLocks noGrp="1"/>
          </p:cNvSpPr>
          <p:nvPr>
            <p:ph sz="half" idx="2"/>
          </p:nvPr>
        </p:nvSpPr>
        <p:spPr>
          <a:xfrm>
            <a:off x="870625" y="2369326"/>
            <a:ext cx="7402750" cy="2667509"/>
          </a:xfrm>
        </p:spPr>
        <p:txBody>
          <a:bodyPr>
            <a:normAutofit/>
          </a:bodyPr>
          <a:lstStyle/>
          <a:p>
            <a:pPr algn="ctr">
              <a:lnSpc>
                <a:spcPct val="100000"/>
              </a:lnSpc>
              <a:spcAft>
                <a:spcPts val="0"/>
              </a:spcAft>
            </a:pPr>
            <a:r>
              <a:rPr lang="de-DE" sz="2800" b="1" i="0" u="none" strike="noStrike" baseline="0" dirty="0">
                <a:solidFill>
                  <a:schemeClr val="tx1"/>
                </a:solidFill>
                <a:latin typeface="+mn-lt"/>
                <a:cs typeface="Arial" panose="020B0604020202020204" pitchFamily="34" charset="0"/>
              </a:rPr>
              <a:t>Individualisierung und Differenzierung in inklusiven Lerngruppen bedarf der Innovation und Kreativität. So unterschiedlich die Bedarfe der einzelnen Lernenden sind, so individuell ist die Lernumgebung zu gestalten.</a:t>
            </a:r>
            <a:r>
              <a:rPr lang="de-DE" sz="2800" b="1" i="0" u="none" strike="noStrike" baseline="0" dirty="0">
                <a:solidFill>
                  <a:srgbClr val="174271"/>
                </a:solidFill>
                <a:latin typeface="+mn-lt"/>
                <a:cs typeface="Arial" panose="020B0604020202020204" pitchFamily="34" charset="0"/>
              </a:rPr>
              <a:t> </a:t>
            </a:r>
          </a:p>
        </p:txBody>
      </p:sp>
      <p:sp>
        <p:nvSpPr>
          <p:cNvPr id="5" name="Textfeld 4">
            <a:extLst>
              <a:ext uri="{FF2B5EF4-FFF2-40B4-BE49-F238E27FC236}">
                <a16:creationId xmlns:a16="http://schemas.microsoft.com/office/drawing/2014/main" id="{2B5D0939-5850-8B4D-5A75-90F475F32A9C}"/>
              </a:ext>
              <a:ext uri="{C183D7F6-B498-43B3-948B-1728B52AA6E4}">
                <adec:decorative xmlns:adec="http://schemas.microsoft.com/office/drawing/2017/decorative" val="1"/>
              </a:ext>
            </a:extLst>
          </p:cNvPr>
          <p:cNvSpPr txBox="1"/>
          <p:nvPr/>
        </p:nvSpPr>
        <p:spPr>
          <a:xfrm>
            <a:off x="1819072" y="116731"/>
            <a:ext cx="73249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3. Chancen des LMS für eine inklusive Lernumgebung</a:t>
            </a:r>
          </a:p>
        </p:txBody>
      </p:sp>
      <p:sp>
        <p:nvSpPr>
          <p:cNvPr id="2" name="Textfeld 1">
            <a:extLst>
              <a:ext uri="{FF2B5EF4-FFF2-40B4-BE49-F238E27FC236}">
                <a16:creationId xmlns:a16="http://schemas.microsoft.com/office/drawing/2014/main" id="{8BD480DD-AAAE-23CD-7FA6-95C1D410CCCA}"/>
              </a:ext>
            </a:extLst>
          </p:cNvPr>
          <p:cNvSpPr txBox="1"/>
          <p:nvPr/>
        </p:nvSpPr>
        <p:spPr>
          <a:xfrm>
            <a:off x="906933" y="5880585"/>
            <a:ext cx="7667900" cy="307777"/>
          </a:xfrm>
          <a:prstGeom prst="rect">
            <a:avLst/>
          </a:prstGeom>
          <a:noFill/>
        </p:spPr>
        <p:txBody>
          <a:bodyPr wrap="square" rtlCol="0">
            <a:spAutoFit/>
          </a:bodyPr>
          <a:lstStyle/>
          <a:p>
            <a:r>
              <a:rPr lang="de-DE" sz="1400" u="none" strike="noStrike" baseline="0" dirty="0">
                <a:latin typeface="+mj-lt"/>
              </a:rPr>
              <a:t>Corinna </a:t>
            </a:r>
            <a:r>
              <a:rPr lang="de-DE" sz="1400" u="none" strike="noStrike" baseline="0" dirty="0" err="1">
                <a:latin typeface="+mj-lt"/>
              </a:rPr>
              <a:t>Arff</a:t>
            </a:r>
            <a:r>
              <a:rPr lang="de-DE" sz="1400" u="none" strike="noStrike" baseline="0" dirty="0">
                <a:latin typeface="+mj-lt"/>
              </a:rPr>
              <a:t> auf </a:t>
            </a:r>
            <a:r>
              <a:rPr lang="de-DE" sz="1400" u="none" strike="noStrike" baseline="0" dirty="0">
                <a:latin typeface="+mj-lt"/>
                <a:hlinkClick r:id="rId2"/>
              </a:rPr>
              <a:t>Open Visual Books (Webseite)</a:t>
            </a:r>
            <a:r>
              <a:rPr lang="de-DE" sz="1400" u="none" strike="noStrike" baseline="0" dirty="0">
                <a:latin typeface="+mj-lt"/>
              </a:rPr>
              <a:t> | Lizenz: </a:t>
            </a:r>
            <a:r>
              <a:rPr lang="de-DE" sz="1400" u="none" strike="noStrike" baseline="0" dirty="0">
                <a:latin typeface="+mj-lt"/>
                <a:hlinkClick r:id="rId3"/>
              </a:rPr>
              <a:t>CC BY-SA 4.0 (Webseite)</a:t>
            </a:r>
            <a:endParaRPr lang="de-DE" sz="600" dirty="0">
              <a:latin typeface="+mj-lt"/>
              <a:cs typeface="HamburgSans"/>
            </a:endParaRPr>
          </a:p>
        </p:txBody>
      </p:sp>
    </p:spTree>
    <p:extLst>
      <p:ext uri="{BB962C8B-B14F-4D97-AF65-F5344CB8AC3E}">
        <p14:creationId xmlns:p14="http://schemas.microsoft.com/office/powerpoint/2010/main" val="16401686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05EAD2A9-10DD-D70B-6907-564CB8F4655D}"/>
              </a:ext>
            </a:extLst>
          </p:cNvPr>
          <p:cNvSpPr txBox="1">
            <a:spLocks/>
          </p:cNvSpPr>
          <p:nvPr/>
        </p:nvSpPr>
        <p:spPr>
          <a:xfrm>
            <a:off x="688941" y="503853"/>
            <a:ext cx="7543800" cy="1317313"/>
          </a:xfrm>
          <a:prstGeom prst="rect">
            <a:avLst/>
          </a:prstGeom>
        </p:spPr>
        <p:txBody>
          <a:bodyPr>
            <a:normAutofit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Was </a:t>
            </a:r>
            <a:r>
              <a:rPr lang="de-DE" sz="3200" b="1" dirty="0" err="1">
                <a:solidFill>
                  <a:schemeClr val="accent1"/>
                </a:solidFill>
              </a:rPr>
              <a:t>Schüler:innen</a:t>
            </a:r>
            <a:r>
              <a:rPr lang="de-DE" sz="3200" b="1" dirty="0">
                <a:solidFill>
                  <a:schemeClr val="accent1"/>
                </a:solidFill>
              </a:rPr>
              <a:t> zum Lernen in einer digitalen Lernumgebung benötigen, kann ein LMS wie </a:t>
            </a:r>
            <a:r>
              <a:rPr lang="de-DE" sz="3200" b="1" dirty="0" err="1">
                <a:solidFill>
                  <a:schemeClr val="accent1"/>
                </a:solidFill>
              </a:rPr>
              <a:t>moodle</a:t>
            </a:r>
            <a:r>
              <a:rPr lang="de-DE" sz="3200" b="1" dirty="0">
                <a:solidFill>
                  <a:schemeClr val="accent1"/>
                </a:solidFill>
              </a:rPr>
              <a:t> bieten.</a:t>
            </a:r>
          </a:p>
        </p:txBody>
      </p:sp>
      <p:sp>
        <p:nvSpPr>
          <p:cNvPr id="2" name="Inhaltsplatzhalter 1">
            <a:extLst>
              <a:ext uri="{FF2B5EF4-FFF2-40B4-BE49-F238E27FC236}">
                <a16:creationId xmlns:a16="http://schemas.microsoft.com/office/drawing/2014/main" id="{7F75186C-7149-2167-7F2B-FE8E058FF8D6}"/>
              </a:ext>
            </a:extLst>
          </p:cNvPr>
          <p:cNvSpPr>
            <a:spLocks noGrp="1"/>
          </p:cNvSpPr>
          <p:nvPr>
            <p:ph sz="half" idx="2"/>
          </p:nvPr>
        </p:nvSpPr>
        <p:spPr>
          <a:xfrm>
            <a:off x="887477" y="1796934"/>
            <a:ext cx="7497766" cy="4233103"/>
          </a:xfrm>
        </p:spPr>
        <p:txBody>
          <a:bodyPr>
            <a:noAutofit/>
          </a:bodyPr>
          <a:lstStyle/>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Plattform, welche die Lehr-Lernprozesse unterstützt.</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Differenzierter Lernangebote werden bereitgestellt.</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Fortlaufende Kommunikation zwischen Lernenden und Lehrenden ist möglich.</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Individuelle – sowohl lineare als auch verzweigte – Lernpfade sind darstellbar.</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Alle Lernprozesse können organisiert und transparent gemacht werden.</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Analoge und digitale Angebote können zusammengeführt werden.</a:t>
            </a:r>
          </a:p>
          <a:p>
            <a:pPr marL="273050" indent="-273050">
              <a:spcBef>
                <a:spcPts val="0"/>
              </a:spcBef>
              <a:spcAft>
                <a:spcPts val="500"/>
              </a:spcAft>
              <a:buFont typeface="Arial" panose="020B0604020202020204" pitchFamily="34" charset="0"/>
              <a:buChar char="•"/>
            </a:pPr>
            <a:r>
              <a:rPr lang="de-DE" sz="1600" dirty="0">
                <a:solidFill>
                  <a:schemeClr val="tx1"/>
                </a:solidFill>
                <a:latin typeface="+mn-lt"/>
              </a:rPr>
              <a:t>Möglichkeiten der individuellen Oberflächendarstellung, welche sich individuell gestalten lässt.</a:t>
            </a:r>
          </a:p>
          <a:p>
            <a:pPr marL="273050" indent="-273050">
              <a:spcBef>
                <a:spcPts val="0"/>
              </a:spcBef>
              <a:spcAft>
                <a:spcPts val="500"/>
              </a:spcAft>
              <a:buFont typeface="Arial" panose="020B0604020202020204" pitchFamily="34" charset="0"/>
              <a:buChar char="•"/>
            </a:pPr>
            <a:r>
              <a:rPr lang="de-DE" sz="1600" b="1" dirty="0">
                <a:solidFill>
                  <a:schemeClr val="tx1"/>
                </a:solidFill>
                <a:latin typeface="+mn-lt"/>
              </a:rPr>
              <a:t>Eine barrierearme und gleichzeitig digitale Lernumgebung!</a:t>
            </a:r>
          </a:p>
        </p:txBody>
      </p:sp>
      <p:sp>
        <p:nvSpPr>
          <p:cNvPr id="5" name="Textfeld 4">
            <a:extLst>
              <a:ext uri="{FF2B5EF4-FFF2-40B4-BE49-F238E27FC236}">
                <a16:creationId xmlns:a16="http://schemas.microsoft.com/office/drawing/2014/main" id="{FFEDB11A-483C-65BA-7807-50A76D2A5BA2}"/>
              </a:ext>
            </a:extLst>
          </p:cNvPr>
          <p:cNvSpPr txBox="1"/>
          <p:nvPr/>
        </p:nvSpPr>
        <p:spPr>
          <a:xfrm>
            <a:off x="-1" y="6103620"/>
            <a:ext cx="4376058" cy="307777"/>
          </a:xfrm>
          <a:prstGeom prst="rect">
            <a:avLst/>
          </a:prstGeom>
          <a:noFill/>
        </p:spPr>
        <p:txBody>
          <a:bodyPr wrap="square" rtlCol="0">
            <a:spAutoFit/>
          </a:bodyPr>
          <a:lstStyle/>
          <a:p>
            <a:r>
              <a:rPr lang="de-DE" sz="1400" i="1" u="none" strike="noStrike" baseline="0" dirty="0">
                <a:latin typeface="+mj-lt"/>
              </a:rPr>
              <a:t>U</a:t>
            </a:r>
            <a:r>
              <a:rPr lang="de-DE" sz="1400" i="1" dirty="0">
                <a:latin typeface="+mj-lt"/>
              </a:rPr>
              <a:t>nter anderen</a:t>
            </a:r>
            <a:r>
              <a:rPr lang="de-DE" sz="1400" i="1" u="none" strike="noStrike" baseline="0" dirty="0">
                <a:latin typeface="+mj-lt"/>
              </a:rPr>
              <a:t> Stephanie Löw, </a:t>
            </a:r>
            <a:r>
              <a:rPr lang="de-DE" sz="1400" i="1" u="none" strike="noStrike" baseline="0" dirty="0" err="1">
                <a:latin typeface="+mj-lt"/>
              </a:rPr>
              <a:t>Diklusive</a:t>
            </a:r>
            <a:r>
              <a:rPr lang="de-DE" sz="1400" i="1" u="none" strike="noStrike" baseline="0" dirty="0">
                <a:latin typeface="+mj-lt"/>
              </a:rPr>
              <a:t> Lernwelten</a:t>
            </a:r>
            <a:endParaRPr lang="de-DE" sz="600" i="1" dirty="0">
              <a:latin typeface="+mj-lt"/>
              <a:cs typeface="HamburgSans"/>
            </a:endParaRPr>
          </a:p>
        </p:txBody>
      </p:sp>
      <p:sp>
        <p:nvSpPr>
          <p:cNvPr id="6" name="Textfeld 5">
            <a:extLst>
              <a:ext uri="{FF2B5EF4-FFF2-40B4-BE49-F238E27FC236}">
                <a16:creationId xmlns:a16="http://schemas.microsoft.com/office/drawing/2014/main" id="{32166CAA-0544-F7FA-9AC4-44E1A046A11C}"/>
              </a:ext>
              <a:ext uri="{C183D7F6-B498-43B3-948B-1728B52AA6E4}">
                <adec:decorative xmlns:adec="http://schemas.microsoft.com/office/drawing/2017/decorative" val="1"/>
              </a:ext>
            </a:extLst>
          </p:cNvPr>
          <p:cNvSpPr txBox="1"/>
          <p:nvPr/>
        </p:nvSpPr>
        <p:spPr>
          <a:xfrm>
            <a:off x="1819072" y="116731"/>
            <a:ext cx="73249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3. Chancen des LMS für eine inklusive Lernumgebung</a:t>
            </a:r>
          </a:p>
        </p:txBody>
      </p:sp>
    </p:spTree>
    <p:extLst>
      <p:ext uri="{BB962C8B-B14F-4D97-AF65-F5344CB8AC3E}">
        <p14:creationId xmlns:p14="http://schemas.microsoft.com/office/powerpoint/2010/main" val="17434403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F75186C-7149-2167-7F2B-FE8E058FF8D6}"/>
              </a:ext>
            </a:extLst>
          </p:cNvPr>
          <p:cNvSpPr>
            <a:spLocks noGrp="1"/>
          </p:cNvSpPr>
          <p:nvPr>
            <p:ph sz="half" idx="2"/>
          </p:nvPr>
        </p:nvSpPr>
        <p:spPr>
          <a:xfrm>
            <a:off x="887476" y="1796935"/>
            <a:ext cx="7819643" cy="3354688"/>
          </a:xfrm>
        </p:spPr>
        <p:txBody>
          <a:bodyPr>
            <a:noAutofit/>
          </a:bodyPr>
          <a:lstStyle/>
          <a:p>
            <a:pPr marL="342900" indent="-342900">
              <a:spcBef>
                <a:spcPts val="0"/>
              </a:spcBef>
              <a:spcAft>
                <a:spcPts val="500"/>
              </a:spcAft>
              <a:buFont typeface="Arial" panose="020B0604020202020204" pitchFamily="34" charset="0"/>
              <a:buChar char="•"/>
            </a:pPr>
            <a:r>
              <a:rPr lang="de-DE" sz="1600" b="1" dirty="0">
                <a:solidFill>
                  <a:schemeClr val="tx1"/>
                </a:solidFill>
                <a:latin typeface="+mn-lt"/>
              </a:rPr>
              <a:t>Das Projekt </a:t>
            </a:r>
            <a:r>
              <a:rPr lang="de-DE" sz="1600" b="1" dirty="0" err="1">
                <a:solidFill>
                  <a:schemeClr val="tx1"/>
                </a:solidFill>
                <a:latin typeface="+mn-lt"/>
              </a:rPr>
              <a:t>IDiT</a:t>
            </a:r>
            <a:r>
              <a:rPr lang="de-DE" sz="1600" b="1" dirty="0">
                <a:solidFill>
                  <a:schemeClr val="tx1"/>
                </a:solidFill>
                <a:latin typeface="+mn-lt"/>
              </a:rPr>
              <a:t> - INCLUDING.DIGITAL.TWINS</a:t>
            </a:r>
          </a:p>
          <a:p>
            <a:pPr marL="342900" indent="-342900">
              <a:spcBef>
                <a:spcPts val="0"/>
              </a:spcBef>
              <a:spcAft>
                <a:spcPts val="500"/>
              </a:spcAft>
              <a:buFont typeface="Arial" panose="020B0604020202020204" pitchFamily="34" charset="0"/>
              <a:buChar char="•"/>
            </a:pPr>
            <a:r>
              <a:rPr lang="de-DE" sz="1600" dirty="0">
                <a:solidFill>
                  <a:schemeClr val="tx1"/>
                </a:solidFill>
                <a:latin typeface="+mn-lt"/>
              </a:rPr>
              <a:t>ist ein Projekt für Inklusives Mentoring und mediale Kompetenzen für </a:t>
            </a:r>
            <a:r>
              <a:rPr lang="de-DE" sz="1600" dirty="0" err="1">
                <a:solidFill>
                  <a:schemeClr val="tx1"/>
                </a:solidFill>
                <a:latin typeface="+mn-lt"/>
              </a:rPr>
              <a:t>Rehabilitand:innen</a:t>
            </a:r>
            <a:r>
              <a:rPr lang="de-DE" sz="1600" dirty="0">
                <a:solidFill>
                  <a:schemeClr val="tx1"/>
                </a:solidFill>
                <a:latin typeface="+mn-lt"/>
              </a:rPr>
              <a:t> und Azubis in kaufmännischen Berufen/Berufsausbildung.</a:t>
            </a:r>
          </a:p>
          <a:p>
            <a:pPr marL="342900" indent="-342900">
              <a:spcBef>
                <a:spcPts val="0"/>
              </a:spcBef>
              <a:spcAft>
                <a:spcPts val="500"/>
              </a:spcAft>
              <a:buFont typeface="Arial" panose="020B0604020202020204" pitchFamily="34" charset="0"/>
              <a:buChar char="•"/>
            </a:pPr>
            <a:r>
              <a:rPr lang="de-DE" sz="1600" dirty="0">
                <a:solidFill>
                  <a:schemeClr val="tx1"/>
                </a:solidFill>
                <a:latin typeface="+mn-lt"/>
              </a:rPr>
              <a:t>Beteiligte an diesem Projekt sind unter anderen das  Berufsförderungswerk Köln in enger Zusammenarbeit mit der Technischen Hochschule Köln und der Hochschule Niederrhein.</a:t>
            </a:r>
          </a:p>
          <a:p>
            <a:pPr marL="342900" indent="-342900">
              <a:spcBef>
                <a:spcPts val="0"/>
              </a:spcBef>
              <a:spcAft>
                <a:spcPts val="1200"/>
              </a:spcAft>
              <a:buFont typeface="Arial" panose="020B0604020202020204" pitchFamily="34" charset="0"/>
              <a:buChar char="•"/>
            </a:pPr>
            <a:r>
              <a:rPr lang="de-DE" sz="1600" dirty="0">
                <a:solidFill>
                  <a:schemeClr val="tx1"/>
                </a:solidFill>
                <a:latin typeface="+mn-lt"/>
              </a:rPr>
              <a:t>Das Projekt teilt seine Materialien online und frei zugänglich in Form seines </a:t>
            </a:r>
            <a:r>
              <a:rPr lang="de-DE" sz="1600" dirty="0">
                <a:solidFill>
                  <a:schemeClr val="tx1"/>
                </a:solidFill>
                <a:latin typeface="+mn-lt"/>
                <a:hlinkClick r:id="rId2"/>
              </a:rPr>
              <a:t>Materialpools (Webseite)</a:t>
            </a:r>
            <a:r>
              <a:rPr lang="de-DE" sz="1600" dirty="0">
                <a:solidFill>
                  <a:schemeClr val="tx1"/>
                </a:solidFill>
                <a:latin typeface="+mn-lt"/>
              </a:rPr>
              <a:t>.</a:t>
            </a:r>
          </a:p>
        </p:txBody>
      </p:sp>
      <p:sp>
        <p:nvSpPr>
          <p:cNvPr id="6" name="Textfeld 5">
            <a:extLst>
              <a:ext uri="{FF2B5EF4-FFF2-40B4-BE49-F238E27FC236}">
                <a16:creationId xmlns:a16="http://schemas.microsoft.com/office/drawing/2014/main" id="{32166CAA-0544-F7FA-9AC4-44E1A046A11C}"/>
              </a:ext>
            </a:extLst>
          </p:cNvPr>
          <p:cNvSpPr txBox="1"/>
          <p:nvPr/>
        </p:nvSpPr>
        <p:spPr>
          <a:xfrm>
            <a:off x="1819072" y="116731"/>
            <a:ext cx="73249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3. Chancen des LMS für eine inklusive Lernumgebung</a:t>
            </a:r>
          </a:p>
        </p:txBody>
      </p:sp>
      <p:sp>
        <p:nvSpPr>
          <p:cNvPr id="4" name="Titel 8">
            <a:extLst>
              <a:ext uri="{FF2B5EF4-FFF2-40B4-BE49-F238E27FC236}">
                <a16:creationId xmlns:a16="http://schemas.microsoft.com/office/drawing/2014/main" id="{54C21833-C2ED-496E-19CD-3B5B729EAFB5}"/>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Vertiefungshinweis</a:t>
            </a:r>
          </a:p>
        </p:txBody>
      </p:sp>
    </p:spTree>
    <p:extLst>
      <p:ext uri="{BB962C8B-B14F-4D97-AF65-F5344CB8AC3E}">
        <p14:creationId xmlns:p14="http://schemas.microsoft.com/office/powerpoint/2010/main" val="22896066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8">
            <a:extLst>
              <a:ext uri="{FF2B5EF4-FFF2-40B4-BE49-F238E27FC236}">
                <a16:creationId xmlns:a16="http://schemas.microsoft.com/office/drawing/2014/main" id="{664B2D39-F910-F51D-8658-35A34D8C24B4}"/>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Informationen und Beispiele zu barrierearmen </a:t>
            </a:r>
            <a:r>
              <a:rPr lang="de-DE" sz="3200" b="1" dirty="0" err="1">
                <a:solidFill>
                  <a:schemeClr val="accent1"/>
                </a:solidFill>
              </a:rPr>
              <a:t>Moodlekursen</a:t>
            </a:r>
            <a:endParaRPr lang="de-DE" sz="3200" b="1" dirty="0">
              <a:solidFill>
                <a:schemeClr val="accent1"/>
              </a:solidFill>
            </a:endParaRPr>
          </a:p>
        </p:txBody>
      </p:sp>
      <p:sp>
        <p:nvSpPr>
          <p:cNvPr id="7" name="Textfeld 6">
            <a:extLst>
              <a:ext uri="{FF2B5EF4-FFF2-40B4-BE49-F238E27FC236}">
                <a16:creationId xmlns:a16="http://schemas.microsoft.com/office/drawing/2014/main" id="{F5413DF7-E064-F9DF-EDEC-ADF29F38DB32}"/>
              </a:ext>
              <a:ext uri="{C183D7F6-B498-43B3-948B-1728B52AA6E4}">
                <adec:decorative xmlns:adec="http://schemas.microsoft.com/office/drawing/2017/decorative" val="1"/>
              </a:ext>
            </a:extLst>
          </p:cNvPr>
          <p:cNvSpPr txBox="1"/>
          <p:nvPr/>
        </p:nvSpPr>
        <p:spPr>
          <a:xfrm>
            <a:off x="1819072" y="116731"/>
            <a:ext cx="73249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4. Beispielhafte </a:t>
            </a:r>
            <a:r>
              <a:rPr lang="de-DE" sz="2400" b="1" dirty="0" err="1">
                <a:solidFill>
                  <a:schemeClr val="accent1"/>
                </a:solidFill>
                <a:latin typeface="Aldhabi" panose="01000000000000000000" pitchFamily="2" charset="-78"/>
                <a:cs typeface="Aldhabi" panose="01000000000000000000" pitchFamily="2" charset="-78"/>
              </a:rPr>
              <a:t>Moodlekurse</a:t>
            </a:r>
            <a:endParaRPr lang="de-DE" sz="2400" b="1" dirty="0">
              <a:solidFill>
                <a:schemeClr val="accent1"/>
              </a:solidFill>
              <a:latin typeface="Aldhabi" panose="01000000000000000000" pitchFamily="2" charset="-78"/>
              <a:cs typeface="Aldhabi" panose="01000000000000000000" pitchFamily="2" charset="-78"/>
            </a:endParaRPr>
          </a:p>
        </p:txBody>
      </p:sp>
      <p:graphicFrame>
        <p:nvGraphicFramePr>
          <p:cNvPr id="4" name="Tabelle 4">
            <a:extLst>
              <a:ext uri="{FF2B5EF4-FFF2-40B4-BE49-F238E27FC236}">
                <a16:creationId xmlns:a16="http://schemas.microsoft.com/office/drawing/2014/main" id="{BA224D7A-6DAB-31E8-EFB0-6C481D2EE440}"/>
              </a:ext>
            </a:extLst>
          </p:cNvPr>
          <p:cNvGraphicFramePr>
            <a:graphicFrameLocks noGrp="1"/>
          </p:cNvGraphicFramePr>
          <p:nvPr>
            <p:extLst>
              <p:ext uri="{D42A27DB-BD31-4B8C-83A1-F6EECF244321}">
                <p14:modId xmlns:p14="http://schemas.microsoft.com/office/powerpoint/2010/main" val="882318194"/>
              </p:ext>
            </p:extLst>
          </p:nvPr>
        </p:nvGraphicFramePr>
        <p:xfrm>
          <a:off x="335901" y="1895403"/>
          <a:ext cx="8453536" cy="3952240"/>
        </p:xfrm>
        <a:graphic>
          <a:graphicData uri="http://schemas.openxmlformats.org/drawingml/2006/table">
            <a:tbl>
              <a:tblPr firstRow="1" bandRow="1">
                <a:tableStyleId>{5C22544A-7EE6-4342-B048-85BDC9FD1C3A}</a:tableStyleId>
              </a:tblPr>
              <a:tblGrid>
                <a:gridCol w="1653559">
                  <a:extLst>
                    <a:ext uri="{9D8B030D-6E8A-4147-A177-3AD203B41FA5}">
                      <a16:colId xmlns:a16="http://schemas.microsoft.com/office/drawing/2014/main" val="4116152313"/>
                    </a:ext>
                  </a:extLst>
                </a:gridCol>
                <a:gridCol w="4981469">
                  <a:extLst>
                    <a:ext uri="{9D8B030D-6E8A-4147-A177-3AD203B41FA5}">
                      <a16:colId xmlns:a16="http://schemas.microsoft.com/office/drawing/2014/main" val="266711683"/>
                    </a:ext>
                  </a:extLst>
                </a:gridCol>
                <a:gridCol w="1818508">
                  <a:extLst>
                    <a:ext uri="{9D8B030D-6E8A-4147-A177-3AD203B41FA5}">
                      <a16:colId xmlns:a16="http://schemas.microsoft.com/office/drawing/2014/main" val="3830009181"/>
                    </a:ext>
                  </a:extLst>
                </a:gridCol>
              </a:tblGrid>
              <a:tr h="370840">
                <a:tc>
                  <a:txBody>
                    <a:bodyPr/>
                    <a:lstStyle/>
                    <a:p>
                      <a:r>
                        <a:rPr lang="de-DE" dirty="0" err="1"/>
                        <a:t>Ersteller:in</a:t>
                      </a:r>
                      <a:endParaRPr lang="de-DE" dirty="0"/>
                    </a:p>
                  </a:txBody>
                  <a:tcPr/>
                </a:tc>
                <a:tc>
                  <a:txBody>
                    <a:bodyPr/>
                    <a:lstStyle/>
                    <a:p>
                      <a:r>
                        <a:rPr lang="de-DE" dirty="0"/>
                        <a:t>Hinweise</a:t>
                      </a:r>
                    </a:p>
                  </a:txBody>
                  <a:tcPr/>
                </a:tc>
                <a:tc>
                  <a:txBody>
                    <a:bodyPr/>
                    <a:lstStyle/>
                    <a:p>
                      <a:r>
                        <a:rPr lang="de-DE" dirty="0"/>
                        <a:t>Link</a:t>
                      </a:r>
                    </a:p>
                  </a:txBody>
                  <a:tcPr/>
                </a:tc>
                <a:extLst>
                  <a:ext uri="{0D108BD9-81ED-4DB2-BD59-A6C34878D82A}">
                    <a16:rowId xmlns:a16="http://schemas.microsoft.com/office/drawing/2014/main" val="1125382939"/>
                  </a:ext>
                </a:extLst>
              </a:tr>
              <a:tr h="370840">
                <a:tc>
                  <a:txBody>
                    <a:bodyPr/>
                    <a:lstStyle/>
                    <a:p>
                      <a:r>
                        <a:rPr lang="de-DE" sz="1600" i="0" dirty="0"/>
                        <a:t>Humboldt-Universität</a:t>
                      </a:r>
                    </a:p>
                    <a:p>
                      <a:r>
                        <a:rPr lang="de-DE" sz="1600" i="0" dirty="0"/>
                        <a:t>zu Berlin</a:t>
                      </a:r>
                    </a:p>
                  </a:txBody>
                  <a:tcPr/>
                </a:tc>
                <a:tc>
                  <a:txBody>
                    <a:bodyPr/>
                    <a:lstStyle/>
                    <a:p>
                      <a:pPr>
                        <a:spcAft>
                          <a:spcPts val="600"/>
                        </a:spcAft>
                      </a:pPr>
                      <a:r>
                        <a:rPr lang="de-DE" sz="1600" dirty="0"/>
                        <a:t>Aufbereitete Informationen, wie Barrieren innerhalb eines Moodle-Kurses vermieden oder niedrig gehalten werden können.</a:t>
                      </a:r>
                    </a:p>
                    <a:p>
                      <a:pPr>
                        <a:spcAft>
                          <a:spcPts val="600"/>
                        </a:spcAft>
                      </a:pPr>
                      <a:r>
                        <a:rPr lang="de-DE" sz="1600" dirty="0"/>
                        <a:t>Es handelt sich dabei in erster Linie um Hindernisse, die Menschen mit sensorischer Beeinträchtigung betreffen – vornehmlich solche mit Sehbehinderungen.</a:t>
                      </a:r>
                    </a:p>
                  </a:txBody>
                  <a:tcPr/>
                </a:tc>
                <a:tc>
                  <a:txBody>
                    <a:bodyPr/>
                    <a:lstStyle/>
                    <a:p>
                      <a:endParaRPr lang="de-DE" dirty="0"/>
                    </a:p>
                  </a:txBody>
                  <a:tcPr/>
                </a:tc>
                <a:extLst>
                  <a:ext uri="{0D108BD9-81ED-4DB2-BD59-A6C34878D82A}">
                    <a16:rowId xmlns:a16="http://schemas.microsoft.com/office/drawing/2014/main" val="1491848963"/>
                  </a:ext>
                </a:extLst>
              </a:tr>
              <a:tr h="370840">
                <a:tc>
                  <a:txBody>
                    <a:bodyPr/>
                    <a:lstStyle/>
                    <a:p>
                      <a:r>
                        <a:rPr lang="de-DE" sz="1600" i="0" dirty="0"/>
                        <a:t>Universität Duisburg-Esse</a:t>
                      </a:r>
                    </a:p>
                  </a:txBody>
                  <a:tcPr/>
                </a:tc>
                <a:tc>
                  <a:txBody>
                    <a:bodyPr/>
                    <a:lstStyle/>
                    <a:p>
                      <a:pPr>
                        <a:spcAft>
                          <a:spcPts val="600"/>
                        </a:spcAft>
                      </a:pPr>
                      <a:r>
                        <a:rPr lang="de-DE" sz="1600" dirty="0"/>
                        <a:t>Auch dieser Kurs gibt eine Möglichkeit zum Einstieg in das Thema barrierearme Webinhalte. Er zeigt auf, wie ein Moodle-Kursraum barrierearm strukturiert und gestaltet werden kann.</a:t>
                      </a:r>
                    </a:p>
                    <a:p>
                      <a:pPr>
                        <a:spcAft>
                          <a:spcPts val="600"/>
                        </a:spcAft>
                      </a:pPr>
                      <a:r>
                        <a:rPr lang="de-DE" sz="1600" dirty="0"/>
                        <a:t>Auch gibt er Hinweise, wie Lernmaterialien barrierearm gestaltet werden können.</a:t>
                      </a:r>
                    </a:p>
                    <a:p>
                      <a:pPr>
                        <a:spcAft>
                          <a:spcPts val="600"/>
                        </a:spcAft>
                      </a:pPr>
                      <a:r>
                        <a:rPr lang="de-DE" sz="1600" dirty="0"/>
                        <a:t>Der </a:t>
                      </a:r>
                      <a:r>
                        <a:rPr lang="de-DE" sz="1600" b="1" dirty="0"/>
                        <a:t>Eintritt</a:t>
                      </a:r>
                      <a:r>
                        <a:rPr lang="de-DE" sz="1600" dirty="0"/>
                        <a:t> in den Kurs ist </a:t>
                      </a:r>
                      <a:r>
                        <a:rPr lang="de-DE" sz="1600" b="1" dirty="0"/>
                        <a:t>über den Gastzugang </a:t>
                      </a:r>
                      <a:r>
                        <a:rPr lang="de-DE" sz="1600" dirty="0"/>
                        <a:t>möglich. </a:t>
                      </a:r>
                    </a:p>
                  </a:txBody>
                  <a:tcPr/>
                </a:tc>
                <a:tc>
                  <a:txBody>
                    <a:bodyPr/>
                    <a:lstStyle/>
                    <a:p>
                      <a:endParaRPr lang="de-DE" dirty="0"/>
                    </a:p>
                  </a:txBody>
                  <a:tcPr/>
                </a:tc>
                <a:extLst>
                  <a:ext uri="{0D108BD9-81ED-4DB2-BD59-A6C34878D82A}">
                    <a16:rowId xmlns:a16="http://schemas.microsoft.com/office/drawing/2014/main" val="3612306480"/>
                  </a:ext>
                </a:extLst>
              </a:tr>
            </a:tbl>
          </a:graphicData>
        </a:graphic>
      </p:graphicFrame>
      <p:grpSp>
        <p:nvGrpSpPr>
          <p:cNvPr id="2" name="Gruppieren 1" descr="Link">
            <a:extLst>
              <a:ext uri="{FF2B5EF4-FFF2-40B4-BE49-F238E27FC236}">
                <a16:creationId xmlns:a16="http://schemas.microsoft.com/office/drawing/2014/main" id="{6E186CE6-DD48-4736-5A8E-C291DB10844F}"/>
              </a:ext>
            </a:extLst>
          </p:cNvPr>
          <p:cNvGrpSpPr/>
          <p:nvPr/>
        </p:nvGrpSpPr>
        <p:grpSpPr>
          <a:xfrm>
            <a:off x="7266959" y="2492814"/>
            <a:ext cx="1261220" cy="1127629"/>
            <a:chOff x="7101934" y="4824919"/>
            <a:chExt cx="1867711" cy="1412079"/>
          </a:xfrm>
        </p:grpSpPr>
        <p:sp>
          <p:nvSpPr>
            <p:cNvPr id="3" name="Rechteck: abgerundete Ecken 2">
              <a:extLst>
                <a:ext uri="{FF2B5EF4-FFF2-40B4-BE49-F238E27FC236}">
                  <a16:creationId xmlns:a16="http://schemas.microsoft.com/office/drawing/2014/main" id="{103AED87-8E18-CDE3-D1A2-1537BE44A5E0}"/>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hlinkClick r:id="rId2"/>
              <a:extLst>
                <a:ext uri="{FF2B5EF4-FFF2-40B4-BE49-F238E27FC236}">
                  <a16:creationId xmlns:a16="http://schemas.microsoft.com/office/drawing/2014/main" id="{EB9A298C-DD52-A288-37D1-3446C1FCBD6B}"/>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9" name="Textfeld 8">
              <a:extLst>
                <a:ext uri="{FF2B5EF4-FFF2-40B4-BE49-F238E27FC236}">
                  <a16:creationId xmlns:a16="http://schemas.microsoft.com/office/drawing/2014/main" id="{B0ED1F93-6E79-6566-9217-BDF700B1E7D1}"/>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grpSp>
        <p:nvGrpSpPr>
          <p:cNvPr id="11" name="Gruppieren 10" descr="Link">
            <a:extLst>
              <a:ext uri="{FF2B5EF4-FFF2-40B4-BE49-F238E27FC236}">
                <a16:creationId xmlns:a16="http://schemas.microsoft.com/office/drawing/2014/main" id="{D7C230D6-D2B9-37A3-546B-915A8F0DCC45}"/>
              </a:ext>
            </a:extLst>
          </p:cNvPr>
          <p:cNvGrpSpPr/>
          <p:nvPr/>
        </p:nvGrpSpPr>
        <p:grpSpPr>
          <a:xfrm>
            <a:off x="7266959" y="4241621"/>
            <a:ext cx="1261220" cy="1127629"/>
            <a:chOff x="7101934" y="4824919"/>
            <a:chExt cx="1867711" cy="1412079"/>
          </a:xfrm>
        </p:grpSpPr>
        <p:sp>
          <p:nvSpPr>
            <p:cNvPr id="12" name="Rechteck: abgerundete Ecken 11">
              <a:extLst>
                <a:ext uri="{FF2B5EF4-FFF2-40B4-BE49-F238E27FC236}">
                  <a16:creationId xmlns:a16="http://schemas.microsoft.com/office/drawing/2014/main" id="{52461E18-07E8-A614-BA04-7CCB69BEDE5C}"/>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hlinkClick r:id="rId5"/>
              <a:extLst>
                <a:ext uri="{FF2B5EF4-FFF2-40B4-BE49-F238E27FC236}">
                  <a16:creationId xmlns:a16="http://schemas.microsoft.com/office/drawing/2014/main" id="{93F148B1-659D-E985-85CE-4961509C76A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14" name="Textfeld 13">
              <a:extLst>
                <a:ext uri="{FF2B5EF4-FFF2-40B4-BE49-F238E27FC236}">
                  <a16:creationId xmlns:a16="http://schemas.microsoft.com/office/drawing/2014/main" id="{AB9C6569-AE4F-AA75-7014-11C75691C16A}"/>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spTree>
    <p:extLst>
      <p:ext uri="{BB962C8B-B14F-4D97-AF65-F5344CB8AC3E}">
        <p14:creationId xmlns:p14="http://schemas.microsoft.com/office/powerpoint/2010/main" val="21059266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8BC9ED67-E6AE-C41B-B8B0-F9C055A2B65A}"/>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Informationen und Beispiele zu barrierearmen </a:t>
            </a:r>
            <a:r>
              <a:rPr lang="de-DE" sz="3200" b="1" dirty="0" err="1">
                <a:solidFill>
                  <a:schemeClr val="accent1"/>
                </a:solidFill>
              </a:rPr>
              <a:t>Moodlekursen</a:t>
            </a:r>
            <a:endParaRPr lang="de-DE" sz="3200" b="1" dirty="0">
              <a:solidFill>
                <a:schemeClr val="accent1"/>
              </a:solidFill>
            </a:endParaRPr>
          </a:p>
        </p:txBody>
      </p:sp>
      <p:sp>
        <p:nvSpPr>
          <p:cNvPr id="7" name="Textfeld 6">
            <a:extLst>
              <a:ext uri="{FF2B5EF4-FFF2-40B4-BE49-F238E27FC236}">
                <a16:creationId xmlns:a16="http://schemas.microsoft.com/office/drawing/2014/main" id="{F5413DF7-E064-F9DF-EDEC-ADF29F38DB32}"/>
              </a:ext>
              <a:ext uri="{C183D7F6-B498-43B3-948B-1728B52AA6E4}">
                <adec:decorative xmlns:adec="http://schemas.microsoft.com/office/drawing/2017/decorative" val="1"/>
              </a:ext>
            </a:extLst>
          </p:cNvPr>
          <p:cNvSpPr txBox="1"/>
          <p:nvPr/>
        </p:nvSpPr>
        <p:spPr>
          <a:xfrm>
            <a:off x="1819072" y="116731"/>
            <a:ext cx="73249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4. Beispielhafte Moodlekurse</a:t>
            </a:r>
          </a:p>
        </p:txBody>
      </p:sp>
      <p:graphicFrame>
        <p:nvGraphicFramePr>
          <p:cNvPr id="4" name="Tabelle 4">
            <a:extLst>
              <a:ext uri="{FF2B5EF4-FFF2-40B4-BE49-F238E27FC236}">
                <a16:creationId xmlns:a16="http://schemas.microsoft.com/office/drawing/2014/main" id="{BA224D7A-6DAB-31E8-EFB0-6C481D2EE440}"/>
              </a:ext>
            </a:extLst>
          </p:cNvPr>
          <p:cNvGraphicFramePr>
            <a:graphicFrameLocks noGrp="1"/>
          </p:cNvGraphicFramePr>
          <p:nvPr>
            <p:extLst>
              <p:ext uri="{D42A27DB-BD31-4B8C-83A1-F6EECF244321}">
                <p14:modId xmlns:p14="http://schemas.microsoft.com/office/powerpoint/2010/main" val="1704417361"/>
              </p:ext>
            </p:extLst>
          </p:nvPr>
        </p:nvGraphicFramePr>
        <p:xfrm>
          <a:off x="506285" y="1822891"/>
          <a:ext cx="8131429" cy="4348480"/>
        </p:xfrm>
        <a:graphic>
          <a:graphicData uri="http://schemas.openxmlformats.org/drawingml/2006/table">
            <a:tbl>
              <a:tblPr firstRow="1" bandRow="1">
                <a:tableStyleId>{5C22544A-7EE6-4342-B048-85BDC9FD1C3A}</a:tableStyleId>
              </a:tblPr>
              <a:tblGrid>
                <a:gridCol w="1653559">
                  <a:extLst>
                    <a:ext uri="{9D8B030D-6E8A-4147-A177-3AD203B41FA5}">
                      <a16:colId xmlns:a16="http://schemas.microsoft.com/office/drawing/2014/main" val="4116152313"/>
                    </a:ext>
                  </a:extLst>
                </a:gridCol>
                <a:gridCol w="4981469">
                  <a:extLst>
                    <a:ext uri="{9D8B030D-6E8A-4147-A177-3AD203B41FA5}">
                      <a16:colId xmlns:a16="http://schemas.microsoft.com/office/drawing/2014/main" val="266711683"/>
                    </a:ext>
                  </a:extLst>
                </a:gridCol>
                <a:gridCol w="1496401">
                  <a:extLst>
                    <a:ext uri="{9D8B030D-6E8A-4147-A177-3AD203B41FA5}">
                      <a16:colId xmlns:a16="http://schemas.microsoft.com/office/drawing/2014/main" val="3830009181"/>
                    </a:ext>
                  </a:extLst>
                </a:gridCol>
              </a:tblGrid>
              <a:tr h="370840">
                <a:tc>
                  <a:txBody>
                    <a:bodyPr/>
                    <a:lstStyle/>
                    <a:p>
                      <a:r>
                        <a:rPr lang="de-DE" dirty="0" err="1"/>
                        <a:t>Ersteller:in</a:t>
                      </a:r>
                      <a:endParaRPr lang="de-DE" dirty="0"/>
                    </a:p>
                  </a:txBody>
                  <a:tcPr/>
                </a:tc>
                <a:tc>
                  <a:txBody>
                    <a:bodyPr/>
                    <a:lstStyle/>
                    <a:p>
                      <a:r>
                        <a:rPr lang="de-DE" dirty="0"/>
                        <a:t>Hinweise</a:t>
                      </a:r>
                    </a:p>
                  </a:txBody>
                  <a:tcPr/>
                </a:tc>
                <a:tc>
                  <a:txBody>
                    <a:bodyPr/>
                    <a:lstStyle/>
                    <a:p>
                      <a:r>
                        <a:rPr lang="de-DE" dirty="0"/>
                        <a:t>Link</a:t>
                      </a:r>
                    </a:p>
                  </a:txBody>
                  <a:tcPr/>
                </a:tc>
                <a:extLst>
                  <a:ext uri="{0D108BD9-81ED-4DB2-BD59-A6C34878D82A}">
                    <a16:rowId xmlns:a16="http://schemas.microsoft.com/office/drawing/2014/main" val="1125382939"/>
                  </a:ext>
                </a:extLst>
              </a:tr>
              <a:tr h="370840">
                <a:tc>
                  <a:txBody>
                    <a:bodyPr/>
                    <a:lstStyle/>
                    <a:p>
                      <a:r>
                        <a:rPr lang="de-DE" sz="1600" i="0" dirty="0"/>
                        <a:t>Qualitäts- und Unterstützungs-Agentur – Landes-institut für Schule</a:t>
                      </a:r>
                    </a:p>
                    <a:p>
                      <a:r>
                        <a:rPr lang="de-DE" sz="1600" i="0" dirty="0"/>
                        <a:t>(QUA-</a:t>
                      </a:r>
                      <a:r>
                        <a:rPr lang="de-DE" sz="1600" i="0" dirty="0" err="1"/>
                        <a:t>LiS</a:t>
                      </a:r>
                      <a:r>
                        <a:rPr lang="de-DE" sz="1600" i="0" dirty="0"/>
                        <a:t> NRW)</a:t>
                      </a:r>
                    </a:p>
                  </a:txBody>
                  <a:tcPr/>
                </a:tc>
                <a:tc>
                  <a:txBody>
                    <a:bodyPr/>
                    <a:lstStyle/>
                    <a:p>
                      <a:pPr>
                        <a:spcAft>
                          <a:spcPts val="600"/>
                        </a:spcAft>
                      </a:pPr>
                      <a:r>
                        <a:rPr lang="de-DE" sz="1600" dirty="0"/>
                        <a:t>Hier vorgestellte Moodle-Kurse bilden konkrete beispielhafte Unterrichtsvorhaben ab.</a:t>
                      </a:r>
                    </a:p>
                    <a:p>
                      <a:pPr>
                        <a:spcAft>
                          <a:spcPts val="600"/>
                        </a:spcAft>
                      </a:pPr>
                      <a:r>
                        <a:rPr lang="de-DE" sz="1600" dirty="0"/>
                        <a:t>Es können beispielhafte Kurse (in Form von mbz-Dateien) heruntergeladen werden.</a:t>
                      </a:r>
                    </a:p>
                    <a:p>
                      <a:pPr>
                        <a:spcAft>
                          <a:spcPts val="600"/>
                        </a:spcAft>
                      </a:pPr>
                      <a:r>
                        <a:rPr lang="de-DE" sz="1600" dirty="0"/>
                        <a:t>Bei der Erstellung der Lerneinheiten für das gemeinsame Lernen wurden zusätzlich die Lernvoraussetzungen und mögliche Beeinträchtigungen von Schüler und Schülerinnen in den </a:t>
                      </a:r>
                      <a:r>
                        <a:rPr lang="de-DE" sz="1600" b="1" dirty="0"/>
                        <a:t>Förderschwerpunkten Hören und Kommunikation sowie Sehen </a:t>
                      </a:r>
                      <a:r>
                        <a:rPr lang="de-DE" sz="1600" dirty="0"/>
                        <a:t>(hier: Sehbeeinträchtigung) bedacht.</a:t>
                      </a:r>
                    </a:p>
                    <a:p>
                      <a:pPr>
                        <a:spcAft>
                          <a:spcPts val="600"/>
                        </a:spcAft>
                      </a:pPr>
                      <a:r>
                        <a:rPr lang="de-DE" sz="1600" dirty="0"/>
                        <a:t>Die Praxisbeispiele sind aber für die gesamte Lerngruppe konzipiert und zeigen exemplarisch, welche Möglichkeiten der Aktivitätenauswahl das Lernmanagementsystem bietet. Dazu wurden unterschiedliche Kriterien hinsichtlich der Förderschwerpunkte einbezogen.</a:t>
                      </a:r>
                    </a:p>
                  </a:txBody>
                  <a:tcPr/>
                </a:tc>
                <a:tc>
                  <a:txBody>
                    <a:bodyPr/>
                    <a:lstStyle/>
                    <a:p>
                      <a:endParaRPr lang="de-DE" dirty="0"/>
                    </a:p>
                  </a:txBody>
                  <a:tcPr/>
                </a:tc>
                <a:extLst>
                  <a:ext uri="{0D108BD9-81ED-4DB2-BD59-A6C34878D82A}">
                    <a16:rowId xmlns:a16="http://schemas.microsoft.com/office/drawing/2014/main" val="1491848963"/>
                  </a:ext>
                </a:extLst>
              </a:tr>
            </a:tbl>
          </a:graphicData>
        </a:graphic>
      </p:graphicFrame>
      <p:grpSp>
        <p:nvGrpSpPr>
          <p:cNvPr id="3" name="Gruppieren 2" descr="Link">
            <a:extLst>
              <a:ext uri="{FF2B5EF4-FFF2-40B4-BE49-F238E27FC236}">
                <a16:creationId xmlns:a16="http://schemas.microsoft.com/office/drawing/2014/main" id="{982882D1-6DBC-BA37-62F5-C7487C5DF65C}"/>
              </a:ext>
            </a:extLst>
          </p:cNvPr>
          <p:cNvGrpSpPr/>
          <p:nvPr/>
        </p:nvGrpSpPr>
        <p:grpSpPr>
          <a:xfrm>
            <a:off x="7257628" y="3429000"/>
            <a:ext cx="1261220" cy="1127629"/>
            <a:chOff x="7101934" y="4824919"/>
            <a:chExt cx="1867711" cy="1412079"/>
          </a:xfrm>
        </p:grpSpPr>
        <p:sp>
          <p:nvSpPr>
            <p:cNvPr id="5" name="Rechteck: abgerundete Ecken 4">
              <a:extLst>
                <a:ext uri="{FF2B5EF4-FFF2-40B4-BE49-F238E27FC236}">
                  <a16:creationId xmlns:a16="http://schemas.microsoft.com/office/drawing/2014/main" id="{7F8D36DB-2C1A-F30F-ADFC-3E9B5DCA1F90}"/>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a:hlinkClick r:id="rId2"/>
              <a:extLst>
                <a:ext uri="{FF2B5EF4-FFF2-40B4-BE49-F238E27FC236}">
                  <a16:creationId xmlns:a16="http://schemas.microsoft.com/office/drawing/2014/main" id="{AF9D5A88-93CF-5D40-C3E8-4A5B88D9497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8" name="Textfeld 7">
              <a:extLst>
                <a:ext uri="{FF2B5EF4-FFF2-40B4-BE49-F238E27FC236}">
                  <a16:creationId xmlns:a16="http://schemas.microsoft.com/office/drawing/2014/main" id="{95777A97-F89E-C65B-3C6D-A995A59ED5D8}"/>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spTree>
    <p:extLst>
      <p:ext uri="{BB962C8B-B14F-4D97-AF65-F5344CB8AC3E}">
        <p14:creationId xmlns:p14="http://schemas.microsoft.com/office/powerpoint/2010/main" val="40461010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0E7E0CE8-47AF-2E58-C1D7-FEFE2F144F5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Gliederung</a:t>
            </a:r>
          </a:p>
        </p:txBody>
      </p:sp>
      <p:sp>
        <p:nvSpPr>
          <p:cNvPr id="2" name="Inhaltsplatzhalter 1">
            <a:extLst>
              <a:ext uri="{FF2B5EF4-FFF2-40B4-BE49-F238E27FC236}">
                <a16:creationId xmlns:a16="http://schemas.microsoft.com/office/drawing/2014/main" id="{38C9F497-6F83-521D-8C6F-C0831D8CFEEA}"/>
              </a:ext>
            </a:extLst>
          </p:cNvPr>
          <p:cNvSpPr>
            <a:spLocks noGrp="1"/>
          </p:cNvSpPr>
          <p:nvPr>
            <p:ph sz="half" idx="4294967295"/>
          </p:nvPr>
        </p:nvSpPr>
        <p:spPr>
          <a:xfrm>
            <a:off x="911259" y="1821166"/>
            <a:ext cx="7415618" cy="3431771"/>
          </a:xfrm>
        </p:spPr>
        <p:txBody>
          <a:bodyPr>
            <a:normAutofit lnSpcReduction="10000"/>
          </a:bodyPr>
          <a:lstStyle/>
          <a:p>
            <a:pPr marL="54900" indent="-342900">
              <a:lnSpc>
                <a:spcPct val="100000"/>
              </a:lnSpc>
              <a:spcBef>
                <a:spcPts val="300"/>
              </a:spcBef>
              <a:spcAft>
                <a:spcPts val="300"/>
              </a:spcAft>
              <a:buFont typeface="+mj-lt"/>
              <a:buAutoNum type="arabicPeriod"/>
            </a:pPr>
            <a:r>
              <a:rPr lang="de-DE" sz="2400" dirty="0">
                <a:solidFill>
                  <a:schemeClr val="tx1"/>
                </a:solidFill>
              </a:rPr>
              <a:t>Begriffsklärungen</a:t>
            </a:r>
          </a:p>
          <a:p>
            <a:pPr marL="808038" lvl="1" indent="-354013">
              <a:spcBef>
                <a:spcPts val="300"/>
              </a:spcBef>
              <a:spcAft>
                <a:spcPts val="300"/>
              </a:spcAft>
              <a:buFont typeface="+mj-lt"/>
              <a:buAutoNum type="alphaLcPeriod"/>
            </a:pPr>
            <a:r>
              <a:rPr lang="de-DE" sz="2200" dirty="0">
                <a:solidFill>
                  <a:schemeClr val="tx1"/>
                </a:solidFill>
              </a:rPr>
              <a:t>„Inklusion“</a:t>
            </a:r>
          </a:p>
          <a:p>
            <a:pPr marL="808038" lvl="1" indent="-354013">
              <a:spcBef>
                <a:spcPts val="300"/>
              </a:spcBef>
              <a:spcAft>
                <a:spcPts val="300"/>
              </a:spcAft>
              <a:buFont typeface="+mj-lt"/>
              <a:buAutoNum type="alphaLcPeriod"/>
            </a:pPr>
            <a:r>
              <a:rPr lang="de-DE" sz="2200" dirty="0">
                <a:solidFill>
                  <a:schemeClr val="tx1"/>
                </a:solidFill>
              </a:rPr>
              <a:t>„Barrierefreiheit“</a:t>
            </a:r>
          </a:p>
          <a:p>
            <a:pPr marL="360363" indent="-360363">
              <a:lnSpc>
                <a:spcPct val="100000"/>
              </a:lnSpc>
              <a:spcBef>
                <a:spcPts val="1200"/>
              </a:spcBef>
              <a:spcAft>
                <a:spcPts val="300"/>
              </a:spcAft>
              <a:buFont typeface="+mj-lt"/>
              <a:buAutoNum type="arabicPeriod"/>
            </a:pPr>
            <a:r>
              <a:rPr lang="de-DE" sz="2400" dirty="0">
                <a:solidFill>
                  <a:schemeClr val="tx1"/>
                </a:solidFill>
              </a:rPr>
              <a:t>digitale Barrierefreiheit durch Gesetzliche Vorgaben und Standards: digitale Barrierefreiheit</a:t>
            </a:r>
          </a:p>
          <a:p>
            <a:pPr marL="808038" lvl="1" indent="-354013">
              <a:spcBef>
                <a:spcPts val="300"/>
              </a:spcBef>
              <a:spcAft>
                <a:spcPts val="300"/>
              </a:spcAft>
              <a:buFont typeface="+mj-lt"/>
              <a:buAutoNum type="alphaLcPeriod"/>
            </a:pPr>
            <a:r>
              <a:rPr lang="de-DE" sz="2200" dirty="0">
                <a:solidFill>
                  <a:schemeClr val="tx1"/>
                </a:solidFill>
              </a:rPr>
              <a:t>Gesetzeslagen in Deutschland, der EU sowie weltweit</a:t>
            </a:r>
          </a:p>
          <a:p>
            <a:pPr marL="808038" lvl="1" indent="-354013">
              <a:spcBef>
                <a:spcPts val="300"/>
              </a:spcBef>
              <a:spcAft>
                <a:spcPts val="300"/>
              </a:spcAft>
              <a:buFont typeface="+mj-lt"/>
              <a:buAutoNum type="alphaLcPeriod"/>
            </a:pPr>
            <a:r>
              <a:rPr lang="de-DE" sz="2200" dirty="0">
                <a:solidFill>
                  <a:schemeClr val="tx1"/>
                </a:solidFill>
              </a:rPr>
              <a:t>Prinzipien der Barrierefreiheit laut WCAG</a:t>
            </a:r>
          </a:p>
          <a:p>
            <a:pPr marL="54900" indent="-342900">
              <a:lnSpc>
                <a:spcPct val="100000"/>
              </a:lnSpc>
              <a:spcBef>
                <a:spcPts val="1200"/>
              </a:spcBef>
              <a:spcAft>
                <a:spcPts val="300"/>
              </a:spcAft>
              <a:buFont typeface="+mj-lt"/>
              <a:buAutoNum type="arabicPeriod"/>
            </a:pPr>
            <a:r>
              <a:rPr lang="de-DE" sz="2400" dirty="0">
                <a:solidFill>
                  <a:schemeClr val="tx1"/>
                </a:solidFill>
              </a:rPr>
              <a:t>Chancen des LMS für eine inklusive Lernumgebung</a:t>
            </a:r>
            <a:endParaRPr lang="de-DE" sz="2400" i="1" dirty="0">
              <a:solidFill>
                <a:schemeClr val="tx1"/>
              </a:solidFill>
            </a:endParaRPr>
          </a:p>
        </p:txBody>
      </p:sp>
    </p:spTree>
    <p:extLst>
      <p:ext uri="{BB962C8B-B14F-4D97-AF65-F5344CB8AC3E}">
        <p14:creationId xmlns:p14="http://schemas.microsoft.com/office/powerpoint/2010/main" val="26053197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F5413DF7-E064-F9DF-EDEC-ADF29F38DB32}"/>
              </a:ext>
              <a:ext uri="{C183D7F6-B498-43B3-948B-1728B52AA6E4}">
                <adec:decorative xmlns:adec="http://schemas.microsoft.com/office/drawing/2017/decorative" val="1"/>
              </a:ext>
            </a:extLst>
          </p:cNvPr>
          <p:cNvSpPr txBox="1"/>
          <p:nvPr/>
        </p:nvSpPr>
        <p:spPr>
          <a:xfrm>
            <a:off x="1819072" y="116731"/>
            <a:ext cx="73249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4. Beispielhafte Moodlekurse</a:t>
            </a:r>
          </a:p>
        </p:txBody>
      </p:sp>
      <p:sp>
        <p:nvSpPr>
          <p:cNvPr id="15" name="Titel 8">
            <a:extLst>
              <a:ext uri="{FF2B5EF4-FFF2-40B4-BE49-F238E27FC236}">
                <a16:creationId xmlns:a16="http://schemas.microsoft.com/office/drawing/2014/main" id="{78B192DF-FF5A-86DD-F530-C621F0340323}"/>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Informationen und Beispiele zu barrierearmen </a:t>
            </a:r>
            <a:r>
              <a:rPr lang="de-DE" sz="3200" b="1" dirty="0" err="1">
                <a:solidFill>
                  <a:schemeClr val="accent1"/>
                </a:solidFill>
              </a:rPr>
              <a:t>Moodlekursen</a:t>
            </a:r>
            <a:endParaRPr lang="de-DE" sz="3200" b="1" dirty="0">
              <a:solidFill>
                <a:schemeClr val="accent1"/>
              </a:solidFill>
            </a:endParaRPr>
          </a:p>
        </p:txBody>
      </p:sp>
      <p:graphicFrame>
        <p:nvGraphicFramePr>
          <p:cNvPr id="4" name="Tabelle 4">
            <a:extLst>
              <a:ext uri="{FF2B5EF4-FFF2-40B4-BE49-F238E27FC236}">
                <a16:creationId xmlns:a16="http://schemas.microsoft.com/office/drawing/2014/main" id="{BA224D7A-6DAB-31E8-EFB0-6C481D2EE440}"/>
              </a:ext>
            </a:extLst>
          </p:cNvPr>
          <p:cNvGraphicFramePr>
            <a:graphicFrameLocks noGrp="1"/>
          </p:cNvGraphicFramePr>
          <p:nvPr>
            <p:extLst>
              <p:ext uri="{D42A27DB-BD31-4B8C-83A1-F6EECF244321}">
                <p14:modId xmlns:p14="http://schemas.microsoft.com/office/powerpoint/2010/main" val="4183362509"/>
              </p:ext>
            </p:extLst>
          </p:nvPr>
        </p:nvGraphicFramePr>
        <p:xfrm>
          <a:off x="499390" y="1813561"/>
          <a:ext cx="8140759" cy="4196080"/>
        </p:xfrm>
        <a:graphic>
          <a:graphicData uri="http://schemas.openxmlformats.org/drawingml/2006/table">
            <a:tbl>
              <a:tblPr firstRow="1" bandRow="1">
                <a:tableStyleId>{5C22544A-7EE6-4342-B048-85BDC9FD1C3A}</a:tableStyleId>
              </a:tblPr>
              <a:tblGrid>
                <a:gridCol w="1653559">
                  <a:extLst>
                    <a:ext uri="{9D8B030D-6E8A-4147-A177-3AD203B41FA5}">
                      <a16:colId xmlns:a16="http://schemas.microsoft.com/office/drawing/2014/main" val="4116152313"/>
                    </a:ext>
                  </a:extLst>
                </a:gridCol>
                <a:gridCol w="4981469">
                  <a:extLst>
                    <a:ext uri="{9D8B030D-6E8A-4147-A177-3AD203B41FA5}">
                      <a16:colId xmlns:a16="http://schemas.microsoft.com/office/drawing/2014/main" val="266711683"/>
                    </a:ext>
                  </a:extLst>
                </a:gridCol>
                <a:gridCol w="1505731">
                  <a:extLst>
                    <a:ext uri="{9D8B030D-6E8A-4147-A177-3AD203B41FA5}">
                      <a16:colId xmlns:a16="http://schemas.microsoft.com/office/drawing/2014/main" val="3830009181"/>
                    </a:ext>
                  </a:extLst>
                </a:gridCol>
              </a:tblGrid>
              <a:tr h="370840">
                <a:tc>
                  <a:txBody>
                    <a:bodyPr/>
                    <a:lstStyle/>
                    <a:p>
                      <a:r>
                        <a:rPr lang="de-DE" dirty="0" err="1"/>
                        <a:t>Ersteller:in</a:t>
                      </a:r>
                      <a:endParaRPr lang="de-DE" dirty="0"/>
                    </a:p>
                  </a:txBody>
                  <a:tcPr/>
                </a:tc>
                <a:tc>
                  <a:txBody>
                    <a:bodyPr/>
                    <a:lstStyle/>
                    <a:p>
                      <a:r>
                        <a:rPr lang="de-DE" dirty="0"/>
                        <a:t>Hinweise</a:t>
                      </a:r>
                    </a:p>
                  </a:txBody>
                  <a:tcPr/>
                </a:tc>
                <a:tc>
                  <a:txBody>
                    <a:bodyPr/>
                    <a:lstStyle/>
                    <a:p>
                      <a:r>
                        <a:rPr lang="de-DE" dirty="0"/>
                        <a:t>Link</a:t>
                      </a:r>
                    </a:p>
                  </a:txBody>
                  <a:tcPr/>
                </a:tc>
                <a:extLst>
                  <a:ext uri="{0D108BD9-81ED-4DB2-BD59-A6C34878D82A}">
                    <a16:rowId xmlns:a16="http://schemas.microsoft.com/office/drawing/2014/main" val="1125382939"/>
                  </a:ext>
                </a:extLst>
              </a:tr>
              <a:tr h="370840">
                <a:tc>
                  <a:txBody>
                    <a:bodyPr/>
                    <a:lstStyle/>
                    <a:p>
                      <a:r>
                        <a:rPr lang="de-DE" sz="1600" i="0" dirty="0"/>
                        <a:t>Landeszentrale für politische Bildung Baden-Württemberg</a:t>
                      </a:r>
                    </a:p>
                  </a:txBody>
                  <a:tcPr/>
                </a:tc>
                <a:tc>
                  <a:txBody>
                    <a:bodyPr/>
                    <a:lstStyle/>
                    <a:p>
                      <a:pPr>
                        <a:spcAft>
                          <a:spcPts val="600"/>
                        </a:spcAft>
                      </a:pPr>
                      <a:r>
                        <a:rPr lang="de-DE" sz="1600" dirty="0"/>
                        <a:t>Die Corona-Pandemie hat die Landeszentrale für politische LPB Baden-Württemberg dazu veranlasst, ihr Themenheft zur Wahl online zur Verfügung zu stellten.</a:t>
                      </a:r>
                    </a:p>
                    <a:p>
                      <a:pPr>
                        <a:spcAft>
                          <a:spcPts val="600"/>
                        </a:spcAft>
                      </a:pPr>
                      <a:r>
                        <a:rPr lang="de-DE" sz="1600" dirty="0"/>
                        <a:t>Dabei entschied man sich bewusst gegen die Eins-zu-ein-Umsetzung als PDF-Datei. Vielmehr wurde das Potenzial von Moodle genutzt.</a:t>
                      </a:r>
                    </a:p>
                    <a:p>
                      <a:pPr>
                        <a:spcAft>
                          <a:spcPts val="600"/>
                        </a:spcAft>
                      </a:pPr>
                      <a:r>
                        <a:rPr lang="de-DE" sz="1600" dirty="0"/>
                        <a:t>Hervorzuheben ist hier die gute Struktur und die dadurch entstandene gute Übersichtlichkeit des Kurses,</a:t>
                      </a:r>
                      <a:br>
                        <a:rPr lang="de-DE" sz="1600" dirty="0"/>
                      </a:br>
                      <a:r>
                        <a:rPr lang="de-DE" sz="1600" dirty="0"/>
                        <a:t>welcher durch ein ganzes Themenheft führt.</a:t>
                      </a:r>
                    </a:p>
                  </a:txBody>
                  <a:tcPr/>
                </a:tc>
                <a:tc>
                  <a:txBody>
                    <a:bodyPr/>
                    <a:lstStyle/>
                    <a:p>
                      <a:endParaRPr lang="de-DE" dirty="0"/>
                    </a:p>
                  </a:txBody>
                  <a:tcPr/>
                </a:tc>
                <a:extLst>
                  <a:ext uri="{0D108BD9-81ED-4DB2-BD59-A6C34878D82A}">
                    <a16:rowId xmlns:a16="http://schemas.microsoft.com/office/drawing/2014/main" val="1491848963"/>
                  </a:ext>
                </a:extLst>
              </a:tr>
              <a:tr h="370840">
                <a:tc>
                  <a:txBody>
                    <a:bodyPr/>
                    <a:lstStyle/>
                    <a:p>
                      <a:r>
                        <a:rPr lang="de-DE" sz="1600" i="0" dirty="0"/>
                        <a:t>Technische Universität Dortmund</a:t>
                      </a:r>
                    </a:p>
                  </a:txBody>
                  <a:tcPr/>
                </a:tc>
                <a:tc>
                  <a:txBody>
                    <a:bodyPr/>
                    <a:lstStyle/>
                    <a:p>
                      <a:pPr>
                        <a:spcAft>
                          <a:spcPts val="600"/>
                        </a:spcAft>
                      </a:pPr>
                      <a:r>
                        <a:rPr lang="de-DE" sz="1600" dirty="0"/>
                        <a:t>Es werden grundsätzliche Gestaltungs- und Strukturhinweise sowie generelle Tipps zum Umgang mit Moodle gegeben.</a:t>
                      </a:r>
                    </a:p>
                    <a:p>
                      <a:pPr>
                        <a:spcAft>
                          <a:spcPts val="600"/>
                        </a:spcAft>
                      </a:pPr>
                      <a:r>
                        <a:rPr lang="de-DE" sz="1600" dirty="0"/>
                        <a:t>Im Gegensatz zu den zwei vorherigen Seiten geschieht dies hier jedoch nicht in Form eines Moodle-Kurses. </a:t>
                      </a:r>
                    </a:p>
                  </a:txBody>
                  <a:tcPr/>
                </a:tc>
                <a:tc>
                  <a:txBody>
                    <a:bodyPr/>
                    <a:lstStyle/>
                    <a:p>
                      <a:endParaRPr lang="de-DE" dirty="0"/>
                    </a:p>
                  </a:txBody>
                  <a:tcPr/>
                </a:tc>
                <a:extLst>
                  <a:ext uri="{0D108BD9-81ED-4DB2-BD59-A6C34878D82A}">
                    <a16:rowId xmlns:a16="http://schemas.microsoft.com/office/drawing/2014/main" val="3612306480"/>
                  </a:ext>
                </a:extLst>
              </a:tr>
            </a:tbl>
          </a:graphicData>
        </a:graphic>
      </p:graphicFrame>
      <p:grpSp>
        <p:nvGrpSpPr>
          <p:cNvPr id="5" name="Gruppieren 4" descr="Link">
            <a:extLst>
              <a:ext uri="{FF2B5EF4-FFF2-40B4-BE49-F238E27FC236}">
                <a16:creationId xmlns:a16="http://schemas.microsoft.com/office/drawing/2014/main" id="{E35C8985-1B9A-BBE8-2D61-25142DDED46A}"/>
              </a:ext>
            </a:extLst>
          </p:cNvPr>
          <p:cNvGrpSpPr/>
          <p:nvPr/>
        </p:nvGrpSpPr>
        <p:grpSpPr>
          <a:xfrm>
            <a:off x="7238967" y="2783972"/>
            <a:ext cx="1261220" cy="1127629"/>
            <a:chOff x="7101934" y="4824919"/>
            <a:chExt cx="1867711" cy="1412079"/>
          </a:xfrm>
        </p:grpSpPr>
        <p:sp>
          <p:nvSpPr>
            <p:cNvPr id="6" name="Rechteck: abgerundete Ecken 5">
              <a:extLst>
                <a:ext uri="{FF2B5EF4-FFF2-40B4-BE49-F238E27FC236}">
                  <a16:creationId xmlns:a16="http://schemas.microsoft.com/office/drawing/2014/main" id="{79E3DA76-197D-3C05-DFB8-74D3BD3AF445}"/>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hlinkClick r:id="rId2"/>
              <a:extLst>
                <a:ext uri="{FF2B5EF4-FFF2-40B4-BE49-F238E27FC236}">
                  <a16:creationId xmlns:a16="http://schemas.microsoft.com/office/drawing/2014/main" id="{EE77EF68-DF89-30E1-BD5A-327BFBCBBE2D}"/>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9" name="Textfeld 8">
              <a:extLst>
                <a:ext uri="{FF2B5EF4-FFF2-40B4-BE49-F238E27FC236}">
                  <a16:creationId xmlns:a16="http://schemas.microsoft.com/office/drawing/2014/main" id="{1EF47557-6D3A-CB05-FCBA-DC8D54948E1C}"/>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grpSp>
        <p:nvGrpSpPr>
          <p:cNvPr id="11" name="Gruppieren 10" descr="Link">
            <a:extLst>
              <a:ext uri="{FF2B5EF4-FFF2-40B4-BE49-F238E27FC236}">
                <a16:creationId xmlns:a16="http://schemas.microsoft.com/office/drawing/2014/main" id="{F0401F29-0167-776A-42F6-1CDD09B49BEE}"/>
              </a:ext>
            </a:extLst>
          </p:cNvPr>
          <p:cNvGrpSpPr/>
          <p:nvPr/>
        </p:nvGrpSpPr>
        <p:grpSpPr>
          <a:xfrm>
            <a:off x="7246083" y="4727699"/>
            <a:ext cx="1261220" cy="1127629"/>
            <a:chOff x="7101934" y="4824919"/>
            <a:chExt cx="1867711" cy="1412079"/>
          </a:xfrm>
        </p:grpSpPr>
        <p:sp>
          <p:nvSpPr>
            <p:cNvPr id="12" name="Rechteck: abgerundete Ecken 11">
              <a:extLst>
                <a:ext uri="{FF2B5EF4-FFF2-40B4-BE49-F238E27FC236}">
                  <a16:creationId xmlns:a16="http://schemas.microsoft.com/office/drawing/2014/main" id="{64BB93C0-0706-444A-7D19-634A6E713CA2}"/>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hlinkClick r:id="rId5"/>
              <a:extLst>
                <a:ext uri="{FF2B5EF4-FFF2-40B4-BE49-F238E27FC236}">
                  <a16:creationId xmlns:a16="http://schemas.microsoft.com/office/drawing/2014/main" id="{E86F9589-5361-998D-9DBF-1BAC3AC4AB8B}"/>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14" name="Textfeld 13">
              <a:extLst>
                <a:ext uri="{FF2B5EF4-FFF2-40B4-BE49-F238E27FC236}">
                  <a16:creationId xmlns:a16="http://schemas.microsoft.com/office/drawing/2014/main" id="{62AD9D84-C1BF-7C48-6F70-EEAB4AD007C8}"/>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spTree>
    <p:extLst>
      <p:ext uri="{BB962C8B-B14F-4D97-AF65-F5344CB8AC3E}">
        <p14:creationId xmlns:p14="http://schemas.microsoft.com/office/powerpoint/2010/main" val="1046114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el 8">
            <a:extLst>
              <a:ext uri="{FF2B5EF4-FFF2-40B4-BE49-F238E27FC236}">
                <a16:creationId xmlns:a16="http://schemas.microsoft.com/office/drawing/2014/main" id="{497C33B1-2993-BF25-6590-D60F860C24DF}"/>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Generelle Gestaltungshinweise für den eigenen </a:t>
            </a:r>
            <a:r>
              <a:rPr lang="de-DE" sz="3200" b="1" dirty="0" err="1">
                <a:solidFill>
                  <a:schemeClr val="accent1"/>
                </a:solidFill>
              </a:rPr>
              <a:t>Moodlekurs</a:t>
            </a:r>
            <a:endParaRPr lang="de-DE" sz="3200" b="1" dirty="0">
              <a:solidFill>
                <a:schemeClr val="accent1"/>
              </a:solidFill>
            </a:endParaRPr>
          </a:p>
        </p:txBody>
      </p:sp>
      <p:sp>
        <p:nvSpPr>
          <p:cNvPr id="8" name="Textfeld 7">
            <a:extLst>
              <a:ext uri="{FF2B5EF4-FFF2-40B4-BE49-F238E27FC236}">
                <a16:creationId xmlns:a16="http://schemas.microsoft.com/office/drawing/2014/main" id="{4CF3E055-168F-2E9F-E4E3-01D91C103481}"/>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grpSp>
        <p:nvGrpSpPr>
          <p:cNvPr id="16" name="Gruppieren 15">
            <a:extLst>
              <a:ext uri="{FF2B5EF4-FFF2-40B4-BE49-F238E27FC236}">
                <a16:creationId xmlns:a16="http://schemas.microsoft.com/office/drawing/2014/main" id="{08ABDDEE-84D7-67D9-4715-49EFD6B58A5E}"/>
              </a:ext>
            </a:extLst>
          </p:cNvPr>
          <p:cNvGrpSpPr/>
          <p:nvPr/>
        </p:nvGrpSpPr>
        <p:grpSpPr>
          <a:xfrm>
            <a:off x="4239766" y="1977046"/>
            <a:ext cx="4714563" cy="3356070"/>
            <a:chOff x="4239766" y="1977046"/>
            <a:chExt cx="4714563" cy="3356070"/>
          </a:xfrm>
        </p:grpSpPr>
        <p:sp>
          <p:nvSpPr>
            <p:cNvPr id="2" name="Rechteck: abgerundete Ecken 1">
              <a:extLst>
                <a:ext uri="{FF2B5EF4-FFF2-40B4-BE49-F238E27FC236}">
                  <a16:creationId xmlns:a16="http://schemas.microsoft.com/office/drawing/2014/main" id="{A8640C47-78D6-F8A3-0127-224975D368B6}"/>
                </a:ext>
              </a:extLst>
            </p:cNvPr>
            <p:cNvSpPr/>
            <p:nvPr/>
          </p:nvSpPr>
          <p:spPr>
            <a:xfrm>
              <a:off x="4239766" y="1977046"/>
              <a:ext cx="4714563" cy="33560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b="1" u="sng" dirty="0"/>
                <a:t>Lizenzhinweis für dieses Werk:</a:t>
              </a:r>
            </a:p>
            <a:p>
              <a:pPr algn="ctr"/>
              <a:endParaRPr lang="de-DE" u="sng" dirty="0"/>
            </a:p>
            <a:p>
              <a:pPr algn="ctr"/>
              <a:endParaRPr lang="de-DE" u="sng" dirty="0"/>
            </a:p>
            <a:p>
              <a:pPr algn="ctr"/>
              <a:endParaRPr lang="de-DE" u="sng" dirty="0"/>
            </a:p>
            <a:p>
              <a:pPr algn="ctr"/>
              <a:endParaRPr lang="de-DE" u="sng" dirty="0"/>
            </a:p>
            <a:p>
              <a:pPr algn="ctr"/>
              <a:r>
                <a:rPr lang="de-DE" sz="1400" dirty="0"/>
                <a:t>Lizensiert unter der Creative Commons Namensnennung - Nicht-kommerziell - Weitergabe </a:t>
              </a:r>
            </a:p>
            <a:p>
              <a:pPr algn="ctr"/>
              <a:r>
                <a:rPr lang="de-DE" sz="1400" dirty="0"/>
                <a:t>unter gleichen Bedingungen 4.0 International Lizenz. Lizenz-bedingungen unter </a:t>
              </a:r>
            </a:p>
            <a:p>
              <a:pPr algn="ctr"/>
              <a:r>
                <a:rPr lang="de-DE" sz="1400" dirty="0">
                  <a:solidFill>
                    <a:schemeClr val="bg2"/>
                  </a:solidFill>
                  <a:hlinkClick r:id="rId2">
                    <a:extLst>
                      <a:ext uri="{A12FA001-AC4F-418D-AE19-62706E023703}">
                        <ahyp:hlinkClr xmlns:ahyp="http://schemas.microsoft.com/office/drawing/2018/hyperlinkcolor" val="tx"/>
                      </a:ext>
                    </a:extLst>
                  </a:hlinkClick>
                </a:rPr>
                <a:t>https://creativecommons.org/licenses/by-nc-sa/4.0/deed.de</a:t>
              </a:r>
              <a:endParaRPr lang="de-DE" sz="1400" dirty="0">
                <a:solidFill>
                  <a:schemeClr val="bg2"/>
                </a:solidFill>
              </a:endParaRPr>
            </a:p>
            <a:p>
              <a:pPr algn="ctr"/>
              <a:r>
                <a:rPr lang="de-DE" sz="1400" dirty="0"/>
                <a:t>Deutsche Übersetzung: Andreas Kiermaier (https://andreas.kiermaier.net)</a:t>
              </a:r>
              <a:endParaRPr lang="de-DE" dirty="0"/>
            </a:p>
          </p:txBody>
        </p:sp>
        <p:pic>
          <p:nvPicPr>
            <p:cNvPr id="3074" name="Picture 2">
              <a:hlinkClick r:id="rId2"/>
              <a:extLst>
                <a:ext uri="{FF2B5EF4-FFF2-40B4-BE49-F238E27FC236}">
                  <a16:creationId xmlns:a16="http://schemas.microsoft.com/office/drawing/2014/main" id="{3F8E3390-347D-A840-3C29-83E41E8702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0738" y="2570584"/>
              <a:ext cx="2452617" cy="858416"/>
            </a:xfrm>
            <a:prstGeom prst="rect">
              <a:avLst/>
            </a:prstGeom>
            <a:noFill/>
            <a:extLst>
              <a:ext uri="{909E8E84-426E-40DD-AFC4-6F175D3DCCD1}">
                <a14:hiddenFill xmlns:a14="http://schemas.microsoft.com/office/drawing/2010/main">
                  <a:solidFill>
                    <a:srgbClr val="FFFFFF"/>
                  </a:solidFill>
                </a14:hiddenFill>
              </a:ext>
            </a:extLst>
          </p:spPr>
        </p:pic>
      </p:grpSp>
      <p:sp>
        <p:nvSpPr>
          <p:cNvPr id="15" name="Textfeld 14">
            <a:extLst>
              <a:ext uri="{FF2B5EF4-FFF2-40B4-BE49-F238E27FC236}">
                <a16:creationId xmlns:a16="http://schemas.microsoft.com/office/drawing/2014/main" id="{005CD34E-43A3-3DE3-E10A-29F6B2ED41C0}"/>
              </a:ext>
            </a:extLst>
          </p:cNvPr>
          <p:cNvSpPr txBox="1"/>
          <p:nvPr/>
        </p:nvSpPr>
        <p:spPr>
          <a:xfrm>
            <a:off x="593543" y="3462777"/>
            <a:ext cx="3475118" cy="369332"/>
          </a:xfrm>
          <a:prstGeom prst="rect">
            <a:avLst/>
          </a:prstGeom>
          <a:noFill/>
        </p:spPr>
        <p:txBody>
          <a:bodyPr wrap="none" rtlCol="0">
            <a:spAutoFit/>
          </a:bodyPr>
          <a:lstStyle/>
          <a:p>
            <a:r>
              <a:rPr lang="de-DE" u="sng" dirty="0"/>
              <a:t>Kursgestaltung und Barrierefreiheit</a:t>
            </a:r>
          </a:p>
        </p:txBody>
      </p:sp>
      <p:grpSp>
        <p:nvGrpSpPr>
          <p:cNvPr id="3" name="Gruppieren 2" descr="Link">
            <a:extLst>
              <a:ext uri="{FF2B5EF4-FFF2-40B4-BE49-F238E27FC236}">
                <a16:creationId xmlns:a16="http://schemas.microsoft.com/office/drawing/2014/main" id="{CA038384-12DE-40A3-15C2-49DBA47B5346}"/>
              </a:ext>
            </a:extLst>
          </p:cNvPr>
          <p:cNvGrpSpPr/>
          <p:nvPr/>
        </p:nvGrpSpPr>
        <p:grpSpPr>
          <a:xfrm>
            <a:off x="2542695" y="4093519"/>
            <a:ext cx="1261220" cy="1127629"/>
            <a:chOff x="7101934" y="4824919"/>
            <a:chExt cx="1867711" cy="1412079"/>
          </a:xfrm>
        </p:grpSpPr>
        <p:sp>
          <p:nvSpPr>
            <p:cNvPr id="6" name="Rechteck: abgerundete Ecken 5">
              <a:extLst>
                <a:ext uri="{FF2B5EF4-FFF2-40B4-BE49-F238E27FC236}">
                  <a16:creationId xmlns:a16="http://schemas.microsoft.com/office/drawing/2014/main" id="{F1653203-4416-B8C0-E2E7-1C554E942A5B}"/>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hlinkClick r:id="rId4"/>
              <a:extLst>
                <a:ext uri="{FF2B5EF4-FFF2-40B4-BE49-F238E27FC236}">
                  <a16:creationId xmlns:a16="http://schemas.microsoft.com/office/drawing/2014/main" id="{C44BF9EA-8C43-5367-5E06-BC4932513508}"/>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578589" y="5277073"/>
              <a:ext cx="914400" cy="914400"/>
            </a:xfrm>
            <a:prstGeom prst="rect">
              <a:avLst/>
            </a:prstGeom>
          </p:spPr>
        </p:pic>
        <p:sp>
          <p:nvSpPr>
            <p:cNvPr id="12" name="Textfeld 11">
              <a:extLst>
                <a:ext uri="{FF2B5EF4-FFF2-40B4-BE49-F238E27FC236}">
                  <a16:creationId xmlns:a16="http://schemas.microsoft.com/office/drawing/2014/main" id="{C052EE16-22F9-7D63-B3D8-19B5D2DC6F68}"/>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pic>
        <p:nvPicPr>
          <p:cNvPr id="14" name="Grafik 13">
            <a:extLst>
              <a:ext uri="{FF2B5EF4-FFF2-40B4-BE49-F238E27FC236}">
                <a16:creationId xmlns:a16="http://schemas.microsoft.com/office/drawing/2014/main" id="{89CBB4C3-10B7-6384-913B-0B8A457823A0}"/>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1116760" y="4080214"/>
            <a:ext cx="1155122" cy="1155122"/>
          </a:xfrm>
          <a:prstGeom prst="rect">
            <a:avLst/>
          </a:prstGeom>
        </p:spPr>
      </p:pic>
      <p:sp>
        <p:nvSpPr>
          <p:cNvPr id="17" name="Textfeld 16">
            <a:extLst>
              <a:ext uri="{FF2B5EF4-FFF2-40B4-BE49-F238E27FC236}">
                <a16:creationId xmlns:a16="http://schemas.microsoft.com/office/drawing/2014/main" id="{A9A116AE-2DE9-92D4-F251-1ED30204E6A3}"/>
              </a:ext>
            </a:extLst>
          </p:cNvPr>
          <p:cNvSpPr txBox="1"/>
          <p:nvPr/>
        </p:nvSpPr>
        <p:spPr>
          <a:xfrm>
            <a:off x="502072" y="6054341"/>
            <a:ext cx="8246938" cy="461665"/>
          </a:xfrm>
          <a:prstGeom prst="rect">
            <a:avLst/>
          </a:prstGeom>
          <a:noFill/>
        </p:spPr>
        <p:txBody>
          <a:bodyPr wrap="none" rtlCol="0">
            <a:spAutoFit/>
          </a:bodyPr>
          <a:lstStyle/>
          <a:p>
            <a:r>
              <a:rPr lang="de-DE" sz="1200" dirty="0"/>
              <a:t>Grafiktitel: Icon digitale Barrierefreiheit| Lizenz: </a:t>
            </a:r>
            <a:r>
              <a:rPr lang="de-DE" sz="1200" dirty="0">
                <a:solidFill>
                  <a:srgbClr val="637052"/>
                </a:solidFill>
                <a:hlinkClick r:id="rId8"/>
              </a:rPr>
              <a:t>CC 0 1.0 (Webseite)</a:t>
            </a:r>
            <a:r>
              <a:rPr lang="de-DE" sz="1200" dirty="0"/>
              <a:t> ; Grafiktitel: Button CC BY-NC-SA| Lizenz: </a:t>
            </a:r>
            <a:r>
              <a:rPr lang="de-DE" sz="1200" dirty="0">
                <a:solidFill>
                  <a:srgbClr val="637052"/>
                </a:solidFill>
                <a:hlinkClick r:id="rId8"/>
              </a:rPr>
              <a:t>CC 0 1.0 (Webseite)</a:t>
            </a:r>
            <a:endParaRPr lang="de-DE" sz="1200" dirty="0">
              <a:solidFill>
                <a:srgbClr val="637052"/>
              </a:solidFill>
            </a:endParaRPr>
          </a:p>
          <a:p>
            <a:endParaRPr lang="de-DE" sz="1200" dirty="0">
              <a:solidFill>
                <a:srgbClr val="637052"/>
              </a:solidFill>
            </a:endParaRPr>
          </a:p>
        </p:txBody>
      </p:sp>
    </p:spTree>
    <p:extLst>
      <p:ext uri="{BB962C8B-B14F-4D97-AF65-F5344CB8AC3E}">
        <p14:creationId xmlns:p14="http://schemas.microsoft.com/office/powerpoint/2010/main" val="795986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8">
            <a:extLst>
              <a:ext uri="{FF2B5EF4-FFF2-40B4-BE49-F238E27FC236}">
                <a16:creationId xmlns:a16="http://schemas.microsoft.com/office/drawing/2014/main" id="{0B8FE12A-1649-D529-7F77-3F590465C73E}"/>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Generelle Gestaltungshinweise für den eigenen </a:t>
            </a:r>
            <a:r>
              <a:rPr lang="de-DE" sz="3200" b="1" dirty="0" err="1">
                <a:solidFill>
                  <a:schemeClr val="accent1"/>
                </a:solidFill>
              </a:rPr>
              <a:t>Moodlekurs</a:t>
            </a:r>
            <a:endParaRPr lang="de-DE" sz="3200" b="1" dirty="0">
              <a:solidFill>
                <a:schemeClr val="accent1"/>
              </a:solidFill>
            </a:endParaRP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63037" y="1731522"/>
            <a:ext cx="7921883" cy="4552545"/>
          </a:xfrm>
        </p:spPr>
        <p:txBody>
          <a:bodyPr>
            <a:normAutofit/>
          </a:bodyPr>
          <a:lstStyle/>
          <a:p>
            <a:pPr marL="374650" indent="-374650">
              <a:buFont typeface="Arial" panose="020B0604020202020204" pitchFamily="34" charset="0"/>
              <a:buChar char="•"/>
            </a:pPr>
            <a:r>
              <a:rPr lang="de-DE" sz="1600" dirty="0">
                <a:solidFill>
                  <a:schemeClr val="tx1"/>
                </a:solidFill>
                <a:latin typeface="+mn-lt"/>
                <a:cs typeface="Arial" panose="020B0604020202020204" pitchFamily="34" charset="0"/>
              </a:rPr>
              <a:t>Texte unter anderem für Lernende mit LRS, Gedächtnisschwierigkeiten oder anderer Muttersprache in </a:t>
            </a:r>
            <a:r>
              <a:rPr lang="de-DE" sz="1600" b="1" dirty="0">
                <a:solidFill>
                  <a:schemeClr val="tx1"/>
                </a:solidFill>
                <a:latin typeface="+mn-lt"/>
                <a:cs typeface="Arial" panose="020B0604020202020204" pitchFamily="34" charset="0"/>
              </a:rPr>
              <a:t>leichter Sprache </a:t>
            </a:r>
            <a:r>
              <a:rPr lang="de-DE" sz="1600" dirty="0">
                <a:solidFill>
                  <a:schemeClr val="tx1"/>
                </a:solidFill>
                <a:latin typeface="+mn-lt"/>
                <a:cs typeface="Arial" panose="020B0604020202020204" pitchFamily="34" charset="0"/>
              </a:rPr>
              <a:t>verfassen.</a:t>
            </a:r>
          </a:p>
          <a:p>
            <a:pPr marL="374650" indent="-374650">
              <a:spcBef>
                <a:spcPts val="1800"/>
              </a:spcBef>
              <a:buFont typeface="Arial" panose="020B0604020202020204" pitchFamily="34" charset="0"/>
              <a:buChar char="•"/>
            </a:pPr>
            <a:r>
              <a:rPr lang="de-DE" sz="1600" dirty="0">
                <a:solidFill>
                  <a:schemeClr val="tx1"/>
                </a:solidFill>
                <a:latin typeface="+mn-lt"/>
                <a:cs typeface="Arial" panose="020B0604020202020204" pitchFamily="34" charset="0"/>
              </a:rPr>
              <a:t>eine </a:t>
            </a:r>
            <a:r>
              <a:rPr lang="de-DE" sz="1600" b="1" dirty="0">
                <a:solidFill>
                  <a:schemeClr val="tx1"/>
                </a:solidFill>
                <a:latin typeface="+mn-lt"/>
                <a:cs typeface="Arial" panose="020B0604020202020204" pitchFamily="34" charset="0"/>
              </a:rPr>
              <a:t>leichte Bedienbarkeit </a:t>
            </a:r>
            <a:r>
              <a:rPr lang="de-DE" sz="1600" dirty="0">
                <a:solidFill>
                  <a:schemeClr val="tx1"/>
                </a:solidFill>
                <a:latin typeface="+mn-lt"/>
                <a:cs typeface="Arial" panose="020B0604020202020204" pitchFamily="34" charset="0"/>
              </a:rPr>
              <a:t>für Lernende unter anderem mit </a:t>
            </a:r>
            <a:br>
              <a:rPr lang="de-DE" sz="1600" dirty="0">
                <a:solidFill>
                  <a:schemeClr val="tx1"/>
                </a:solidFill>
                <a:latin typeface="+mn-lt"/>
                <a:cs typeface="Arial" panose="020B0604020202020204" pitchFamily="34" charset="0"/>
              </a:rPr>
            </a:br>
            <a:r>
              <a:rPr lang="de-DE" sz="1600" dirty="0">
                <a:solidFill>
                  <a:schemeClr val="tx1"/>
                </a:solidFill>
                <a:latin typeface="+mn-lt"/>
                <a:cs typeface="Arial" panose="020B0604020202020204" pitchFamily="34" charset="0"/>
              </a:rPr>
              <a:t>motorischen Schwierigkeiten gewährleisten.</a:t>
            </a:r>
          </a:p>
          <a:p>
            <a:pPr marL="374650" indent="-374650">
              <a:buFont typeface="Arial" panose="020B0604020202020204" pitchFamily="34" charset="0"/>
              <a:buChar char="•"/>
            </a:pPr>
            <a:r>
              <a:rPr lang="de-DE" sz="1600" b="0" i="0" u="none" strike="noStrike" baseline="0" dirty="0">
                <a:solidFill>
                  <a:schemeClr val="tx1"/>
                </a:solidFill>
                <a:latin typeface="+mn-lt"/>
                <a:cs typeface="Arial" panose="020B0604020202020204" pitchFamily="34" charset="0"/>
              </a:rPr>
              <a:t>Bilder mit </a:t>
            </a:r>
            <a:r>
              <a:rPr lang="de-DE" sz="1600" b="1" i="0" u="none" strike="noStrike" baseline="0" dirty="0">
                <a:solidFill>
                  <a:schemeClr val="tx1"/>
                </a:solidFill>
                <a:latin typeface="+mn-lt"/>
                <a:cs typeface="Arial" panose="020B0604020202020204" pitchFamily="34" charset="0"/>
              </a:rPr>
              <a:t>Alternativtexten</a:t>
            </a:r>
            <a:r>
              <a:rPr lang="de-DE" sz="1600" b="0" i="0" u="none" strike="noStrike" baseline="0" dirty="0">
                <a:solidFill>
                  <a:schemeClr val="tx1"/>
                </a:solidFill>
                <a:latin typeface="+mn-lt"/>
                <a:cs typeface="Arial" panose="020B0604020202020204" pitchFamily="34" charset="0"/>
              </a:rPr>
              <a:t> für Lernende mit hochgradigen Sehbehinderungen oder Blindheit zum Vorlesen mit Screenreader oder Farbenblindheit versehen.</a:t>
            </a:r>
          </a:p>
          <a:p>
            <a:pPr marL="374650" indent="-374650">
              <a:buFont typeface="Arial" panose="020B0604020202020204" pitchFamily="34" charset="0"/>
              <a:buChar char="•"/>
            </a:pPr>
            <a:r>
              <a:rPr lang="de-DE" sz="1600" b="0" i="0" u="none" strike="noStrike" baseline="0" dirty="0">
                <a:solidFill>
                  <a:schemeClr val="tx1"/>
                </a:solidFill>
                <a:latin typeface="+mn-lt"/>
                <a:cs typeface="Arial" panose="020B0604020202020204" pitchFamily="34" charset="0"/>
              </a:rPr>
              <a:t>Grundsätzlich </a:t>
            </a:r>
            <a:r>
              <a:rPr lang="de-DE" sz="1600" b="1" i="0" u="none" strike="noStrike" baseline="0" dirty="0">
                <a:solidFill>
                  <a:schemeClr val="tx1"/>
                </a:solidFill>
                <a:latin typeface="+mn-lt"/>
                <a:cs typeface="Arial" panose="020B0604020202020204" pitchFamily="34" charset="0"/>
              </a:rPr>
              <a:t>deutliche Kontraste </a:t>
            </a:r>
            <a:r>
              <a:rPr lang="de-DE" sz="1600" b="0" i="0" u="none" strike="noStrike" baseline="0" dirty="0">
                <a:solidFill>
                  <a:schemeClr val="tx1"/>
                </a:solidFill>
                <a:latin typeface="+mn-lt"/>
                <a:cs typeface="Arial" panose="020B0604020202020204" pitchFamily="34" charset="0"/>
              </a:rPr>
              <a:t>von Vorder- und Hintergrund bestimmen.</a:t>
            </a:r>
          </a:p>
          <a:p>
            <a:pPr marL="374650" indent="-374650">
              <a:buFont typeface="Arial" panose="020B0604020202020204" pitchFamily="34" charset="0"/>
              <a:buChar char="•"/>
            </a:pPr>
            <a:r>
              <a:rPr lang="de-DE" sz="1600" b="1" i="0" u="none" strike="noStrike" baseline="0" dirty="0">
                <a:solidFill>
                  <a:schemeClr val="tx1"/>
                </a:solidFill>
                <a:latin typeface="+mn-lt"/>
                <a:cs typeface="Arial" panose="020B0604020202020204" pitchFamily="34" charset="0"/>
              </a:rPr>
              <a:t>Serifenlose und größere Schrift </a:t>
            </a:r>
            <a:r>
              <a:rPr lang="de-DE" sz="1600" b="0" i="0" u="none" strike="noStrike" baseline="0" dirty="0">
                <a:solidFill>
                  <a:schemeClr val="tx1"/>
                </a:solidFill>
                <a:latin typeface="+mn-lt"/>
                <a:cs typeface="Arial" panose="020B0604020202020204" pitchFamily="34" charset="0"/>
              </a:rPr>
              <a:t>mittels der Überschriftenformatierungen im Editor vornehmen, damit die Proportionen bei Vergrößerungen erhalten bleiben und die Navigation vereinfacht wird.</a:t>
            </a:r>
          </a:p>
          <a:p>
            <a:pPr marL="374650" indent="-374650">
              <a:buFont typeface="Arial" panose="020B0604020202020204" pitchFamily="34" charset="0"/>
              <a:buChar char="•"/>
            </a:pPr>
            <a:r>
              <a:rPr lang="de-DE" sz="1600" b="0" i="0" u="none" strike="noStrike" baseline="0" dirty="0">
                <a:solidFill>
                  <a:schemeClr val="tx1"/>
                </a:solidFill>
                <a:latin typeface="+mn-lt"/>
                <a:cs typeface="Arial" panose="020B0604020202020204" pitchFamily="34" charset="0"/>
              </a:rPr>
              <a:t>Zusätzlich sollten wenige sowie einheitliche Schriften verwendet werden.</a:t>
            </a:r>
          </a:p>
          <a:p>
            <a:pPr indent="0"/>
            <a:endParaRPr lang="de-DE" sz="400" dirty="0"/>
          </a:p>
        </p:txBody>
      </p:sp>
      <p:grpSp>
        <p:nvGrpSpPr>
          <p:cNvPr id="4" name="Gruppieren 3" descr="Link">
            <a:extLst>
              <a:ext uri="{FF2B5EF4-FFF2-40B4-BE49-F238E27FC236}">
                <a16:creationId xmlns:a16="http://schemas.microsoft.com/office/drawing/2014/main" id="{E1E30BC9-8015-64C0-E0A9-566D7A5128EC}"/>
              </a:ext>
            </a:extLst>
          </p:cNvPr>
          <p:cNvGrpSpPr/>
          <p:nvPr/>
        </p:nvGrpSpPr>
        <p:grpSpPr>
          <a:xfrm>
            <a:off x="6670396" y="2155808"/>
            <a:ext cx="1261220" cy="1127629"/>
            <a:chOff x="7101934" y="4824919"/>
            <a:chExt cx="1867711" cy="1412079"/>
          </a:xfrm>
        </p:grpSpPr>
        <p:sp>
          <p:nvSpPr>
            <p:cNvPr id="7" name="Rechteck: abgerundete Ecken 6">
              <a:extLst>
                <a:ext uri="{FF2B5EF4-FFF2-40B4-BE49-F238E27FC236}">
                  <a16:creationId xmlns:a16="http://schemas.microsoft.com/office/drawing/2014/main" id="{7FB27AED-C8B6-988A-BFB8-F3E9BE9C7449}"/>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hlinkClick r:id="rId2"/>
              <a:extLst>
                <a:ext uri="{FF2B5EF4-FFF2-40B4-BE49-F238E27FC236}">
                  <a16:creationId xmlns:a16="http://schemas.microsoft.com/office/drawing/2014/main" id="{3A2BCE84-A53F-552D-A12A-923AD9A9EF37}"/>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10" name="Textfeld 9">
              <a:extLst>
                <a:ext uri="{FF2B5EF4-FFF2-40B4-BE49-F238E27FC236}">
                  <a16:creationId xmlns:a16="http://schemas.microsoft.com/office/drawing/2014/main" id="{A1D973F8-100D-EF3F-5D1E-27DBDF4350D3}"/>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sp>
        <p:nvSpPr>
          <p:cNvPr id="5" name="Textfeld 4">
            <a:extLst>
              <a:ext uri="{FF2B5EF4-FFF2-40B4-BE49-F238E27FC236}">
                <a16:creationId xmlns:a16="http://schemas.microsoft.com/office/drawing/2014/main" id="{13CE0A19-F062-24FD-87A9-61B81A2122C9}"/>
              </a:ext>
            </a:extLst>
          </p:cNvPr>
          <p:cNvSpPr txBox="1"/>
          <p:nvPr/>
        </p:nvSpPr>
        <p:spPr>
          <a:xfrm>
            <a:off x="0" y="6103620"/>
            <a:ext cx="3093720" cy="307777"/>
          </a:xfrm>
          <a:prstGeom prst="rect">
            <a:avLst/>
          </a:prstGeom>
          <a:noFill/>
        </p:spPr>
        <p:txBody>
          <a:bodyPr wrap="square" rtlCol="0">
            <a:spAutoFit/>
          </a:bodyPr>
          <a:lstStyle/>
          <a:p>
            <a:r>
              <a:rPr lang="de-DE" sz="1400" i="1" u="none" strike="noStrike" baseline="0">
                <a:latin typeface="+mj-lt"/>
              </a:rPr>
              <a:t>Stefanie Jaskulski, MoodleKannMehr</a:t>
            </a:r>
            <a:endParaRPr lang="de-DE" sz="600" i="1">
              <a:latin typeface="+mj-lt"/>
              <a:cs typeface="HamburgSans"/>
            </a:endParaRPr>
          </a:p>
        </p:txBody>
      </p:sp>
      <p:sp>
        <p:nvSpPr>
          <p:cNvPr id="9" name="Textfeld 8">
            <a:extLst>
              <a:ext uri="{FF2B5EF4-FFF2-40B4-BE49-F238E27FC236}">
                <a16:creationId xmlns:a16="http://schemas.microsoft.com/office/drawing/2014/main" id="{5FFA5809-E43C-16CA-D129-61064AE2C22C}"/>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28648261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8B4C7721-E403-34C6-A03C-2A68F099AF39}"/>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Generelle Gestaltungshinweise für den eigenen </a:t>
            </a:r>
            <a:r>
              <a:rPr lang="de-DE" sz="3200" b="1" dirty="0" err="1">
                <a:solidFill>
                  <a:schemeClr val="accent1"/>
                </a:solidFill>
              </a:rPr>
              <a:t>Moodlekurs</a:t>
            </a:r>
            <a:endParaRPr lang="de-DE" sz="3200" b="1" dirty="0">
              <a:solidFill>
                <a:schemeClr val="accent1"/>
              </a:solidFill>
            </a:endParaRP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63038" y="1723351"/>
            <a:ext cx="7388160" cy="4550989"/>
          </a:xfrm>
        </p:spPr>
        <p:txBody>
          <a:bodyPr>
            <a:normAutofit/>
          </a:bodyPr>
          <a:lstStyle/>
          <a:p>
            <a:pPr marL="374650" indent="-374650">
              <a:lnSpc>
                <a:spcPct val="100000"/>
              </a:lnSpc>
              <a:spcBef>
                <a:spcPts val="0"/>
              </a:spcBef>
              <a:spcAft>
                <a:spcPts val="400"/>
              </a:spcAft>
              <a:buFont typeface="Arial" panose="020B0604020202020204" pitchFamily="34" charset="0"/>
              <a:buChar char="•"/>
            </a:pPr>
            <a:r>
              <a:rPr lang="de-DE" sz="1600" b="1" dirty="0">
                <a:solidFill>
                  <a:schemeClr val="tx1"/>
                </a:solidFill>
                <a:latin typeface="+mn-lt"/>
              </a:rPr>
              <a:t>Klare Abbildungen</a:t>
            </a:r>
            <a:r>
              <a:rPr lang="de-DE" sz="1600" dirty="0">
                <a:solidFill>
                  <a:schemeClr val="tx1"/>
                </a:solidFill>
                <a:latin typeface="+mn-lt"/>
              </a:rPr>
              <a:t> nutzen,</a:t>
            </a:r>
          </a:p>
          <a:p>
            <a:pPr marL="374650" indent="-374650">
              <a:lnSpc>
                <a:spcPct val="100000"/>
              </a:lnSpc>
              <a:spcBef>
                <a:spcPts val="0"/>
              </a:spcBef>
              <a:spcAft>
                <a:spcPts val="400"/>
              </a:spcAft>
              <a:buFont typeface="Arial" panose="020B0604020202020204" pitchFamily="34" charset="0"/>
              <a:buChar char="•"/>
            </a:pPr>
            <a:r>
              <a:rPr lang="de-DE" sz="1600" b="1" dirty="0">
                <a:solidFill>
                  <a:schemeClr val="tx1"/>
                </a:solidFill>
                <a:latin typeface="+mn-lt"/>
              </a:rPr>
              <a:t>Übersichtliche und gleichbleibende Strukturen </a:t>
            </a:r>
            <a:r>
              <a:rPr lang="de-DE" sz="1600" dirty="0">
                <a:solidFill>
                  <a:schemeClr val="tx1"/>
                </a:solidFill>
                <a:latin typeface="+mn-lt"/>
              </a:rPr>
              <a:t>für Lernende unter anderem mit Sehbehinderungen, Konzentrationsschwäche, Autismus-Spektrum-Störung schaffen.</a:t>
            </a:r>
          </a:p>
          <a:p>
            <a:pPr marL="374650" indent="-374650">
              <a:lnSpc>
                <a:spcPct val="100000"/>
              </a:lnSpc>
              <a:spcBef>
                <a:spcPts val="0"/>
              </a:spcBef>
              <a:spcAft>
                <a:spcPts val="400"/>
              </a:spcAft>
              <a:buFont typeface="Arial" panose="020B0604020202020204" pitchFamily="34" charset="0"/>
              <a:buChar char="•"/>
            </a:pPr>
            <a:r>
              <a:rPr lang="de-DE" sz="1600" b="1" dirty="0">
                <a:solidFill>
                  <a:schemeClr val="tx1"/>
                </a:solidFill>
                <a:latin typeface="+mn-lt"/>
              </a:rPr>
              <a:t>Videos</a:t>
            </a:r>
            <a:r>
              <a:rPr lang="de-DE" sz="1600" dirty="0">
                <a:solidFill>
                  <a:schemeClr val="tx1"/>
                </a:solidFill>
                <a:latin typeface="+mn-lt"/>
              </a:rPr>
              <a:t> (zum Beispiel Youtube) </a:t>
            </a:r>
            <a:r>
              <a:rPr lang="de-DE" sz="1600" b="1" dirty="0">
                <a:solidFill>
                  <a:schemeClr val="tx1"/>
                </a:solidFill>
                <a:latin typeface="+mn-lt"/>
              </a:rPr>
              <a:t>mit Untertitel </a:t>
            </a:r>
            <a:r>
              <a:rPr lang="de-DE" sz="1600" dirty="0">
                <a:solidFill>
                  <a:schemeClr val="tx1"/>
                </a:solidFill>
                <a:latin typeface="+mn-lt"/>
              </a:rPr>
              <a:t>für Lernende unter anderem mit Hörbeeinträchtigungen bzw. die Auswahl der Muttersprache bei Lernenden mit Migrationshintergrund einschalten, wie auch eine Audiodeskription und Gebärdensprache einsetzen.</a:t>
            </a:r>
          </a:p>
          <a:p>
            <a:pPr marL="374650" indent="-374650">
              <a:lnSpc>
                <a:spcPct val="100000"/>
              </a:lnSpc>
              <a:spcBef>
                <a:spcPts val="0"/>
              </a:spcBef>
              <a:spcAft>
                <a:spcPts val="400"/>
              </a:spcAft>
              <a:buFont typeface="Arial" panose="020B0604020202020204" pitchFamily="34" charset="0"/>
              <a:buChar char="•"/>
            </a:pPr>
            <a:r>
              <a:rPr lang="de-DE" sz="1600" dirty="0">
                <a:solidFill>
                  <a:schemeClr val="tx1"/>
                </a:solidFill>
                <a:latin typeface="+mn-lt"/>
              </a:rPr>
              <a:t>Bei Videos (zum Beispiel Youtube) oder Links zu Videos ist </a:t>
            </a:r>
            <a:r>
              <a:rPr lang="de-DE" sz="1600" b="1" dirty="0">
                <a:solidFill>
                  <a:schemeClr val="tx1"/>
                </a:solidFill>
                <a:latin typeface="+mn-lt"/>
              </a:rPr>
              <a:t>sicherzustellen, dass alle visuellen Informationen auch verbalisiert werden</a:t>
            </a:r>
          </a:p>
          <a:p>
            <a:pPr marL="374650" indent="-374650">
              <a:lnSpc>
                <a:spcPct val="100000"/>
              </a:lnSpc>
              <a:spcBef>
                <a:spcPts val="0"/>
              </a:spcBef>
              <a:spcAft>
                <a:spcPts val="400"/>
              </a:spcAft>
              <a:buFont typeface="Arial" panose="020B0604020202020204" pitchFamily="34" charset="0"/>
              <a:buChar char="•"/>
            </a:pPr>
            <a:r>
              <a:rPr lang="de-DE" sz="1600" dirty="0">
                <a:solidFill>
                  <a:schemeClr val="tx1"/>
                </a:solidFill>
                <a:latin typeface="+mn-lt"/>
              </a:rPr>
              <a:t>bei Links auf externe Seiten sollte im Text darauf hingewiesen werden, wenn diese sich in einem separaten Fenster/Tab öffnen, da die Lernenden sonst ggf. in eine Sackgasse manövriert werden, da die Zurückfunktion nicht funktioniert</a:t>
            </a:r>
          </a:p>
        </p:txBody>
      </p:sp>
      <p:sp>
        <p:nvSpPr>
          <p:cNvPr id="5" name="Textfeld 4">
            <a:extLst>
              <a:ext uri="{FF2B5EF4-FFF2-40B4-BE49-F238E27FC236}">
                <a16:creationId xmlns:a16="http://schemas.microsoft.com/office/drawing/2014/main" id="{13CE0A19-F062-24FD-87A9-61B81A2122C9}"/>
              </a:ext>
            </a:extLst>
          </p:cNvPr>
          <p:cNvSpPr txBox="1"/>
          <p:nvPr/>
        </p:nvSpPr>
        <p:spPr>
          <a:xfrm>
            <a:off x="0" y="6103620"/>
            <a:ext cx="3093720" cy="307777"/>
          </a:xfrm>
          <a:prstGeom prst="rect">
            <a:avLst/>
          </a:prstGeom>
          <a:noFill/>
        </p:spPr>
        <p:txBody>
          <a:bodyPr wrap="square" rtlCol="0">
            <a:spAutoFit/>
          </a:bodyPr>
          <a:lstStyle/>
          <a:p>
            <a:r>
              <a:rPr lang="de-DE" sz="1400" i="1" u="none" strike="noStrike" baseline="0">
                <a:latin typeface="+mj-lt"/>
              </a:rPr>
              <a:t>Stefanie Jaskulski, MoodleKannMehr</a:t>
            </a:r>
            <a:endParaRPr lang="de-DE" sz="600" i="1">
              <a:latin typeface="+mj-lt"/>
              <a:cs typeface="HamburgSans"/>
            </a:endParaRPr>
          </a:p>
        </p:txBody>
      </p:sp>
      <p:sp>
        <p:nvSpPr>
          <p:cNvPr id="8" name="Textfeld 7">
            <a:extLst>
              <a:ext uri="{FF2B5EF4-FFF2-40B4-BE49-F238E27FC236}">
                <a16:creationId xmlns:a16="http://schemas.microsoft.com/office/drawing/2014/main" id="{C1CC8BC3-C190-81B8-AFF6-330D12C99507}"/>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14548063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8">
            <a:extLst>
              <a:ext uri="{FF2B5EF4-FFF2-40B4-BE49-F238E27FC236}">
                <a16:creationId xmlns:a16="http://schemas.microsoft.com/office/drawing/2014/main" id="{B0087F21-63CF-8B4A-5D48-330B9396D8A0}"/>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Generelle Gestaltungshinweise für den eigenen </a:t>
            </a:r>
            <a:r>
              <a:rPr lang="de-DE" sz="3200" b="1" dirty="0" err="1">
                <a:solidFill>
                  <a:schemeClr val="accent1"/>
                </a:solidFill>
              </a:rPr>
              <a:t>Moodlekurs</a:t>
            </a:r>
            <a:endParaRPr lang="de-DE" sz="3200" b="1" dirty="0">
              <a:solidFill>
                <a:schemeClr val="accent1"/>
              </a:solidFill>
            </a:endParaRP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43583" y="1799617"/>
            <a:ext cx="7407614" cy="4310921"/>
          </a:xfrm>
        </p:spPr>
        <p:txBody>
          <a:bodyPr>
            <a:normAutofit/>
          </a:bodyPr>
          <a:lstStyle/>
          <a:p>
            <a:pPr marL="374650" indent="-374650">
              <a:buFont typeface="Arial" panose="020B0604020202020204" pitchFamily="34" charset="0"/>
              <a:buChar char="•"/>
            </a:pPr>
            <a:r>
              <a:rPr lang="de-DE" sz="1600" dirty="0">
                <a:solidFill>
                  <a:schemeClr val="tx1"/>
                </a:solidFill>
                <a:latin typeface="+mn-lt"/>
              </a:rPr>
              <a:t>Ein möglicher  </a:t>
            </a:r>
            <a:r>
              <a:rPr lang="de-DE" sz="1600" b="1" dirty="0">
                <a:solidFill>
                  <a:schemeClr val="tx1"/>
                </a:solidFill>
                <a:latin typeface="+mn-lt"/>
              </a:rPr>
              <a:t>Einsatz assistiver Technologien </a:t>
            </a:r>
            <a:r>
              <a:rPr lang="de-DE" sz="1600" dirty="0">
                <a:solidFill>
                  <a:schemeClr val="tx1"/>
                </a:solidFill>
                <a:latin typeface="+mn-lt"/>
              </a:rPr>
              <a:t>(Screenreader, Braillezeile, Augensteuerung …) ist zu berücksichtigen.</a:t>
            </a:r>
          </a:p>
          <a:p>
            <a:pPr marL="374650" indent="-374650">
              <a:buFont typeface="Arial" panose="020B0604020202020204" pitchFamily="34" charset="0"/>
              <a:buChar char="•"/>
            </a:pPr>
            <a:endParaRPr lang="de-DE" sz="1600" dirty="0">
              <a:solidFill>
                <a:schemeClr val="tx1"/>
              </a:solidFill>
              <a:latin typeface="+mn-lt"/>
            </a:endParaRPr>
          </a:p>
          <a:p>
            <a:pPr marL="374650" indent="-374650">
              <a:buFont typeface="Arial" panose="020B0604020202020204" pitchFamily="34" charset="0"/>
              <a:buChar char="•"/>
            </a:pPr>
            <a:endParaRPr lang="de-DE" sz="1600" dirty="0">
              <a:solidFill>
                <a:schemeClr val="tx1"/>
              </a:solidFill>
              <a:latin typeface="+mn-lt"/>
            </a:endParaRPr>
          </a:p>
          <a:p>
            <a:pPr marL="374650" indent="-374650">
              <a:buFont typeface="Arial" panose="020B0604020202020204" pitchFamily="34" charset="0"/>
              <a:buChar char="•"/>
            </a:pPr>
            <a:r>
              <a:rPr lang="de-DE" sz="1600" b="1" dirty="0">
                <a:solidFill>
                  <a:schemeClr val="tx1"/>
                </a:solidFill>
                <a:latin typeface="+mn-lt"/>
              </a:rPr>
              <a:t>Alle beschreibbaren Texte sind mit einer Formatvorlage</a:t>
            </a:r>
            <a:r>
              <a:rPr lang="de-DE" sz="1600" dirty="0">
                <a:solidFill>
                  <a:schemeClr val="tx1"/>
                </a:solidFill>
                <a:latin typeface="+mn-lt"/>
              </a:rPr>
              <a:t> (E-Buch-Standard) als word- oder rtf-Format </a:t>
            </a:r>
            <a:r>
              <a:rPr lang="de-DE" sz="1600" b="1" dirty="0">
                <a:solidFill>
                  <a:schemeClr val="tx1"/>
                </a:solidFill>
                <a:latin typeface="+mn-lt"/>
              </a:rPr>
              <a:t>formatiert.</a:t>
            </a:r>
          </a:p>
          <a:p>
            <a:pPr marL="374650" indent="-374650">
              <a:buFont typeface="Arial" panose="020B0604020202020204" pitchFamily="34" charset="0"/>
              <a:buChar char="•"/>
            </a:pPr>
            <a:r>
              <a:rPr lang="de-DE" sz="1600" b="1" dirty="0">
                <a:solidFill>
                  <a:schemeClr val="tx1"/>
                </a:solidFill>
                <a:latin typeface="+mn-lt"/>
              </a:rPr>
              <a:t>pdf-Dateien sind getagged </a:t>
            </a:r>
            <a:r>
              <a:rPr lang="de-DE" sz="1600" dirty="0">
                <a:solidFill>
                  <a:schemeClr val="tx1"/>
                </a:solidFill>
                <a:latin typeface="+mn-lt"/>
              </a:rPr>
              <a:t>(Metainformationen sind hinterlegt), sodass ein Dokument problemlos, z. B. mit einem Screenreader, vorgelesen werden kann; nicht getagged Seiten können unter https://pave-pdf.org barrierefrei erstellt werden</a:t>
            </a:r>
          </a:p>
        </p:txBody>
      </p:sp>
      <p:grpSp>
        <p:nvGrpSpPr>
          <p:cNvPr id="3" name="Gruppieren 2" descr="Link">
            <a:extLst>
              <a:ext uri="{FF2B5EF4-FFF2-40B4-BE49-F238E27FC236}">
                <a16:creationId xmlns:a16="http://schemas.microsoft.com/office/drawing/2014/main" id="{823AF9F1-49F1-A8D5-3E7A-CEA4FE54A148}"/>
              </a:ext>
            </a:extLst>
          </p:cNvPr>
          <p:cNvGrpSpPr/>
          <p:nvPr/>
        </p:nvGrpSpPr>
        <p:grpSpPr>
          <a:xfrm>
            <a:off x="7089977" y="2167525"/>
            <a:ext cx="1261220" cy="1127629"/>
            <a:chOff x="7101934" y="4824919"/>
            <a:chExt cx="1867711" cy="1412079"/>
          </a:xfrm>
        </p:grpSpPr>
        <p:sp>
          <p:nvSpPr>
            <p:cNvPr id="4" name="Rechteck: abgerundete Ecken 3">
              <a:extLst>
                <a:ext uri="{FF2B5EF4-FFF2-40B4-BE49-F238E27FC236}">
                  <a16:creationId xmlns:a16="http://schemas.microsoft.com/office/drawing/2014/main" id="{D7A10D67-0BA7-D9D8-4E93-8DD19BE9F8CD}"/>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hlinkClick r:id="rId2"/>
              <a:extLst>
                <a:ext uri="{FF2B5EF4-FFF2-40B4-BE49-F238E27FC236}">
                  <a16:creationId xmlns:a16="http://schemas.microsoft.com/office/drawing/2014/main" id="{E013418C-5F85-6921-8686-9FC1814977F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10" name="Textfeld 9">
              <a:extLst>
                <a:ext uri="{FF2B5EF4-FFF2-40B4-BE49-F238E27FC236}">
                  <a16:creationId xmlns:a16="http://schemas.microsoft.com/office/drawing/2014/main" id="{60A4FE2D-EC04-27D6-F68B-E4298E4683B1}"/>
                </a:ext>
                <a:ext uri="{C183D7F6-B498-43B3-948B-1728B52AA6E4}">
                  <adec:decorative xmlns:adec="http://schemas.microsoft.com/office/drawing/2017/decorative" val="1"/>
                </a:ext>
              </a:extLst>
            </p:cNvPr>
            <p:cNvSpPr txBox="1"/>
            <p:nvPr/>
          </p:nvSpPr>
          <p:spPr>
            <a:xfrm>
              <a:off x="7198626" y="4962597"/>
              <a:ext cx="1695404" cy="346873"/>
            </a:xfrm>
            <a:prstGeom prst="rect">
              <a:avLst/>
            </a:prstGeom>
            <a:noFill/>
          </p:spPr>
          <p:txBody>
            <a:bodyPr wrap="none" rtlCol="0">
              <a:spAutoFit/>
            </a:bodyPr>
            <a:lstStyle/>
            <a:p>
              <a:r>
                <a:rPr lang="de-DE" sz="1200" b="1" dirty="0">
                  <a:solidFill>
                    <a:schemeClr val="bg1"/>
                  </a:solidFill>
                </a:rPr>
                <a:t>Ich bin ein Link</a:t>
              </a:r>
            </a:p>
          </p:txBody>
        </p:sp>
      </p:grpSp>
      <p:sp>
        <p:nvSpPr>
          <p:cNvPr id="5" name="Textfeld 4">
            <a:extLst>
              <a:ext uri="{FF2B5EF4-FFF2-40B4-BE49-F238E27FC236}">
                <a16:creationId xmlns:a16="http://schemas.microsoft.com/office/drawing/2014/main" id="{13CE0A19-F062-24FD-87A9-61B81A2122C9}"/>
              </a:ext>
            </a:extLst>
          </p:cNvPr>
          <p:cNvSpPr txBox="1"/>
          <p:nvPr/>
        </p:nvSpPr>
        <p:spPr>
          <a:xfrm>
            <a:off x="0" y="6103620"/>
            <a:ext cx="3093720" cy="307777"/>
          </a:xfrm>
          <a:prstGeom prst="rect">
            <a:avLst/>
          </a:prstGeom>
          <a:noFill/>
        </p:spPr>
        <p:txBody>
          <a:bodyPr wrap="square" rtlCol="0">
            <a:spAutoFit/>
          </a:bodyPr>
          <a:lstStyle/>
          <a:p>
            <a:r>
              <a:rPr lang="de-DE" sz="1400" i="1" u="none" strike="noStrike" baseline="0">
                <a:latin typeface="+mj-lt"/>
              </a:rPr>
              <a:t>Stefanie Jaskulski, MoodleKannMehr</a:t>
            </a:r>
            <a:endParaRPr lang="de-DE" sz="600" i="1">
              <a:latin typeface="+mj-lt"/>
              <a:cs typeface="HamburgSans"/>
            </a:endParaRPr>
          </a:p>
        </p:txBody>
      </p:sp>
      <p:sp>
        <p:nvSpPr>
          <p:cNvPr id="8" name="Textfeld 7">
            <a:extLst>
              <a:ext uri="{FF2B5EF4-FFF2-40B4-BE49-F238E27FC236}">
                <a16:creationId xmlns:a16="http://schemas.microsoft.com/office/drawing/2014/main" id="{4707D9E3-DCF3-AB34-268E-CB008F132835}"/>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34925058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9329BAFF-7528-B325-DD53-09FF1EDDCBF0}"/>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Wiedererkennungsmerkmale und einheitliches Erscheinungsbild zur besseren Orientierung</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14400" y="1799617"/>
            <a:ext cx="7957226" cy="4542817"/>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Auch der Moodle-Kurs gehört als digitaler Raum als „4. Pädagoge“ dazu! Dabei gilt es zu beachten, dass das coolste digitale Tool und die innovativste Unterrichtsidee verpuffen, wenn sich die Schüler:innen auf der Plattform nicht zurecht finden.</a:t>
            </a:r>
          </a:p>
          <a:p>
            <a:pPr marL="285750" indent="-285750">
              <a:buFont typeface="Arial" panose="020B0604020202020204" pitchFamily="34" charset="0"/>
              <a:buChar char="•"/>
            </a:pPr>
            <a:r>
              <a:rPr lang="de-DE" sz="1600" dirty="0">
                <a:solidFill>
                  <a:schemeClr val="tx1"/>
                </a:solidFill>
                <a:latin typeface="+mn-lt"/>
              </a:rPr>
              <a:t>Dabei sollte die Gestaltung der Moodle-Kurse sich an den Vorerfahrungen und Fähigkeiten der jeweiligen Lerngruppe orientieren, aber auch den jeweiligen Lerngegenstand und seine spezifischen Merkmale im Blick behalten.</a:t>
            </a:r>
          </a:p>
          <a:p>
            <a:pPr marL="285750" indent="-285750">
              <a:buFont typeface="Arial" panose="020B0604020202020204" pitchFamily="34" charset="0"/>
              <a:buChar char="•"/>
            </a:pPr>
            <a:r>
              <a:rPr lang="de-DE" sz="1600" dirty="0">
                <a:solidFill>
                  <a:schemeClr val="tx1"/>
                </a:solidFill>
                <a:latin typeface="+mn-lt"/>
              </a:rPr>
              <a:t>Zudem helfen bereits einfache grafische Elemente wie Trennlinien, wiederkehrende Symbole oder aufmerksam machenden Rahmen. Diese können recht einfach mit HTML und CSS erstellt werden. </a:t>
            </a:r>
          </a:p>
        </p:txBody>
      </p:sp>
      <p:sp>
        <p:nvSpPr>
          <p:cNvPr id="5" name="Textfeld 4">
            <a:extLst>
              <a:ext uri="{FF2B5EF4-FFF2-40B4-BE49-F238E27FC236}">
                <a16:creationId xmlns:a16="http://schemas.microsoft.com/office/drawing/2014/main" id="{13CE0A19-F062-24FD-87A9-61B81A2122C9}"/>
              </a:ext>
            </a:extLst>
          </p:cNvPr>
          <p:cNvSpPr txBox="1"/>
          <p:nvPr/>
        </p:nvSpPr>
        <p:spPr>
          <a:xfrm>
            <a:off x="0" y="6103620"/>
            <a:ext cx="3093720" cy="307777"/>
          </a:xfrm>
          <a:prstGeom prst="rect">
            <a:avLst/>
          </a:prstGeom>
          <a:noFill/>
        </p:spPr>
        <p:txBody>
          <a:bodyPr wrap="square" rtlCol="0">
            <a:spAutoFit/>
          </a:bodyPr>
          <a:lstStyle/>
          <a:p>
            <a:r>
              <a:rPr lang="de-DE" sz="1400" i="1" u="none" strike="noStrike" baseline="0">
                <a:latin typeface="+mj-lt"/>
              </a:rPr>
              <a:t>Maria Denise Krug, MoodleKannMehr</a:t>
            </a:r>
            <a:endParaRPr lang="de-DE" sz="600" i="1">
              <a:latin typeface="+mj-lt"/>
              <a:cs typeface="HamburgSans"/>
            </a:endParaRPr>
          </a:p>
        </p:txBody>
      </p:sp>
      <p:sp>
        <p:nvSpPr>
          <p:cNvPr id="9" name="Textfeld 8">
            <a:extLst>
              <a:ext uri="{FF2B5EF4-FFF2-40B4-BE49-F238E27FC236}">
                <a16:creationId xmlns:a16="http://schemas.microsoft.com/office/drawing/2014/main" id="{90A0C8C7-9841-80E5-507C-610BE96AF38F}"/>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15995070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A6CB4B43-A7F0-2405-5E50-EDF088F8EAD6}"/>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Wiedererkennungsmerkmale und einheitliches Erscheinungsbild zur besseren Orientierung</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14400" y="1799617"/>
            <a:ext cx="7957226" cy="4542817"/>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Eine klare Struktur mit intuitiven Bezeichnungen hilft allen </a:t>
            </a:r>
            <a:r>
              <a:rPr lang="de-DE" sz="1600" dirty="0" err="1">
                <a:solidFill>
                  <a:schemeClr val="tx1"/>
                </a:solidFill>
                <a:latin typeface="+mn-lt"/>
              </a:rPr>
              <a:t>Nutzer:innen</a:t>
            </a:r>
            <a:r>
              <a:rPr lang="de-DE" sz="1600" dirty="0">
                <a:solidFill>
                  <a:schemeClr val="tx1"/>
                </a:solidFill>
                <a:latin typeface="+mn-lt"/>
              </a:rPr>
              <a:t> sich zu orientieren. Eventuell bietet es sich an, mit Symbolen oder Bildern zu arbeiten. Wie auch im realen Lernraum ist Übersichtlichkeit im </a:t>
            </a:r>
            <a:r>
              <a:rPr lang="de-DE" sz="1600" dirty="0" err="1">
                <a:solidFill>
                  <a:schemeClr val="tx1"/>
                </a:solidFill>
                <a:latin typeface="+mn-lt"/>
              </a:rPr>
              <a:t>Moodle</a:t>
            </a:r>
            <a:r>
              <a:rPr lang="de-DE" sz="1600" dirty="0">
                <a:solidFill>
                  <a:schemeClr val="tx1"/>
                </a:solidFill>
                <a:latin typeface="+mn-lt"/>
              </a:rPr>
              <a:t>-Kurs ein wichtiges Stichwort. Regelmäßiges „Ausmisten“ (Löschen oder Verbergen) erleichtert die Ordnung.</a:t>
            </a:r>
          </a:p>
          <a:p>
            <a:pPr marL="285750" indent="-285750">
              <a:buFont typeface="Arial" panose="020B0604020202020204" pitchFamily="34" charset="0"/>
              <a:buChar char="•"/>
            </a:pPr>
            <a:r>
              <a:rPr lang="de-DE" sz="1600" dirty="0">
                <a:solidFill>
                  <a:schemeClr val="tx1"/>
                </a:solidFill>
                <a:latin typeface="+mn-lt"/>
              </a:rPr>
              <a:t>Weiterhin kann ein wie die nachfolgend zu sehenden Einstiegs-bilder für virtuelle Klassenräume bereits als Grundlage für ein H5P-Image-Hotspot zur bestmöglichen Orientierung genutzt werden. </a:t>
            </a:r>
          </a:p>
          <a:p>
            <a:pPr marL="285750" indent="-285750">
              <a:buFont typeface="Arial" panose="020B0604020202020204" pitchFamily="34" charset="0"/>
              <a:buChar char="•"/>
            </a:pPr>
            <a:r>
              <a:rPr lang="de-DE" sz="1600" dirty="0">
                <a:solidFill>
                  <a:schemeClr val="tx1"/>
                </a:solidFill>
                <a:latin typeface="+mn-lt"/>
              </a:rPr>
              <a:t>Darüber hinaus wäre es ebenfalls möglich, lediglich ein solches oder auch anderes Bild als gesamte Lernlandkarte zu nutzen und alle zu erreichenden Inhalte für die Lernenden zu verstecken. </a:t>
            </a:r>
          </a:p>
        </p:txBody>
      </p:sp>
      <p:sp>
        <p:nvSpPr>
          <p:cNvPr id="9" name="Textfeld 8">
            <a:extLst>
              <a:ext uri="{FF2B5EF4-FFF2-40B4-BE49-F238E27FC236}">
                <a16:creationId xmlns:a16="http://schemas.microsoft.com/office/drawing/2014/main" id="{90A0C8C7-9841-80E5-507C-610BE96AF38F}"/>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5" name="Textfeld 4">
            <a:extLst>
              <a:ext uri="{FF2B5EF4-FFF2-40B4-BE49-F238E27FC236}">
                <a16:creationId xmlns:a16="http://schemas.microsoft.com/office/drawing/2014/main" id="{13CE0A19-F062-24FD-87A9-61B81A2122C9}"/>
              </a:ext>
            </a:extLst>
          </p:cNvPr>
          <p:cNvSpPr txBox="1"/>
          <p:nvPr/>
        </p:nvSpPr>
        <p:spPr>
          <a:xfrm>
            <a:off x="0" y="6103620"/>
            <a:ext cx="3093720" cy="307777"/>
          </a:xfrm>
          <a:prstGeom prst="rect">
            <a:avLst/>
          </a:prstGeom>
          <a:noFill/>
        </p:spPr>
        <p:txBody>
          <a:bodyPr wrap="square" rtlCol="0">
            <a:spAutoFit/>
          </a:bodyPr>
          <a:lstStyle/>
          <a:p>
            <a:r>
              <a:rPr lang="de-DE" sz="1400" i="1" u="none" strike="noStrike" baseline="0">
                <a:latin typeface="+mj-lt"/>
              </a:rPr>
              <a:t>Maria Denise Krug, MoodleKannMehr</a:t>
            </a:r>
            <a:endParaRPr lang="de-DE" sz="600" i="1">
              <a:latin typeface="+mj-lt"/>
              <a:cs typeface="HamburgSans"/>
            </a:endParaRPr>
          </a:p>
        </p:txBody>
      </p:sp>
    </p:spTree>
    <p:extLst>
      <p:ext uri="{BB962C8B-B14F-4D97-AF65-F5344CB8AC3E}">
        <p14:creationId xmlns:p14="http://schemas.microsoft.com/office/powerpoint/2010/main" val="1335986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8">
            <a:extLst>
              <a:ext uri="{FF2B5EF4-FFF2-40B4-BE49-F238E27FC236}">
                <a16:creationId xmlns:a16="http://schemas.microsoft.com/office/drawing/2014/main" id="{E51D4B75-270F-17A2-1CA0-90B829ED7741}"/>
              </a:ext>
            </a:extLst>
          </p:cNvPr>
          <p:cNvSpPr txBox="1">
            <a:spLocks/>
          </p:cNvSpPr>
          <p:nvPr/>
        </p:nvSpPr>
        <p:spPr>
          <a:xfrm>
            <a:off x="688941" y="884980"/>
            <a:ext cx="7543800" cy="93618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Wiedererkennungsmerkmale und einheitliches Erscheinungsbild zur besseren Orientierung</a:t>
            </a:r>
          </a:p>
        </p:txBody>
      </p:sp>
      <p:sp>
        <p:nvSpPr>
          <p:cNvPr id="11" name="Textfeld 10">
            <a:extLst>
              <a:ext uri="{FF2B5EF4-FFF2-40B4-BE49-F238E27FC236}">
                <a16:creationId xmlns:a16="http://schemas.microsoft.com/office/drawing/2014/main" id="{3E94DFC3-29E4-602A-ADB0-E5339133944B}"/>
              </a:ext>
            </a:extLst>
          </p:cNvPr>
          <p:cNvSpPr txBox="1"/>
          <p:nvPr/>
        </p:nvSpPr>
        <p:spPr>
          <a:xfrm>
            <a:off x="671805" y="2083029"/>
            <a:ext cx="8279786" cy="1200329"/>
          </a:xfrm>
          <a:prstGeom prst="rect">
            <a:avLst/>
          </a:prstGeom>
          <a:noFill/>
        </p:spPr>
        <p:txBody>
          <a:bodyPr wrap="square" rtlCol="0">
            <a:spAutoFit/>
          </a:bodyPr>
          <a:lstStyle/>
          <a:p>
            <a:r>
              <a:rPr lang="de-DE" sz="2400" b="1" dirty="0">
                <a:cs typeface="HamburgSans"/>
              </a:rPr>
              <a:t>Gestaltungsbaukasten von Mareike Baumgärtner</a:t>
            </a:r>
            <a:r>
              <a:rPr lang="de-DE" sz="2400" dirty="0">
                <a:cs typeface="HamburgSans"/>
              </a:rPr>
              <a:t>, zum Beispiel zur Vorlage als Image-Hotspot oder schlicht zu Willkommensanlässen im Kurs</a:t>
            </a:r>
          </a:p>
        </p:txBody>
      </p:sp>
      <p:sp>
        <p:nvSpPr>
          <p:cNvPr id="9" name="Textfeld 8">
            <a:extLst>
              <a:ext uri="{FF2B5EF4-FFF2-40B4-BE49-F238E27FC236}">
                <a16:creationId xmlns:a16="http://schemas.microsoft.com/office/drawing/2014/main" id="{CF759EDF-6115-8343-5898-EDB8282D5A33}"/>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5. Struktur und Aufbau der </a:t>
            </a:r>
            <a:r>
              <a:rPr lang="de-DE" sz="2400" b="1" dirty="0" err="1">
                <a:solidFill>
                  <a:schemeClr val="accent1"/>
                </a:solidFill>
                <a:latin typeface="Aldhabi" panose="01000000000000000000" pitchFamily="2" charset="-78"/>
                <a:cs typeface="Aldhabi" panose="01000000000000000000" pitchFamily="2" charset="-78"/>
              </a:rPr>
              <a:t>Moodlekurse</a:t>
            </a:r>
            <a:r>
              <a:rPr lang="de-DE" sz="2400" b="1" dirty="0">
                <a:solidFill>
                  <a:schemeClr val="accent1"/>
                </a:solidFill>
                <a:latin typeface="Aldhabi" panose="01000000000000000000" pitchFamily="2" charset="-78"/>
                <a:cs typeface="Aldhabi" panose="01000000000000000000" pitchFamily="2" charset="-78"/>
              </a:rPr>
              <a:t> zur Förderung des barrierearmen Zugangs für die Lernenden</a:t>
            </a:r>
          </a:p>
        </p:txBody>
      </p:sp>
      <p:grpSp>
        <p:nvGrpSpPr>
          <p:cNvPr id="2" name="Gruppieren 1" descr="Link">
            <a:extLst>
              <a:ext uri="{FF2B5EF4-FFF2-40B4-BE49-F238E27FC236}">
                <a16:creationId xmlns:a16="http://schemas.microsoft.com/office/drawing/2014/main" id="{5C56E776-009E-5D56-4F6E-AD3B75D17B94}"/>
              </a:ext>
            </a:extLst>
          </p:cNvPr>
          <p:cNvGrpSpPr/>
          <p:nvPr/>
        </p:nvGrpSpPr>
        <p:grpSpPr>
          <a:xfrm>
            <a:off x="5621199" y="3574643"/>
            <a:ext cx="2291160" cy="2189533"/>
            <a:chOff x="7101934" y="4824919"/>
            <a:chExt cx="1867711" cy="1412079"/>
          </a:xfrm>
        </p:grpSpPr>
        <p:sp>
          <p:nvSpPr>
            <p:cNvPr id="4" name="Rechteck: abgerundete Ecken 3">
              <a:extLst>
                <a:ext uri="{FF2B5EF4-FFF2-40B4-BE49-F238E27FC236}">
                  <a16:creationId xmlns:a16="http://schemas.microsoft.com/office/drawing/2014/main" id="{D06AFAEA-FA17-F22F-35D0-C7C7D99A9F26}"/>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 name="Grafik 4">
              <a:hlinkClick r:id="rId2"/>
              <a:extLst>
                <a:ext uri="{FF2B5EF4-FFF2-40B4-BE49-F238E27FC236}">
                  <a16:creationId xmlns:a16="http://schemas.microsoft.com/office/drawing/2014/main" id="{1535D579-325D-6282-9693-E68381EE3DB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6" name="Textfeld 5">
              <a:extLst>
                <a:ext uri="{FF2B5EF4-FFF2-40B4-BE49-F238E27FC236}">
                  <a16:creationId xmlns:a16="http://schemas.microsoft.com/office/drawing/2014/main" id="{D5B76A21-0902-7294-41A3-3FF0BB8831E7}"/>
                </a:ext>
                <a:ext uri="{C183D7F6-B498-43B3-948B-1728B52AA6E4}">
                  <adec:decorative xmlns:adec="http://schemas.microsoft.com/office/drawing/2017/decorative" val="1"/>
                </a:ext>
              </a:extLst>
            </p:cNvPr>
            <p:cNvSpPr txBox="1"/>
            <p:nvPr/>
          </p:nvSpPr>
          <p:spPr>
            <a:xfrm>
              <a:off x="7185625" y="4979335"/>
              <a:ext cx="1700327" cy="297738"/>
            </a:xfrm>
            <a:prstGeom prst="rect">
              <a:avLst/>
            </a:prstGeom>
            <a:noFill/>
          </p:spPr>
          <p:txBody>
            <a:bodyPr wrap="none" rtlCol="0">
              <a:spAutoFit/>
            </a:bodyPr>
            <a:lstStyle/>
            <a:p>
              <a:r>
                <a:rPr lang="de-DE" sz="2400" b="1" dirty="0">
                  <a:solidFill>
                    <a:schemeClr val="bg1"/>
                  </a:solidFill>
                </a:rPr>
                <a:t>Ich bin ein Link</a:t>
              </a:r>
            </a:p>
          </p:txBody>
        </p:sp>
      </p:grpSp>
    </p:spTree>
    <p:extLst>
      <p:ext uri="{BB962C8B-B14F-4D97-AF65-F5344CB8AC3E}">
        <p14:creationId xmlns:p14="http://schemas.microsoft.com/office/powerpoint/2010/main" val="30641417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8B4E962B-899F-9A57-D1BF-D1DE1CF7149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Voraussetzungen und Aktivitätsabschluss</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16660" y="1770434"/>
            <a:ext cx="7686164" cy="4416357"/>
          </a:xfrm>
        </p:spPr>
        <p:txBody>
          <a:bodyPr>
            <a:normAutofit/>
          </a:bodyPr>
          <a:lstStyle/>
          <a:p>
            <a:pPr indent="0">
              <a:lnSpc>
                <a:spcPct val="100000"/>
              </a:lnSpc>
            </a:pPr>
            <a:r>
              <a:rPr lang="de-DE" sz="1600" dirty="0">
                <a:solidFill>
                  <a:schemeClr val="tx1"/>
                </a:solidFill>
              </a:rPr>
              <a:t>„</a:t>
            </a:r>
            <a:r>
              <a:rPr lang="de-DE" sz="1600" b="1" dirty="0">
                <a:solidFill>
                  <a:schemeClr val="tx1"/>
                </a:solidFill>
                <a:latin typeface="+mn-lt"/>
              </a:rPr>
              <a:t>Voraussetzungen</a:t>
            </a:r>
            <a:r>
              <a:rPr lang="de-DE" sz="1600" dirty="0">
                <a:solidFill>
                  <a:schemeClr val="tx1"/>
                </a:solidFill>
                <a:latin typeface="+mn-lt"/>
              </a:rPr>
              <a:t>“ ermöglichen es den Lehrenden in einem </a:t>
            </a:r>
            <a:r>
              <a:rPr lang="de-DE" sz="1600" dirty="0" err="1">
                <a:solidFill>
                  <a:schemeClr val="tx1"/>
                </a:solidFill>
                <a:latin typeface="+mn-lt"/>
              </a:rPr>
              <a:t>Moodle</a:t>
            </a:r>
            <a:r>
              <a:rPr lang="de-DE" sz="1600" dirty="0">
                <a:solidFill>
                  <a:schemeClr val="tx1"/>
                </a:solidFill>
                <a:latin typeface="+mn-lt"/>
              </a:rPr>
              <a:t>-Kurs, den Zugriff auf eine Aktivität oder ein Arbeitsmaterial an Bedingungen zu knüpfen.</a:t>
            </a:r>
          </a:p>
          <a:p>
            <a:pPr marL="87313" indent="0">
              <a:lnSpc>
                <a:spcPct val="100000"/>
              </a:lnSpc>
              <a:spcBef>
                <a:spcPts val="0"/>
              </a:spcBef>
              <a:spcAft>
                <a:spcPts val="0"/>
              </a:spcAft>
            </a:pPr>
            <a:r>
              <a:rPr lang="de-DE" sz="1600" u="sng" dirty="0">
                <a:solidFill>
                  <a:schemeClr val="tx1"/>
                </a:solidFill>
                <a:latin typeface="+mn-lt"/>
              </a:rPr>
              <a:t>Solche Bedingungen </a:t>
            </a:r>
            <a:r>
              <a:rPr lang="de-DE" sz="1600" u="sng" dirty="0" err="1">
                <a:solidFill>
                  <a:schemeClr val="tx1"/>
                </a:solidFill>
                <a:latin typeface="+mn-lt"/>
              </a:rPr>
              <a:t>beziehunsgweise</a:t>
            </a:r>
            <a:r>
              <a:rPr lang="de-DE" sz="1600" u="sng" dirty="0">
                <a:solidFill>
                  <a:schemeClr val="tx1"/>
                </a:solidFill>
                <a:latin typeface="+mn-lt"/>
              </a:rPr>
              <a:t> Voraussetzungen können sein:</a:t>
            </a:r>
          </a:p>
          <a:p>
            <a:pPr marL="342900" indent="-342900">
              <a:lnSpc>
                <a:spcPct val="100000"/>
              </a:lnSpc>
              <a:spcBef>
                <a:spcPts val="0"/>
              </a:spcBef>
              <a:spcAft>
                <a:spcPts val="0"/>
              </a:spcAft>
              <a:buFont typeface="Arial" panose="020B0604020202020204" pitchFamily="34" charset="0"/>
              <a:buChar char="•"/>
            </a:pPr>
            <a:r>
              <a:rPr lang="de-DE" sz="1600" dirty="0">
                <a:solidFill>
                  <a:schemeClr val="tx1"/>
                </a:solidFill>
                <a:latin typeface="+mn-lt"/>
              </a:rPr>
              <a:t>ein bestimmtes Datum oder ein festgelegter Zeitraum</a:t>
            </a:r>
          </a:p>
          <a:p>
            <a:pPr marL="342900" indent="-342900">
              <a:lnSpc>
                <a:spcPct val="100000"/>
              </a:lnSpc>
              <a:spcBef>
                <a:spcPts val="0"/>
              </a:spcBef>
              <a:spcAft>
                <a:spcPts val="0"/>
              </a:spcAft>
              <a:buFont typeface="Arial" panose="020B0604020202020204" pitchFamily="34" charset="0"/>
              <a:buChar char="•"/>
            </a:pPr>
            <a:r>
              <a:rPr lang="de-DE" sz="1600" dirty="0">
                <a:solidFill>
                  <a:schemeClr val="tx1"/>
                </a:solidFill>
                <a:latin typeface="+mn-lt"/>
              </a:rPr>
              <a:t>eine Bewertung (Note, Punktzahl und so weiter), die vorher im Kurs oder in einer anderen Aktivität erreicht werden muss</a:t>
            </a:r>
          </a:p>
          <a:p>
            <a:pPr marL="342900" indent="-342900">
              <a:lnSpc>
                <a:spcPct val="100000"/>
              </a:lnSpc>
              <a:spcBef>
                <a:spcPts val="0"/>
              </a:spcBef>
              <a:spcAft>
                <a:spcPts val="0"/>
              </a:spcAft>
              <a:buFont typeface="Arial" panose="020B0604020202020204" pitchFamily="34" charset="0"/>
              <a:buChar char="•"/>
            </a:pPr>
            <a:r>
              <a:rPr lang="de-DE" sz="1600" dirty="0">
                <a:solidFill>
                  <a:schemeClr val="tx1"/>
                </a:solidFill>
                <a:latin typeface="+mn-lt"/>
              </a:rPr>
              <a:t>der Abschluss einer vorherigen Aktivität</a:t>
            </a:r>
          </a:p>
          <a:p>
            <a:pPr indent="0"/>
            <a:endParaRPr lang="de-DE" sz="1600" dirty="0"/>
          </a:p>
        </p:txBody>
      </p:sp>
      <p:sp>
        <p:nvSpPr>
          <p:cNvPr id="7" name="Textfeld 6">
            <a:extLst>
              <a:ext uri="{FF2B5EF4-FFF2-40B4-BE49-F238E27FC236}">
                <a16:creationId xmlns:a16="http://schemas.microsoft.com/office/drawing/2014/main" id="{E306553F-A054-8647-F51C-099DD6F90400}"/>
              </a:ext>
            </a:extLst>
          </p:cNvPr>
          <p:cNvSpPr txBox="1"/>
          <p:nvPr/>
        </p:nvSpPr>
        <p:spPr>
          <a:xfrm>
            <a:off x="-1" y="6103620"/>
            <a:ext cx="4426085" cy="307777"/>
          </a:xfrm>
          <a:prstGeom prst="rect">
            <a:avLst/>
          </a:prstGeom>
          <a:noFill/>
        </p:spPr>
        <p:txBody>
          <a:bodyPr wrap="square" rtlCol="0">
            <a:spAutoFit/>
          </a:bodyPr>
          <a:lstStyle/>
          <a:p>
            <a:r>
              <a:rPr lang="de-DE" sz="1400" i="1" u="none" strike="noStrike" baseline="0">
                <a:latin typeface="+mj-lt"/>
              </a:rPr>
              <a:t>Voraussetzungen in moodle via TU Darmstadt</a:t>
            </a:r>
            <a:endParaRPr lang="de-DE" sz="600" i="1">
              <a:latin typeface="+mj-lt"/>
              <a:cs typeface="HamburgSans"/>
            </a:endParaRPr>
          </a:p>
        </p:txBody>
      </p:sp>
      <p:sp>
        <p:nvSpPr>
          <p:cNvPr id="9" name="Textfeld 8">
            <a:extLst>
              <a:ext uri="{FF2B5EF4-FFF2-40B4-BE49-F238E27FC236}">
                <a16:creationId xmlns:a16="http://schemas.microsoft.com/office/drawing/2014/main" id="{42B4920D-453C-3B2A-0FE5-EFAD53652B68}"/>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37293372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8">
            <a:extLst>
              <a:ext uri="{FF2B5EF4-FFF2-40B4-BE49-F238E27FC236}">
                <a16:creationId xmlns:a16="http://schemas.microsoft.com/office/drawing/2014/main" id="{E9F7CC95-6FB4-060E-FDB4-0AF01AC688F6}"/>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Voraussetzungen und Aktivitätsabschluss</a:t>
            </a:r>
          </a:p>
        </p:txBody>
      </p:sp>
      <p:pic>
        <p:nvPicPr>
          <p:cNvPr id="8" name="Onlinemedien 7" title="Moodle - Voraussetzungen">
            <a:hlinkClick r:id="" action="ppaction://media"/>
            <a:extLst>
              <a:ext uri="{FF2B5EF4-FFF2-40B4-BE49-F238E27FC236}">
                <a16:creationId xmlns:a16="http://schemas.microsoft.com/office/drawing/2014/main" id="{310439E6-5630-811E-62E2-B62F2C706580}"/>
              </a:ext>
            </a:extLst>
          </p:cNvPr>
          <p:cNvPicPr>
            <a:picLocks noRot="1" noChangeAspect="1"/>
          </p:cNvPicPr>
          <p:nvPr>
            <a:videoFile r:link="rId1"/>
          </p:nvPr>
        </p:nvPicPr>
        <p:blipFill>
          <a:blip r:embed="rId3"/>
          <a:stretch>
            <a:fillRect/>
          </a:stretch>
        </p:blipFill>
        <p:spPr>
          <a:xfrm>
            <a:off x="907639" y="1801240"/>
            <a:ext cx="7535321" cy="3862010"/>
          </a:xfrm>
          <a:prstGeom prst="rect">
            <a:avLst/>
          </a:prstGeom>
        </p:spPr>
      </p:pic>
      <p:sp>
        <p:nvSpPr>
          <p:cNvPr id="11" name="Textfeld 10">
            <a:extLst>
              <a:ext uri="{FF2B5EF4-FFF2-40B4-BE49-F238E27FC236}">
                <a16:creationId xmlns:a16="http://schemas.microsoft.com/office/drawing/2014/main" id="{48389363-F0DE-81EF-32E5-7D837EDC81AA}"/>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5. Struktur und Aufbau der </a:t>
            </a:r>
            <a:r>
              <a:rPr lang="de-DE" sz="2400" b="1" dirty="0" err="1">
                <a:solidFill>
                  <a:schemeClr val="accent1"/>
                </a:solidFill>
                <a:latin typeface="Aldhabi" panose="01000000000000000000" pitchFamily="2" charset="-78"/>
                <a:cs typeface="Aldhabi" panose="01000000000000000000" pitchFamily="2" charset="-78"/>
              </a:rPr>
              <a:t>Moodlekurse</a:t>
            </a:r>
            <a:r>
              <a:rPr lang="de-DE" sz="2400" b="1" dirty="0">
                <a:solidFill>
                  <a:schemeClr val="accent1"/>
                </a:solidFill>
                <a:latin typeface="Aldhabi" panose="01000000000000000000" pitchFamily="2" charset="-78"/>
                <a:cs typeface="Aldhabi" panose="01000000000000000000" pitchFamily="2" charset="-78"/>
              </a:rPr>
              <a:t> zur Förderung des barrierearmen Zugangs für die Lernenden</a:t>
            </a:r>
          </a:p>
        </p:txBody>
      </p:sp>
      <p:sp>
        <p:nvSpPr>
          <p:cNvPr id="2" name="Textfeld 1">
            <a:extLst>
              <a:ext uri="{FF2B5EF4-FFF2-40B4-BE49-F238E27FC236}">
                <a16:creationId xmlns:a16="http://schemas.microsoft.com/office/drawing/2014/main" id="{B0F349BF-DF98-CF6A-30CE-664EDA0161EC}"/>
              </a:ext>
            </a:extLst>
          </p:cNvPr>
          <p:cNvSpPr txBox="1"/>
          <p:nvPr/>
        </p:nvSpPr>
        <p:spPr>
          <a:xfrm>
            <a:off x="988214" y="5723088"/>
            <a:ext cx="8066283" cy="307777"/>
          </a:xfrm>
          <a:prstGeom prst="rect">
            <a:avLst/>
          </a:prstGeom>
          <a:noFill/>
        </p:spPr>
        <p:txBody>
          <a:bodyPr wrap="square" rtlCol="0">
            <a:spAutoFit/>
          </a:bodyPr>
          <a:lstStyle/>
          <a:p>
            <a:r>
              <a:rPr lang="de-DE" sz="1400" u="none" strike="noStrike" baseline="0" dirty="0">
                <a:latin typeface="+mj-lt"/>
              </a:rPr>
              <a:t>Erklärvideo: </a:t>
            </a:r>
            <a:r>
              <a:rPr lang="de-DE" sz="1400" u="none" strike="noStrike" baseline="0" dirty="0" err="1">
                <a:latin typeface="+mj-lt"/>
              </a:rPr>
              <a:t>Moodle</a:t>
            </a:r>
            <a:r>
              <a:rPr lang="de-DE" sz="1400" u="none" strike="noStrike" baseline="0" dirty="0">
                <a:latin typeface="+mj-lt"/>
              </a:rPr>
              <a:t> Voraussetzungen | </a:t>
            </a:r>
            <a:r>
              <a:rPr lang="de-DE" sz="1400" u="none" strike="noStrike" baseline="0" dirty="0" err="1">
                <a:latin typeface="+mj-lt"/>
              </a:rPr>
              <a:t>Urheber:in</a:t>
            </a:r>
            <a:r>
              <a:rPr lang="de-DE" sz="1400" u="none" strike="noStrike" baseline="0" dirty="0">
                <a:latin typeface="+mj-lt"/>
              </a:rPr>
              <a:t>: SEM </a:t>
            </a:r>
            <a:r>
              <a:rPr lang="de-DE" sz="1400" u="none" strike="noStrike" baseline="0" dirty="0" err="1">
                <a:latin typeface="+mj-lt"/>
              </a:rPr>
              <a:t>VidT</a:t>
            </a:r>
            <a:r>
              <a:rPr lang="de-DE" sz="1400" u="none" strike="noStrike" baseline="0" dirty="0">
                <a:latin typeface="+mj-lt"/>
              </a:rPr>
              <a:t> | Lizenz: </a:t>
            </a:r>
            <a:r>
              <a:rPr lang="de-DE" sz="1400" u="none" strike="noStrike" baseline="0" dirty="0">
                <a:latin typeface="+mj-lt"/>
                <a:hlinkClick r:id="rId4"/>
              </a:rPr>
              <a:t>YouTube-Lizenz (Webseite)</a:t>
            </a:r>
            <a:endParaRPr lang="de-DE" sz="600" dirty="0">
              <a:latin typeface="+mj-lt"/>
              <a:cs typeface="HamburgSans"/>
            </a:endParaRPr>
          </a:p>
        </p:txBody>
      </p:sp>
    </p:spTree>
    <p:extLst>
      <p:ext uri="{BB962C8B-B14F-4D97-AF65-F5344CB8AC3E}">
        <p14:creationId xmlns:p14="http://schemas.microsoft.com/office/powerpoint/2010/main" val="1761814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8">
            <a:extLst>
              <a:ext uri="{FF2B5EF4-FFF2-40B4-BE49-F238E27FC236}">
                <a16:creationId xmlns:a16="http://schemas.microsoft.com/office/drawing/2014/main" id="{D2799F03-35F1-1796-AE56-7FA118BFD696}"/>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Gliederung</a:t>
            </a:r>
          </a:p>
        </p:txBody>
      </p:sp>
      <p:sp>
        <p:nvSpPr>
          <p:cNvPr id="2" name="Inhaltsplatzhalter 1">
            <a:extLst>
              <a:ext uri="{FF2B5EF4-FFF2-40B4-BE49-F238E27FC236}">
                <a16:creationId xmlns:a16="http://schemas.microsoft.com/office/drawing/2014/main" id="{38C9F497-6F83-521D-8C6F-C0831D8CFEEA}"/>
              </a:ext>
            </a:extLst>
          </p:cNvPr>
          <p:cNvSpPr>
            <a:spLocks noGrp="1"/>
          </p:cNvSpPr>
          <p:nvPr>
            <p:ph sz="half" idx="2"/>
          </p:nvPr>
        </p:nvSpPr>
        <p:spPr>
          <a:xfrm>
            <a:off x="904672" y="1771988"/>
            <a:ext cx="7402750" cy="4465010"/>
          </a:xfrm>
        </p:spPr>
        <p:txBody>
          <a:bodyPr>
            <a:normAutofit lnSpcReduction="10000"/>
          </a:bodyPr>
          <a:lstStyle/>
          <a:p>
            <a:pPr marL="54900" indent="-342900">
              <a:lnSpc>
                <a:spcPct val="100000"/>
              </a:lnSpc>
              <a:spcBef>
                <a:spcPts val="600"/>
              </a:spcBef>
              <a:spcAft>
                <a:spcPts val="300"/>
              </a:spcAft>
              <a:buFont typeface="+mj-lt"/>
              <a:buAutoNum type="arabicPeriod" startAt="4"/>
            </a:pPr>
            <a:r>
              <a:rPr lang="de-DE" sz="2400" dirty="0">
                <a:solidFill>
                  <a:schemeClr val="tx1"/>
                </a:solidFill>
                <a:latin typeface="+mn-lt"/>
              </a:rPr>
              <a:t>Beispielhafte Moodlekurse</a:t>
            </a:r>
          </a:p>
          <a:p>
            <a:pPr marL="376238" indent="-376238">
              <a:lnSpc>
                <a:spcPct val="100000"/>
              </a:lnSpc>
              <a:spcBef>
                <a:spcPts val="1200"/>
              </a:spcBef>
              <a:spcAft>
                <a:spcPts val="300"/>
              </a:spcAft>
              <a:buFont typeface="+mj-lt"/>
              <a:buAutoNum type="arabicPeriod" startAt="4"/>
            </a:pPr>
            <a:r>
              <a:rPr lang="de-DE" sz="2400" dirty="0">
                <a:solidFill>
                  <a:schemeClr val="tx1"/>
                </a:solidFill>
                <a:latin typeface="+mn-lt"/>
              </a:rPr>
              <a:t>Struktur und Aufbau der Moodlekurse zur Förderung des barrierearmen Zugangs für die Lernenden</a:t>
            </a:r>
          </a:p>
          <a:p>
            <a:pPr marL="808038" lvl="1" indent="-360363">
              <a:spcBef>
                <a:spcPts val="300"/>
              </a:spcBef>
              <a:spcAft>
                <a:spcPts val="300"/>
              </a:spcAft>
              <a:buFont typeface="+mj-lt"/>
              <a:buAutoNum type="alphaLcPeriod"/>
            </a:pPr>
            <a:r>
              <a:rPr lang="de-DE" sz="2200" dirty="0"/>
              <a:t>generelle Gestaltungshinweise für den eigenen Moodlekurs</a:t>
            </a:r>
          </a:p>
          <a:p>
            <a:pPr marL="808038" lvl="1" indent="-360363">
              <a:spcBef>
                <a:spcPts val="300"/>
              </a:spcBef>
              <a:spcAft>
                <a:spcPts val="300"/>
              </a:spcAft>
              <a:buFont typeface="+mj-lt"/>
              <a:buAutoNum type="alphaLcPeriod"/>
            </a:pPr>
            <a:r>
              <a:rPr lang="de-DE" sz="2200" dirty="0"/>
              <a:t>Wiedererkennungsmerkmale und einheitliches Erscheinungsbild zur besseren Orientierung</a:t>
            </a:r>
          </a:p>
          <a:p>
            <a:pPr marL="808038" lvl="1" indent="-360363">
              <a:spcBef>
                <a:spcPts val="300"/>
              </a:spcBef>
              <a:spcAft>
                <a:spcPts val="300"/>
              </a:spcAft>
              <a:buFont typeface="+mj-lt"/>
              <a:buAutoNum type="alphaLcPeriod"/>
            </a:pPr>
            <a:r>
              <a:rPr lang="de-DE" sz="2200" dirty="0"/>
              <a:t>Voraussetzungen und Aktivitätsabschlüsse</a:t>
            </a:r>
          </a:p>
          <a:p>
            <a:pPr marL="808038" lvl="1" indent="-360363">
              <a:spcBef>
                <a:spcPts val="300"/>
              </a:spcBef>
              <a:spcAft>
                <a:spcPts val="300"/>
              </a:spcAft>
              <a:buFont typeface="+mj-lt"/>
              <a:buAutoNum type="alphaLcPeriod"/>
            </a:pPr>
            <a:r>
              <a:rPr lang="de-DE" sz="2200" dirty="0"/>
              <a:t>Verlinkungen und verborgene Inhalte</a:t>
            </a:r>
          </a:p>
          <a:p>
            <a:pPr marL="808038" lvl="1" indent="-360363">
              <a:spcBef>
                <a:spcPts val="300"/>
              </a:spcBef>
              <a:spcAft>
                <a:spcPts val="300"/>
              </a:spcAft>
              <a:buFont typeface="+mj-lt"/>
              <a:buAutoNum type="alphaLcPeriod"/>
            </a:pPr>
            <a:r>
              <a:rPr lang="de-DE" sz="2200" dirty="0"/>
              <a:t>Gruppeneinteilungen als weitere Differenzierungsmöglichkeit</a:t>
            </a:r>
          </a:p>
          <a:p>
            <a:pPr marL="54900" indent="-342900">
              <a:lnSpc>
                <a:spcPct val="100000"/>
              </a:lnSpc>
              <a:spcBef>
                <a:spcPts val="1200"/>
              </a:spcBef>
              <a:spcAft>
                <a:spcPts val="300"/>
              </a:spcAft>
              <a:buFont typeface="+mj-lt"/>
              <a:buAutoNum type="arabicPeriod" startAt="4"/>
            </a:pPr>
            <a:r>
              <a:rPr lang="de-DE" sz="2400" dirty="0">
                <a:solidFill>
                  <a:schemeClr val="tx1"/>
                </a:solidFill>
                <a:latin typeface="+mn-lt"/>
              </a:rPr>
              <a:t>Quellen / Literaturempfehlungen</a:t>
            </a:r>
          </a:p>
        </p:txBody>
      </p:sp>
      <p:grpSp>
        <p:nvGrpSpPr>
          <p:cNvPr id="7" name="Gruppieren 6" descr="Link">
            <a:extLst>
              <a:ext uri="{FF2B5EF4-FFF2-40B4-BE49-F238E27FC236}">
                <a16:creationId xmlns:a16="http://schemas.microsoft.com/office/drawing/2014/main" id="{711E4C1F-4FD2-873F-3F14-25C795BA4B10}"/>
              </a:ext>
            </a:extLst>
          </p:cNvPr>
          <p:cNvGrpSpPr/>
          <p:nvPr/>
        </p:nvGrpSpPr>
        <p:grpSpPr>
          <a:xfrm>
            <a:off x="7101934" y="4824919"/>
            <a:ext cx="1867711" cy="1412079"/>
            <a:chOff x="7101934" y="4824919"/>
            <a:chExt cx="1867711" cy="1412079"/>
          </a:xfrm>
        </p:grpSpPr>
        <p:sp>
          <p:nvSpPr>
            <p:cNvPr id="5" name="Rechteck: abgerundete Ecken 4">
              <a:extLst>
                <a:ext uri="{FF2B5EF4-FFF2-40B4-BE49-F238E27FC236}">
                  <a16:creationId xmlns:a16="http://schemas.microsoft.com/office/drawing/2014/main" id="{781C4BB7-5FDB-01DE-FD22-3B9D168BE9FE}"/>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DC150341-89D2-1DBF-9AAE-0120AE8335C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578589" y="5277073"/>
              <a:ext cx="914400" cy="914400"/>
            </a:xfrm>
            <a:prstGeom prst="rect">
              <a:avLst/>
            </a:prstGeom>
          </p:spPr>
        </p:pic>
        <p:sp>
          <p:nvSpPr>
            <p:cNvPr id="6" name="Textfeld 5">
              <a:extLst>
                <a:ext uri="{FF2B5EF4-FFF2-40B4-BE49-F238E27FC236}">
                  <a16:creationId xmlns:a16="http://schemas.microsoft.com/office/drawing/2014/main" id="{3F76D2D8-7FD1-9735-2884-446E5773684E}"/>
                </a:ext>
                <a:ext uri="{C183D7F6-B498-43B3-948B-1728B52AA6E4}">
                  <adec:decorative xmlns:adec="http://schemas.microsoft.com/office/drawing/2017/decorative" val="1"/>
                </a:ext>
              </a:extLst>
            </p:cNvPr>
            <p:cNvSpPr txBox="1"/>
            <p:nvPr/>
          </p:nvSpPr>
          <p:spPr>
            <a:xfrm>
              <a:off x="7226262" y="4962597"/>
              <a:ext cx="1609736" cy="369332"/>
            </a:xfrm>
            <a:prstGeom prst="rect">
              <a:avLst/>
            </a:prstGeom>
            <a:noFill/>
          </p:spPr>
          <p:txBody>
            <a:bodyPr wrap="none" rtlCol="0">
              <a:spAutoFit/>
            </a:bodyPr>
            <a:lstStyle/>
            <a:p>
              <a:r>
                <a:rPr lang="de-DE" b="1" dirty="0">
                  <a:solidFill>
                    <a:schemeClr val="bg1"/>
                  </a:solidFill>
                </a:rPr>
                <a:t>Ich bin ein Link</a:t>
              </a:r>
            </a:p>
          </p:txBody>
        </p:sp>
      </p:grpSp>
    </p:spTree>
    <p:extLst>
      <p:ext uri="{BB962C8B-B14F-4D97-AF65-F5344CB8AC3E}">
        <p14:creationId xmlns:p14="http://schemas.microsoft.com/office/powerpoint/2010/main" val="12238236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0364FF3A-211D-9242-879E-D9ED27A1C164}"/>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Voraussetzungen und Aktivitätsabschluss</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53311" y="1789888"/>
            <a:ext cx="7431932" cy="4620639"/>
          </a:xfrm>
        </p:spPr>
        <p:txBody>
          <a:bodyPr/>
          <a:lstStyle/>
          <a:p>
            <a:pPr indent="0"/>
            <a:r>
              <a:rPr lang="de-DE" u="sng" dirty="0">
                <a:solidFill>
                  <a:schemeClr val="tx1"/>
                </a:solidFill>
                <a:latin typeface="+mn-lt"/>
              </a:rPr>
              <a:t>Wann ist der Einsatz des </a:t>
            </a:r>
            <a:r>
              <a:rPr lang="de-DE" b="1" u="sng" dirty="0">
                <a:solidFill>
                  <a:schemeClr val="tx1"/>
                </a:solidFill>
                <a:latin typeface="+mn-lt"/>
              </a:rPr>
              <a:t>Aktivitätsabschlusses</a:t>
            </a:r>
            <a:r>
              <a:rPr lang="de-DE" u="sng" dirty="0">
                <a:solidFill>
                  <a:schemeClr val="tx1"/>
                </a:solidFill>
                <a:latin typeface="+mn-lt"/>
              </a:rPr>
              <a:t> sinnvoll?</a:t>
            </a:r>
          </a:p>
          <a:p>
            <a:pPr marL="285750" indent="-285750">
              <a:buFont typeface="Arial" panose="020B0604020202020204" pitchFamily="34" charset="0"/>
              <a:buChar char="•"/>
            </a:pPr>
            <a:r>
              <a:rPr lang="de-DE" sz="1800" dirty="0">
                <a:solidFill>
                  <a:schemeClr val="tx1"/>
                </a:solidFill>
                <a:latin typeface="+mn-lt"/>
              </a:rPr>
              <a:t>Wenn diese Funktionalität aktiviert ist, dann ist sie eine hilfreiche Möglichkeit für die Kursteilnehmer/innen, ihren Lernfortschritt zu verfolgen. Kursteilnehmer/innen haben eine einfache Übersichtsliste zur Verfügung, was sie bislang im Kurs geschafft haben.</a:t>
            </a:r>
          </a:p>
          <a:p>
            <a:pPr marL="285750" indent="-285750">
              <a:buFont typeface="Arial" panose="020B0604020202020204" pitchFamily="34" charset="0"/>
              <a:buChar char="•"/>
            </a:pPr>
            <a:r>
              <a:rPr lang="de-DE" sz="1800" dirty="0">
                <a:solidFill>
                  <a:schemeClr val="tx1"/>
                </a:solidFill>
                <a:latin typeface="+mn-lt"/>
              </a:rPr>
              <a:t>kann auch im Zusammenhang mit der Funktionalität Kursabschluss verwendet werden, so dass sowohl </a:t>
            </a:r>
            <a:r>
              <a:rPr lang="de-DE" sz="1800" dirty="0" err="1">
                <a:solidFill>
                  <a:schemeClr val="tx1"/>
                </a:solidFill>
                <a:latin typeface="+mn-lt"/>
              </a:rPr>
              <a:t>Kursteilnehmer:innen</a:t>
            </a:r>
            <a:r>
              <a:rPr lang="de-DE" sz="1800" dirty="0">
                <a:solidFill>
                  <a:schemeClr val="tx1"/>
                </a:solidFill>
                <a:latin typeface="+mn-lt"/>
              </a:rPr>
              <a:t> als auch </a:t>
            </a:r>
            <a:r>
              <a:rPr lang="de-DE" sz="1800" dirty="0" err="1">
                <a:solidFill>
                  <a:schemeClr val="tx1"/>
                </a:solidFill>
                <a:latin typeface="+mn-lt"/>
              </a:rPr>
              <a:t>Trainer:innen</a:t>
            </a:r>
            <a:r>
              <a:rPr lang="de-DE" sz="1800" dirty="0">
                <a:solidFill>
                  <a:schemeClr val="tx1"/>
                </a:solidFill>
                <a:latin typeface="+mn-lt"/>
              </a:rPr>
              <a:t> verfolgen können, wie der Lernfortschritt im Kurs aussieht. </a:t>
            </a:r>
          </a:p>
          <a:p>
            <a:pPr marL="285750" indent="-285750">
              <a:buFont typeface="Arial" panose="020B0604020202020204" pitchFamily="34" charset="0"/>
              <a:buChar char="•"/>
            </a:pPr>
            <a:r>
              <a:rPr lang="de-DE" sz="1800" dirty="0">
                <a:solidFill>
                  <a:schemeClr val="tx1"/>
                </a:solidFill>
                <a:latin typeface="+mn-lt"/>
              </a:rPr>
              <a:t>kann auch im Zusammenhang mit Voraussetzungen verwendet werden, wo </a:t>
            </a:r>
            <a:r>
              <a:rPr lang="de-DE" sz="1800" dirty="0" err="1">
                <a:solidFill>
                  <a:schemeClr val="tx1"/>
                </a:solidFill>
                <a:latin typeface="+mn-lt"/>
              </a:rPr>
              <a:t>Trainer:innen</a:t>
            </a:r>
            <a:r>
              <a:rPr lang="de-DE" sz="1800" dirty="0">
                <a:solidFill>
                  <a:schemeClr val="tx1"/>
                </a:solidFill>
                <a:latin typeface="+mn-lt"/>
              </a:rPr>
              <a:t> Bedingungen oder Kriterien festlegen können, die den Zugriff auf Materialien und Aktivitäten im Kurs steuern und damit ebenfalls den Lernfortschritt im Kurs beeinflussen.</a:t>
            </a:r>
          </a:p>
        </p:txBody>
      </p:sp>
      <p:sp>
        <p:nvSpPr>
          <p:cNvPr id="7" name="Textfeld 6">
            <a:extLst>
              <a:ext uri="{FF2B5EF4-FFF2-40B4-BE49-F238E27FC236}">
                <a16:creationId xmlns:a16="http://schemas.microsoft.com/office/drawing/2014/main" id="{299FAF88-6F23-5D97-C3FA-D191B6AF6522}"/>
              </a:ext>
            </a:extLst>
          </p:cNvPr>
          <p:cNvSpPr txBox="1"/>
          <p:nvPr/>
        </p:nvSpPr>
        <p:spPr>
          <a:xfrm>
            <a:off x="-1" y="6103620"/>
            <a:ext cx="4426085" cy="307777"/>
          </a:xfrm>
          <a:prstGeom prst="rect">
            <a:avLst/>
          </a:prstGeom>
          <a:noFill/>
        </p:spPr>
        <p:txBody>
          <a:bodyPr wrap="square" rtlCol="0">
            <a:spAutoFit/>
          </a:bodyPr>
          <a:lstStyle/>
          <a:p>
            <a:r>
              <a:rPr lang="de-DE" sz="1400" i="1" u="none" strike="noStrike" baseline="0">
                <a:latin typeface="+mj-lt"/>
              </a:rPr>
              <a:t>Aktivitätsabschlüsse in moodle via MoodleDocs</a:t>
            </a:r>
            <a:endParaRPr lang="de-DE" sz="600" i="1">
              <a:latin typeface="+mj-lt"/>
              <a:cs typeface="HamburgSans"/>
            </a:endParaRPr>
          </a:p>
        </p:txBody>
      </p:sp>
      <p:sp>
        <p:nvSpPr>
          <p:cNvPr id="8" name="Textfeld 7">
            <a:extLst>
              <a:ext uri="{FF2B5EF4-FFF2-40B4-BE49-F238E27FC236}">
                <a16:creationId xmlns:a16="http://schemas.microsoft.com/office/drawing/2014/main" id="{7168094F-324D-ECA5-D1F6-955C8A2543BF}"/>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5. Struktur und Aufbau der </a:t>
            </a:r>
            <a:r>
              <a:rPr lang="de-DE" sz="2400" b="1" dirty="0" err="1">
                <a:solidFill>
                  <a:schemeClr val="accent1"/>
                </a:solidFill>
                <a:latin typeface="Aldhabi" panose="01000000000000000000" pitchFamily="2" charset="-78"/>
                <a:cs typeface="Aldhabi" panose="01000000000000000000" pitchFamily="2" charset="-78"/>
              </a:rPr>
              <a:t>Moodlekurse</a:t>
            </a:r>
            <a:r>
              <a:rPr lang="de-DE" sz="2400" b="1" dirty="0">
                <a:solidFill>
                  <a:schemeClr val="accent1"/>
                </a:solidFill>
                <a:latin typeface="Aldhabi" panose="01000000000000000000" pitchFamily="2" charset="-78"/>
                <a:cs typeface="Aldhabi" panose="01000000000000000000" pitchFamily="2" charset="-78"/>
              </a:rPr>
              <a:t> zur Förderung des barrierearmen Zugangs für die Lernenden</a:t>
            </a:r>
          </a:p>
        </p:txBody>
      </p:sp>
    </p:spTree>
    <p:extLst>
      <p:ext uri="{BB962C8B-B14F-4D97-AF65-F5344CB8AC3E}">
        <p14:creationId xmlns:p14="http://schemas.microsoft.com/office/powerpoint/2010/main" val="33945639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8">
            <a:extLst>
              <a:ext uri="{FF2B5EF4-FFF2-40B4-BE49-F238E27FC236}">
                <a16:creationId xmlns:a16="http://schemas.microsoft.com/office/drawing/2014/main" id="{5C2B8E57-94BC-7335-609A-321D3AF6B60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Voraussetzungen und Aktivitätsabschluss</a:t>
            </a:r>
          </a:p>
        </p:txBody>
      </p:sp>
      <p:pic>
        <p:nvPicPr>
          <p:cNvPr id="6" name="Grafik 5" descr="Symbole, die den Aktivitätsabschluss markieren">
            <a:extLst>
              <a:ext uri="{FF2B5EF4-FFF2-40B4-BE49-F238E27FC236}">
                <a16:creationId xmlns:a16="http://schemas.microsoft.com/office/drawing/2014/main" id="{9B8E340F-D1C6-B34C-34C3-451DD1A4DDAC}"/>
              </a:ext>
            </a:extLst>
          </p:cNvPr>
          <p:cNvPicPr>
            <a:picLocks noChangeAspect="1"/>
          </p:cNvPicPr>
          <p:nvPr/>
        </p:nvPicPr>
        <p:blipFill rotWithShape="1">
          <a:blip r:embed="rId2"/>
          <a:srcRect r="53047" b="20387"/>
          <a:stretch/>
        </p:blipFill>
        <p:spPr bwMode="auto">
          <a:xfrm>
            <a:off x="214009" y="1977047"/>
            <a:ext cx="8695867" cy="3479430"/>
          </a:xfrm>
          <a:prstGeom prst="rect">
            <a:avLst/>
          </a:prstGeom>
          <a:ln w="19050">
            <a:solidFill>
              <a:schemeClr val="accent1"/>
            </a:solidFill>
          </a:ln>
          <a:extLst>
            <a:ext uri="{53640926-AAD7-44D8-BBD7-CCE9431645EC}">
              <a14:shadowObscured xmlns:a14="http://schemas.microsoft.com/office/drawing/2010/main"/>
            </a:ext>
          </a:extLst>
        </p:spPr>
      </p:pic>
      <p:sp>
        <p:nvSpPr>
          <p:cNvPr id="8" name="Textfeld 7">
            <a:extLst>
              <a:ext uri="{FF2B5EF4-FFF2-40B4-BE49-F238E27FC236}">
                <a16:creationId xmlns:a16="http://schemas.microsoft.com/office/drawing/2014/main" id="{FA98DDC3-3C64-7E9E-B09B-444E2F36BEFC}"/>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9" name="Textfeld 8">
            <a:extLst>
              <a:ext uri="{FF2B5EF4-FFF2-40B4-BE49-F238E27FC236}">
                <a16:creationId xmlns:a16="http://schemas.microsoft.com/office/drawing/2014/main" id="{93E27CB9-D48E-EC8D-A87C-9F5C2E327FB5}"/>
              </a:ext>
            </a:extLst>
          </p:cNvPr>
          <p:cNvSpPr txBox="1"/>
          <p:nvPr/>
        </p:nvSpPr>
        <p:spPr>
          <a:xfrm>
            <a:off x="121919" y="5555529"/>
            <a:ext cx="8066283" cy="523220"/>
          </a:xfrm>
          <a:prstGeom prst="rect">
            <a:avLst/>
          </a:prstGeom>
          <a:noFill/>
        </p:spPr>
        <p:txBody>
          <a:bodyPr wrap="square" rtlCol="0">
            <a:spAutoFit/>
          </a:bodyPr>
          <a:lstStyle/>
          <a:p>
            <a:r>
              <a:rPr lang="de-DE" sz="1400" u="none" strike="noStrike" baseline="0" dirty="0">
                <a:latin typeface="+mj-lt"/>
              </a:rPr>
              <a:t>Screenshot der Seite: </a:t>
            </a:r>
            <a:r>
              <a:rPr lang="de-DE" sz="1400" dirty="0">
                <a:hlinkClick r:id="rId3">
                  <a:extLst>
                    <a:ext uri="{A12FA001-AC4F-418D-AE19-62706E023703}">
                      <ahyp:hlinkClr xmlns:ahyp="http://schemas.microsoft.com/office/drawing/2018/hyperlinkcolor" val="tx"/>
                    </a:ext>
                  </a:extLst>
                </a:hlinkClick>
              </a:rPr>
              <a:t>Einsatzszenarien für den Aktivitätsabschluss – </a:t>
            </a:r>
            <a:r>
              <a:rPr lang="de-DE" sz="1400" dirty="0" err="1">
                <a:hlinkClick r:id="rId3">
                  <a:extLst>
                    <a:ext uri="{A12FA001-AC4F-418D-AE19-62706E023703}">
                      <ahyp:hlinkClr xmlns:ahyp="http://schemas.microsoft.com/office/drawing/2018/hyperlinkcolor" val="tx"/>
                    </a:ext>
                  </a:extLst>
                </a:hlinkClick>
              </a:rPr>
              <a:t>MoodleDocs</a:t>
            </a:r>
            <a:r>
              <a:rPr lang="de-DE" sz="1400" dirty="0">
                <a:hlinkClick r:id="rId3">
                  <a:extLst>
                    <a:ext uri="{A12FA001-AC4F-418D-AE19-62706E023703}">
                      <ahyp:hlinkClr xmlns:ahyp="http://schemas.microsoft.com/office/drawing/2018/hyperlinkcolor" val="tx"/>
                    </a:ext>
                  </a:extLst>
                </a:hlinkClick>
              </a:rPr>
              <a:t> (Webseite)</a:t>
            </a:r>
            <a:r>
              <a:rPr lang="de-DE" sz="1400" dirty="0"/>
              <a:t> | Lizenz: </a:t>
            </a:r>
            <a:r>
              <a:rPr lang="de-DE" sz="1400" dirty="0">
                <a:hlinkClick r:id="rId4"/>
              </a:rPr>
              <a:t>GNU General </a:t>
            </a:r>
            <a:r>
              <a:rPr lang="de-DE" sz="1400" dirty="0" err="1">
                <a:hlinkClick r:id="rId4"/>
              </a:rPr>
              <a:t>Oublic</a:t>
            </a:r>
            <a:r>
              <a:rPr lang="de-DE" sz="1400" dirty="0">
                <a:hlinkClick r:id="rId4"/>
              </a:rPr>
              <a:t> License (Webseite)</a:t>
            </a:r>
            <a:r>
              <a:rPr lang="de-DE" sz="1400" u="none" strike="noStrike" baseline="0" dirty="0">
                <a:latin typeface="+mj-lt"/>
                <a:hlinkClick r:id="rId4"/>
              </a:rPr>
              <a:t> </a:t>
            </a:r>
            <a:endParaRPr lang="de-DE" sz="600" dirty="0">
              <a:latin typeface="+mj-lt"/>
              <a:cs typeface="HamburgSans"/>
            </a:endParaRPr>
          </a:p>
        </p:txBody>
      </p:sp>
      <p:sp>
        <p:nvSpPr>
          <p:cNvPr id="7" name="Textfeld 6">
            <a:extLst>
              <a:ext uri="{FF2B5EF4-FFF2-40B4-BE49-F238E27FC236}">
                <a16:creationId xmlns:a16="http://schemas.microsoft.com/office/drawing/2014/main" id="{299FAF88-6F23-5D97-C3FA-D191B6AF6522}"/>
              </a:ext>
            </a:extLst>
          </p:cNvPr>
          <p:cNvSpPr txBox="1"/>
          <p:nvPr/>
        </p:nvSpPr>
        <p:spPr>
          <a:xfrm>
            <a:off x="-1" y="6103620"/>
            <a:ext cx="4426085" cy="307777"/>
          </a:xfrm>
          <a:prstGeom prst="rect">
            <a:avLst/>
          </a:prstGeom>
          <a:noFill/>
        </p:spPr>
        <p:txBody>
          <a:bodyPr wrap="square" rtlCol="0">
            <a:spAutoFit/>
          </a:bodyPr>
          <a:lstStyle/>
          <a:p>
            <a:r>
              <a:rPr lang="de-DE" sz="1400" i="1" u="none" strike="noStrike" baseline="0" dirty="0">
                <a:latin typeface="+mj-lt"/>
              </a:rPr>
              <a:t>Aktivitätsabschlüsse in moodle via MoodleDocs</a:t>
            </a:r>
            <a:endParaRPr lang="de-DE" sz="600" i="1" dirty="0">
              <a:latin typeface="+mj-lt"/>
              <a:cs typeface="HamburgSans"/>
            </a:endParaRPr>
          </a:p>
        </p:txBody>
      </p:sp>
    </p:spTree>
    <p:extLst>
      <p:ext uri="{BB962C8B-B14F-4D97-AF65-F5344CB8AC3E}">
        <p14:creationId xmlns:p14="http://schemas.microsoft.com/office/powerpoint/2010/main" val="24785681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8">
            <a:extLst>
              <a:ext uri="{FF2B5EF4-FFF2-40B4-BE49-F238E27FC236}">
                <a16:creationId xmlns:a16="http://schemas.microsoft.com/office/drawing/2014/main" id="{0057C78B-1484-C28C-F57D-930243B8D09C}"/>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Voraussetzungen und Aktivitätsabschluss</a:t>
            </a:r>
          </a:p>
        </p:txBody>
      </p:sp>
      <p:pic>
        <p:nvPicPr>
          <p:cNvPr id="2" name="Onlinemedien 1" title="Einen Aktivitätsabschluss bei einer Aufgabe einrichten (Aufgabe &quot;abhaken&quot;)">
            <a:hlinkClick r:id="" action="ppaction://media"/>
            <a:extLst>
              <a:ext uri="{FF2B5EF4-FFF2-40B4-BE49-F238E27FC236}">
                <a16:creationId xmlns:a16="http://schemas.microsoft.com/office/drawing/2014/main" id="{881275F3-11C7-814C-52FC-4637D5DB2E09}"/>
              </a:ext>
            </a:extLst>
          </p:cNvPr>
          <p:cNvPicPr>
            <a:picLocks noRot="1" noChangeAspect="1"/>
          </p:cNvPicPr>
          <p:nvPr>
            <a:videoFile r:link="rId1"/>
          </p:nvPr>
        </p:nvPicPr>
        <p:blipFill>
          <a:blip r:embed="rId3"/>
          <a:stretch>
            <a:fillRect/>
          </a:stretch>
        </p:blipFill>
        <p:spPr>
          <a:xfrm>
            <a:off x="964658" y="1739814"/>
            <a:ext cx="7630702" cy="3923436"/>
          </a:xfrm>
          <a:prstGeom prst="rect">
            <a:avLst/>
          </a:prstGeom>
        </p:spPr>
      </p:pic>
      <p:sp>
        <p:nvSpPr>
          <p:cNvPr id="10" name="Textfeld 9">
            <a:extLst>
              <a:ext uri="{FF2B5EF4-FFF2-40B4-BE49-F238E27FC236}">
                <a16:creationId xmlns:a16="http://schemas.microsoft.com/office/drawing/2014/main" id="{CB92F552-0367-4FD5-0FB1-4A2739B3FCA5}"/>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3" name="Textfeld 2">
            <a:extLst>
              <a:ext uri="{FF2B5EF4-FFF2-40B4-BE49-F238E27FC236}">
                <a16:creationId xmlns:a16="http://schemas.microsoft.com/office/drawing/2014/main" id="{FD32AC0D-E0EF-19AF-650E-936EE0F982FD}"/>
              </a:ext>
            </a:extLst>
          </p:cNvPr>
          <p:cNvSpPr txBox="1"/>
          <p:nvPr/>
        </p:nvSpPr>
        <p:spPr>
          <a:xfrm>
            <a:off x="904239" y="5663250"/>
            <a:ext cx="8066283" cy="523220"/>
          </a:xfrm>
          <a:prstGeom prst="rect">
            <a:avLst/>
          </a:prstGeom>
          <a:noFill/>
        </p:spPr>
        <p:txBody>
          <a:bodyPr wrap="square" rtlCol="0">
            <a:spAutoFit/>
          </a:bodyPr>
          <a:lstStyle/>
          <a:p>
            <a:r>
              <a:rPr lang="de-DE" sz="1400" u="none" strike="noStrike" baseline="0" dirty="0">
                <a:latin typeface="+mj-lt"/>
              </a:rPr>
              <a:t>Erklärvideo: Einen Aktivitätsabschluss bei einer Aufgabe einrichten (Aufgabe "abhaken") | </a:t>
            </a:r>
            <a:r>
              <a:rPr lang="de-DE" sz="1400" u="none" strike="noStrike" baseline="0" dirty="0" err="1">
                <a:latin typeface="+mj-lt"/>
              </a:rPr>
              <a:t>Urheber:in</a:t>
            </a:r>
            <a:r>
              <a:rPr lang="de-DE" sz="1400" u="none" strike="noStrike" baseline="0" dirty="0">
                <a:latin typeface="+mj-lt"/>
              </a:rPr>
              <a:t>: </a:t>
            </a:r>
            <a:r>
              <a:rPr lang="de-DE" sz="1400" u="none" strike="noStrike" baseline="0" dirty="0" err="1">
                <a:latin typeface="+mj-lt"/>
              </a:rPr>
              <a:t>MoodleLab</a:t>
            </a:r>
            <a:r>
              <a:rPr lang="de-DE" sz="1400" u="none" strike="noStrike" baseline="0" dirty="0">
                <a:latin typeface="+mj-lt"/>
              </a:rPr>
              <a:t> | Lizenz: </a:t>
            </a:r>
            <a:r>
              <a:rPr lang="de-DE" sz="1400" u="none" strike="noStrike" baseline="0" dirty="0">
                <a:latin typeface="+mj-lt"/>
                <a:hlinkClick r:id="rId4"/>
              </a:rPr>
              <a:t>CC BY 4.0 (Webseite)</a:t>
            </a:r>
            <a:endParaRPr lang="de-DE" sz="600" dirty="0">
              <a:latin typeface="+mj-lt"/>
              <a:cs typeface="HamburgSans"/>
            </a:endParaRPr>
          </a:p>
        </p:txBody>
      </p:sp>
    </p:spTree>
    <p:extLst>
      <p:ext uri="{BB962C8B-B14F-4D97-AF65-F5344CB8AC3E}">
        <p14:creationId xmlns:p14="http://schemas.microsoft.com/office/powerpoint/2010/main" val="7639676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A0C217DF-8781-6CAA-7004-3276AE48BAAA}"/>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Verlinkungen und verborgene Inhalte</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924128" y="1809345"/>
            <a:ext cx="7427069" cy="4212076"/>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Verlinkungen bieten die Möglichkeit, wenn gewollt, gänzlich auf textliche Inhalte zu verzichten, da es ohne weiteres möglich ist, auch Bilder mit Links zu hinterlegen.</a:t>
            </a:r>
          </a:p>
          <a:p>
            <a:pPr marL="285750" indent="-285750">
              <a:buFont typeface="Arial" panose="020B0604020202020204" pitchFamily="34" charset="0"/>
              <a:buChar char="•"/>
            </a:pPr>
            <a:r>
              <a:rPr lang="de-DE" sz="1600" dirty="0">
                <a:solidFill>
                  <a:schemeClr val="tx1"/>
                </a:solidFill>
                <a:latin typeface="+mn-lt"/>
              </a:rPr>
              <a:t>Dabei können Links nicht nur auf „externe Seiten“ verlinken, sondern auch „</a:t>
            </a:r>
            <a:r>
              <a:rPr lang="de-DE" sz="1600" dirty="0" err="1">
                <a:solidFill>
                  <a:schemeClr val="tx1"/>
                </a:solidFill>
                <a:latin typeface="+mn-lt"/>
              </a:rPr>
              <a:t>moodle</a:t>
            </a:r>
            <a:r>
              <a:rPr lang="de-DE" sz="1600" dirty="0">
                <a:solidFill>
                  <a:schemeClr val="tx1"/>
                </a:solidFill>
                <a:latin typeface="+mn-lt"/>
              </a:rPr>
              <a:t>-intern“. Da jede einzelne Aktivität eine eigene URL hat, kann diese via Link angesteuert werden. </a:t>
            </a:r>
          </a:p>
          <a:p>
            <a:pPr marL="285750" indent="-285750">
              <a:buFont typeface="Arial" panose="020B0604020202020204" pitchFamily="34" charset="0"/>
              <a:buChar char="•"/>
            </a:pPr>
            <a:r>
              <a:rPr lang="de-DE" sz="1600" dirty="0">
                <a:solidFill>
                  <a:schemeClr val="tx1"/>
                </a:solidFill>
                <a:latin typeface="+mn-lt"/>
              </a:rPr>
              <a:t>Sofern diese angesteuerte Aktivität dann in einem für Teilnehmende verbogenen Abschnitt liegt (aber trotzdem als verfügbar eingestellt wurde), kann diese Aktivität per Link angesteuert werden. </a:t>
            </a:r>
          </a:p>
          <a:p>
            <a:pPr marL="285750" indent="-285750">
              <a:buFont typeface="Arial" panose="020B0604020202020204" pitchFamily="34" charset="0"/>
              <a:buChar char="•"/>
            </a:pPr>
            <a:r>
              <a:rPr lang="de-DE" sz="1600" dirty="0">
                <a:solidFill>
                  <a:schemeClr val="tx1"/>
                </a:solidFill>
                <a:latin typeface="+mn-lt"/>
              </a:rPr>
              <a:t>Ebenfalls eine Möglichkeit, ist der bereits angesprochene H5P-Image-Hotspot, welcher ebenfalls (verbogene) Lehr-Inhalte ansteuern kann. </a:t>
            </a:r>
          </a:p>
        </p:txBody>
      </p:sp>
      <p:sp>
        <p:nvSpPr>
          <p:cNvPr id="7" name="Textfeld 6">
            <a:extLst>
              <a:ext uri="{FF2B5EF4-FFF2-40B4-BE49-F238E27FC236}">
                <a16:creationId xmlns:a16="http://schemas.microsoft.com/office/drawing/2014/main" id="{DA931FEA-C1D5-D1BA-9353-41D3B5A9A343}"/>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21603505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8">
            <a:extLst>
              <a:ext uri="{FF2B5EF4-FFF2-40B4-BE49-F238E27FC236}">
                <a16:creationId xmlns:a16="http://schemas.microsoft.com/office/drawing/2014/main" id="{3D29D6C6-3095-22CE-246F-969B8C16048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Verlinkungen und verborgene Inhalte</a:t>
            </a:r>
          </a:p>
        </p:txBody>
      </p:sp>
      <p:pic>
        <p:nvPicPr>
          <p:cNvPr id="2" name="Onlinemedien 1" title="Startseite und Navigation mit Bildern gestalten">
            <a:hlinkClick r:id="" action="ppaction://media"/>
            <a:extLst>
              <a:ext uri="{FF2B5EF4-FFF2-40B4-BE49-F238E27FC236}">
                <a16:creationId xmlns:a16="http://schemas.microsoft.com/office/drawing/2014/main" id="{0CD5D539-8B9D-1FD2-D406-C5C8DCAD3241}"/>
              </a:ext>
            </a:extLst>
          </p:cNvPr>
          <p:cNvPicPr>
            <a:picLocks noRot="1" noChangeAspect="1"/>
          </p:cNvPicPr>
          <p:nvPr>
            <a:videoFile r:link="rId1"/>
          </p:nvPr>
        </p:nvPicPr>
        <p:blipFill>
          <a:blip r:embed="rId3"/>
          <a:stretch>
            <a:fillRect/>
          </a:stretch>
        </p:blipFill>
        <p:spPr>
          <a:xfrm>
            <a:off x="904239" y="1805444"/>
            <a:ext cx="7446958" cy="3857806"/>
          </a:xfrm>
          <a:prstGeom prst="rect">
            <a:avLst/>
          </a:prstGeom>
        </p:spPr>
      </p:pic>
      <p:sp>
        <p:nvSpPr>
          <p:cNvPr id="9" name="Textfeld 8">
            <a:extLst>
              <a:ext uri="{FF2B5EF4-FFF2-40B4-BE49-F238E27FC236}">
                <a16:creationId xmlns:a16="http://schemas.microsoft.com/office/drawing/2014/main" id="{966D2641-5F37-7B92-C63E-A4EEDBD023C4}"/>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8" name="Textfeld 7">
            <a:extLst>
              <a:ext uri="{FF2B5EF4-FFF2-40B4-BE49-F238E27FC236}">
                <a16:creationId xmlns:a16="http://schemas.microsoft.com/office/drawing/2014/main" id="{C34C49BE-152E-2BFC-388F-262D6D9B62CF}"/>
              </a:ext>
            </a:extLst>
          </p:cNvPr>
          <p:cNvSpPr txBox="1"/>
          <p:nvPr/>
        </p:nvSpPr>
        <p:spPr>
          <a:xfrm>
            <a:off x="904239" y="5663250"/>
            <a:ext cx="8066283" cy="523220"/>
          </a:xfrm>
          <a:prstGeom prst="rect">
            <a:avLst/>
          </a:prstGeom>
          <a:noFill/>
        </p:spPr>
        <p:txBody>
          <a:bodyPr wrap="square" rtlCol="0">
            <a:spAutoFit/>
          </a:bodyPr>
          <a:lstStyle/>
          <a:p>
            <a:r>
              <a:rPr lang="de-DE" sz="1400" u="none" strike="noStrike" baseline="0" dirty="0">
                <a:latin typeface="+mj-lt"/>
              </a:rPr>
              <a:t>Erklärvideo: Startseite und Navigation mit Bildern gestalten| </a:t>
            </a:r>
            <a:r>
              <a:rPr lang="de-DE" sz="1400" u="none" strike="noStrike" baseline="0" dirty="0" err="1">
                <a:latin typeface="+mj-lt"/>
              </a:rPr>
              <a:t>Urheber:in</a:t>
            </a:r>
            <a:r>
              <a:rPr lang="de-DE" sz="1400" u="none" strike="noStrike" baseline="0" dirty="0">
                <a:latin typeface="+mj-lt"/>
              </a:rPr>
              <a:t>: </a:t>
            </a:r>
            <a:r>
              <a:rPr lang="de-DE" sz="1400" u="none" strike="noStrike" baseline="0" dirty="0" err="1">
                <a:latin typeface="+mj-lt"/>
              </a:rPr>
              <a:t>MoodleLab</a:t>
            </a:r>
            <a:r>
              <a:rPr lang="de-DE" sz="1400" u="none" strike="noStrike" baseline="0" dirty="0">
                <a:latin typeface="+mj-lt"/>
              </a:rPr>
              <a:t> | Lizenz: </a:t>
            </a:r>
            <a:r>
              <a:rPr lang="de-DE" sz="1400" u="none" strike="noStrike" baseline="0" dirty="0">
                <a:latin typeface="+mj-lt"/>
                <a:hlinkClick r:id="rId4"/>
              </a:rPr>
              <a:t>CC BY 4.0 (Webseite)</a:t>
            </a:r>
            <a:endParaRPr lang="de-DE" sz="600" dirty="0">
              <a:latin typeface="+mj-lt"/>
              <a:cs typeface="HamburgSans"/>
            </a:endParaRPr>
          </a:p>
        </p:txBody>
      </p:sp>
    </p:spTree>
    <p:extLst>
      <p:ext uri="{BB962C8B-B14F-4D97-AF65-F5344CB8AC3E}">
        <p14:creationId xmlns:p14="http://schemas.microsoft.com/office/powerpoint/2010/main" val="31952899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8">
            <a:extLst>
              <a:ext uri="{FF2B5EF4-FFF2-40B4-BE49-F238E27FC236}">
                <a16:creationId xmlns:a16="http://schemas.microsoft.com/office/drawing/2014/main" id="{227EB140-5B05-6E06-42E0-9865E5019745}"/>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Verlinkungen und verborgene Inhalte</a:t>
            </a:r>
          </a:p>
        </p:txBody>
      </p:sp>
      <p:pic>
        <p:nvPicPr>
          <p:cNvPr id="7" name="Onlinemedien 6" title="Die kleinen Bildchen oben im Klassenraum   wie verlinke ich sie?">
            <a:hlinkClick r:id="" action="ppaction://media"/>
            <a:extLst>
              <a:ext uri="{FF2B5EF4-FFF2-40B4-BE49-F238E27FC236}">
                <a16:creationId xmlns:a16="http://schemas.microsoft.com/office/drawing/2014/main" id="{86B47C8E-5A62-9CF1-3497-F7EF22073E9C}"/>
              </a:ext>
            </a:extLst>
          </p:cNvPr>
          <p:cNvPicPr>
            <a:picLocks noRot="1" noChangeAspect="1"/>
          </p:cNvPicPr>
          <p:nvPr>
            <a:videoFile r:link="rId1"/>
          </p:nvPr>
        </p:nvPicPr>
        <p:blipFill>
          <a:blip r:embed="rId3"/>
          <a:stretch>
            <a:fillRect/>
          </a:stretch>
        </p:blipFill>
        <p:spPr>
          <a:xfrm>
            <a:off x="1005840" y="1777595"/>
            <a:ext cx="7345357" cy="3885655"/>
          </a:xfrm>
          <a:prstGeom prst="rect">
            <a:avLst/>
          </a:prstGeom>
        </p:spPr>
      </p:pic>
      <p:sp>
        <p:nvSpPr>
          <p:cNvPr id="9" name="Textfeld 8">
            <a:extLst>
              <a:ext uri="{FF2B5EF4-FFF2-40B4-BE49-F238E27FC236}">
                <a16:creationId xmlns:a16="http://schemas.microsoft.com/office/drawing/2014/main" id="{A4F9FC22-C784-C116-8AAB-CC5D4DB820FF}"/>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3" name="Textfeld 2">
            <a:extLst>
              <a:ext uri="{FF2B5EF4-FFF2-40B4-BE49-F238E27FC236}">
                <a16:creationId xmlns:a16="http://schemas.microsoft.com/office/drawing/2014/main" id="{79F0CE47-C156-5CEE-9960-54CB7CA6FDD4}"/>
              </a:ext>
            </a:extLst>
          </p:cNvPr>
          <p:cNvSpPr txBox="1"/>
          <p:nvPr/>
        </p:nvSpPr>
        <p:spPr>
          <a:xfrm>
            <a:off x="904239" y="5663250"/>
            <a:ext cx="8066283" cy="523220"/>
          </a:xfrm>
          <a:prstGeom prst="rect">
            <a:avLst/>
          </a:prstGeom>
          <a:noFill/>
        </p:spPr>
        <p:txBody>
          <a:bodyPr wrap="square" rtlCol="0">
            <a:spAutoFit/>
          </a:bodyPr>
          <a:lstStyle/>
          <a:p>
            <a:r>
              <a:rPr lang="de-DE" sz="1400" u="none" strike="noStrike" baseline="0" dirty="0">
                <a:latin typeface="+mj-lt"/>
              </a:rPr>
              <a:t>Erklärvideo: Die kleinen Bildchen oben im Klassenraum – wie verlinke ich sie?| </a:t>
            </a:r>
            <a:r>
              <a:rPr lang="de-DE" sz="1400" u="none" strike="noStrike" baseline="0" dirty="0" err="1">
                <a:latin typeface="+mj-lt"/>
              </a:rPr>
              <a:t>Urheber:in</a:t>
            </a:r>
            <a:r>
              <a:rPr lang="de-DE" sz="1400" u="none" strike="noStrike" baseline="0" dirty="0">
                <a:latin typeface="+mj-lt"/>
              </a:rPr>
              <a:t>: </a:t>
            </a:r>
            <a:r>
              <a:rPr lang="de-DE" sz="1400" u="none" strike="noStrike" baseline="0" dirty="0" err="1">
                <a:latin typeface="+mj-lt"/>
              </a:rPr>
              <a:t>MoodleLab</a:t>
            </a:r>
            <a:r>
              <a:rPr lang="de-DE" sz="1400" u="none" strike="noStrike" baseline="0" dirty="0">
                <a:latin typeface="+mj-lt"/>
              </a:rPr>
              <a:t> | Lizenz: </a:t>
            </a:r>
            <a:r>
              <a:rPr lang="de-DE" sz="1400" u="none" strike="noStrike" baseline="0" dirty="0">
                <a:latin typeface="+mj-lt"/>
                <a:hlinkClick r:id="rId4"/>
              </a:rPr>
              <a:t>CC BY 4.0 (Webseite)</a:t>
            </a:r>
            <a:endParaRPr lang="de-DE" sz="600" dirty="0">
              <a:latin typeface="+mj-lt"/>
              <a:cs typeface="HamburgSans"/>
            </a:endParaRPr>
          </a:p>
        </p:txBody>
      </p:sp>
    </p:spTree>
    <p:extLst>
      <p:ext uri="{BB962C8B-B14F-4D97-AF65-F5344CB8AC3E}">
        <p14:creationId xmlns:p14="http://schemas.microsoft.com/office/powerpoint/2010/main" val="41101902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8">
            <a:extLst>
              <a:ext uri="{FF2B5EF4-FFF2-40B4-BE49-F238E27FC236}">
                <a16:creationId xmlns:a16="http://schemas.microsoft.com/office/drawing/2014/main" id="{943577C6-8735-B874-F026-29B4DFC0413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Verlinkungen und verborgene Inhalte</a:t>
            </a:r>
          </a:p>
        </p:txBody>
      </p:sp>
      <p:pic>
        <p:nvPicPr>
          <p:cNvPr id="2" name="Onlinemedien 1" title="H5P - Image Hotspots">
            <a:hlinkClick r:id="" action="ppaction://media"/>
            <a:extLst>
              <a:ext uri="{FF2B5EF4-FFF2-40B4-BE49-F238E27FC236}">
                <a16:creationId xmlns:a16="http://schemas.microsoft.com/office/drawing/2014/main" id="{77843CF8-F345-68FA-C355-8D3408A04C88}"/>
              </a:ext>
            </a:extLst>
          </p:cNvPr>
          <p:cNvPicPr>
            <a:picLocks noRot="1" noChangeAspect="1"/>
          </p:cNvPicPr>
          <p:nvPr>
            <a:videoFile r:link="rId1"/>
          </p:nvPr>
        </p:nvPicPr>
        <p:blipFill>
          <a:blip r:embed="rId3"/>
          <a:stretch>
            <a:fillRect/>
          </a:stretch>
        </p:blipFill>
        <p:spPr>
          <a:xfrm>
            <a:off x="904239" y="1780233"/>
            <a:ext cx="7446958" cy="3883017"/>
          </a:xfrm>
          <a:prstGeom prst="rect">
            <a:avLst/>
          </a:prstGeom>
        </p:spPr>
      </p:pic>
      <p:sp>
        <p:nvSpPr>
          <p:cNvPr id="9" name="Textfeld 8">
            <a:extLst>
              <a:ext uri="{FF2B5EF4-FFF2-40B4-BE49-F238E27FC236}">
                <a16:creationId xmlns:a16="http://schemas.microsoft.com/office/drawing/2014/main" id="{84909443-048C-7FC3-82B0-A0713A0C1E92}"/>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4" name="Textfeld 3">
            <a:extLst>
              <a:ext uri="{FF2B5EF4-FFF2-40B4-BE49-F238E27FC236}">
                <a16:creationId xmlns:a16="http://schemas.microsoft.com/office/drawing/2014/main" id="{22ADE4AB-7B72-95C1-EB7A-0AC49DCA3C22}"/>
              </a:ext>
            </a:extLst>
          </p:cNvPr>
          <p:cNvSpPr txBox="1"/>
          <p:nvPr/>
        </p:nvSpPr>
        <p:spPr>
          <a:xfrm>
            <a:off x="904239" y="5663250"/>
            <a:ext cx="8066283" cy="307777"/>
          </a:xfrm>
          <a:prstGeom prst="rect">
            <a:avLst/>
          </a:prstGeom>
          <a:noFill/>
        </p:spPr>
        <p:txBody>
          <a:bodyPr wrap="square" rtlCol="0">
            <a:spAutoFit/>
          </a:bodyPr>
          <a:lstStyle/>
          <a:p>
            <a:r>
              <a:rPr lang="de-DE" sz="1400" u="none" strike="noStrike" baseline="0" dirty="0">
                <a:latin typeface="+mj-lt"/>
              </a:rPr>
              <a:t>Erklärvideo: H5P – Image Hotspots | </a:t>
            </a:r>
            <a:r>
              <a:rPr lang="de-DE" sz="1400" u="none" strike="noStrike" baseline="0" dirty="0" err="1">
                <a:latin typeface="+mj-lt"/>
              </a:rPr>
              <a:t>Urheber:in</a:t>
            </a:r>
            <a:r>
              <a:rPr lang="de-DE" sz="1400" u="none" strike="noStrike" baseline="0" dirty="0">
                <a:latin typeface="+mj-lt"/>
              </a:rPr>
              <a:t>: IQSH| Lizenz: </a:t>
            </a:r>
            <a:r>
              <a:rPr lang="de-DE" sz="1400" u="none" strike="noStrike" baseline="0" dirty="0">
                <a:latin typeface="+mj-lt"/>
                <a:hlinkClick r:id="rId4"/>
              </a:rPr>
              <a:t>CC BY 4.0 (Webseite)</a:t>
            </a:r>
            <a:endParaRPr lang="de-DE" sz="600" dirty="0">
              <a:latin typeface="+mj-lt"/>
              <a:cs typeface="HamburgSans"/>
            </a:endParaRPr>
          </a:p>
        </p:txBody>
      </p:sp>
    </p:spTree>
    <p:extLst>
      <p:ext uri="{BB962C8B-B14F-4D97-AF65-F5344CB8AC3E}">
        <p14:creationId xmlns:p14="http://schemas.microsoft.com/office/powerpoint/2010/main" val="30374931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08F5293D-67DB-4DE8-10AF-C97EABAAA4F6}"/>
              </a:ext>
            </a:extLst>
          </p:cNvPr>
          <p:cNvSpPr txBox="1">
            <a:spLocks/>
          </p:cNvSpPr>
          <p:nvPr/>
        </p:nvSpPr>
        <p:spPr>
          <a:xfrm>
            <a:off x="688941" y="811763"/>
            <a:ext cx="7543800" cy="1009403"/>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Gruppeneinteilung als weitere Differenzierungsmöglichkeit</a:t>
            </a:r>
          </a:p>
        </p:txBody>
      </p:sp>
      <p:sp>
        <p:nvSpPr>
          <p:cNvPr id="2" name="Inhaltsplatzhalter 1">
            <a:extLst>
              <a:ext uri="{FF2B5EF4-FFF2-40B4-BE49-F238E27FC236}">
                <a16:creationId xmlns:a16="http://schemas.microsoft.com/office/drawing/2014/main" id="{FF65369B-257B-2C16-4814-0394DDBC02AE}"/>
              </a:ext>
            </a:extLst>
          </p:cNvPr>
          <p:cNvSpPr>
            <a:spLocks noGrp="1"/>
          </p:cNvSpPr>
          <p:nvPr>
            <p:ph sz="half" idx="2"/>
          </p:nvPr>
        </p:nvSpPr>
        <p:spPr>
          <a:xfrm>
            <a:off x="894946" y="1824459"/>
            <a:ext cx="7446524" cy="4430426"/>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Lernende können in Moodle in Gruppen eingeteilt werden. Das hat den Vorteil, dass sich Aktivitäten und Materialien differenziert für einzelne Gruppen einsetzen lassen.</a:t>
            </a:r>
          </a:p>
          <a:p>
            <a:pPr marL="285750" indent="-285750">
              <a:buFont typeface="Arial" panose="020B0604020202020204" pitchFamily="34" charset="0"/>
              <a:buChar char="•"/>
            </a:pPr>
            <a:r>
              <a:rPr lang="de-DE" sz="1600" dirty="0">
                <a:solidFill>
                  <a:schemeClr val="tx1"/>
                </a:solidFill>
                <a:latin typeface="+mn-lt"/>
              </a:rPr>
              <a:t>Tiefergehend ist es zudem von Vorteil, dass Gruppen mit bereits einer teilnehmenden Person gebildet werden kann. Durch die richtigen Einstellungen in den Voraussetzungen, kann so allen Lernenden ein individuelles Moodle samt differenzierten Aufgaben und Lerninhalten präsentiert werden</a:t>
            </a:r>
          </a:p>
          <a:p>
            <a:pPr marL="285750" indent="-285750">
              <a:buFont typeface="Arial" panose="020B0604020202020204" pitchFamily="34" charset="0"/>
              <a:buChar char="•"/>
            </a:pPr>
            <a:r>
              <a:rPr lang="de-DE" sz="1600" dirty="0">
                <a:solidFill>
                  <a:schemeClr val="tx1"/>
                </a:solidFill>
                <a:latin typeface="+mn-lt"/>
              </a:rPr>
              <a:t>Gruppen können durch die </a:t>
            </a:r>
            <a:r>
              <a:rPr lang="de-DE" sz="1600" b="1" dirty="0">
                <a:solidFill>
                  <a:schemeClr val="tx1"/>
                </a:solidFill>
                <a:latin typeface="+mn-lt"/>
              </a:rPr>
              <a:t>Aktivität „Gruppenwahl“</a:t>
            </a:r>
            <a:r>
              <a:rPr lang="de-DE" sz="1600" dirty="0">
                <a:solidFill>
                  <a:schemeClr val="tx1"/>
                </a:solidFill>
                <a:latin typeface="+mn-lt"/>
              </a:rPr>
              <a:t> durch die </a:t>
            </a:r>
            <a:r>
              <a:rPr lang="de-DE" sz="1600" dirty="0" err="1">
                <a:solidFill>
                  <a:schemeClr val="tx1"/>
                </a:solidFill>
                <a:latin typeface="+mn-lt"/>
              </a:rPr>
              <a:t>Schüler:innen</a:t>
            </a:r>
            <a:r>
              <a:rPr lang="de-DE" sz="1600" dirty="0">
                <a:solidFill>
                  <a:schemeClr val="tx1"/>
                </a:solidFill>
                <a:latin typeface="+mn-lt"/>
              </a:rPr>
              <a:t> selbst gebildet werden oder über die Einstellungen zu den Teilnehmenden des Kurses von der Lehrkraft selbst eingerichtet werden. </a:t>
            </a:r>
          </a:p>
          <a:p>
            <a:pPr marL="285750" indent="-285750">
              <a:buFont typeface="Arial" panose="020B0604020202020204" pitchFamily="34" charset="0"/>
              <a:buChar char="•"/>
            </a:pPr>
            <a:r>
              <a:rPr lang="de-DE" sz="1600" dirty="0">
                <a:solidFill>
                  <a:schemeClr val="tx1"/>
                </a:solidFill>
                <a:latin typeface="+mn-lt"/>
              </a:rPr>
              <a:t>Vor allem die Möglichkeit, dass Lernende sich selbst in Gruppen einwählen können, ermöglicht es Ihnen, selbst über ihren Lerninhalt oder dessen mögliche Schwierigkeitsstufe zu bestimmen. </a:t>
            </a:r>
          </a:p>
          <a:p>
            <a:pPr marL="285750" indent="-285750">
              <a:buFont typeface="Arial" panose="020B0604020202020204" pitchFamily="34" charset="0"/>
              <a:buChar char="•"/>
            </a:pPr>
            <a:r>
              <a:rPr lang="de-DE" sz="1600" dirty="0">
                <a:latin typeface="+mn-lt"/>
              </a:rPr>
              <a:t>. </a:t>
            </a:r>
          </a:p>
          <a:p>
            <a:pPr marL="285750" indent="-285750">
              <a:buFont typeface="Arial" panose="020B0604020202020204" pitchFamily="34" charset="0"/>
              <a:buChar char="•"/>
            </a:pPr>
            <a:endParaRPr lang="de-DE" sz="1600" dirty="0">
              <a:latin typeface="+mn-lt"/>
            </a:endParaRPr>
          </a:p>
        </p:txBody>
      </p:sp>
      <p:sp>
        <p:nvSpPr>
          <p:cNvPr id="7" name="Textfeld 6">
            <a:extLst>
              <a:ext uri="{FF2B5EF4-FFF2-40B4-BE49-F238E27FC236}">
                <a16:creationId xmlns:a16="http://schemas.microsoft.com/office/drawing/2014/main" id="{A74EA4A5-5E3F-F072-D28C-02B0C71B13E7}"/>
              </a:ext>
            </a:extLst>
          </p:cNvPr>
          <p:cNvSpPr txBox="1"/>
          <p:nvPr/>
        </p:nvSpPr>
        <p:spPr>
          <a:xfrm>
            <a:off x="-1" y="6103620"/>
            <a:ext cx="4426085" cy="307777"/>
          </a:xfrm>
          <a:prstGeom prst="rect">
            <a:avLst/>
          </a:prstGeom>
          <a:noFill/>
        </p:spPr>
        <p:txBody>
          <a:bodyPr wrap="square" rtlCol="0">
            <a:spAutoFit/>
          </a:bodyPr>
          <a:lstStyle/>
          <a:p>
            <a:r>
              <a:rPr lang="de-DE" sz="1400" i="1" u="none" strike="noStrike" baseline="0">
                <a:latin typeface="+mj-lt"/>
              </a:rPr>
              <a:t>Dr. Björn Fisseler, Gruppen und Gruppierungen in moodle</a:t>
            </a:r>
            <a:endParaRPr lang="de-DE" sz="600" i="1">
              <a:latin typeface="+mj-lt"/>
              <a:cs typeface="HamburgSans"/>
            </a:endParaRPr>
          </a:p>
        </p:txBody>
      </p:sp>
      <p:sp>
        <p:nvSpPr>
          <p:cNvPr id="9" name="Textfeld 8">
            <a:extLst>
              <a:ext uri="{FF2B5EF4-FFF2-40B4-BE49-F238E27FC236}">
                <a16:creationId xmlns:a16="http://schemas.microsoft.com/office/drawing/2014/main" id="{F6C0BE6E-0E90-CDB7-01B4-DCB86C8AE34A}"/>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Tree>
    <p:extLst>
      <p:ext uri="{BB962C8B-B14F-4D97-AF65-F5344CB8AC3E}">
        <p14:creationId xmlns:p14="http://schemas.microsoft.com/office/powerpoint/2010/main" val="30749775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8">
            <a:extLst>
              <a:ext uri="{FF2B5EF4-FFF2-40B4-BE49-F238E27FC236}">
                <a16:creationId xmlns:a16="http://schemas.microsoft.com/office/drawing/2014/main" id="{32CF1CB3-C948-8386-154C-5C4C5D3C7855}"/>
              </a:ext>
            </a:extLst>
          </p:cNvPr>
          <p:cNvSpPr txBox="1">
            <a:spLocks/>
          </p:cNvSpPr>
          <p:nvPr/>
        </p:nvSpPr>
        <p:spPr>
          <a:xfrm>
            <a:off x="688941" y="811763"/>
            <a:ext cx="7543800" cy="1009403"/>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Gruppeneinteilung als weitere Differenzierungsmöglichkeit</a:t>
            </a:r>
          </a:p>
        </p:txBody>
      </p:sp>
      <p:sp>
        <p:nvSpPr>
          <p:cNvPr id="7" name="Textfeld 6">
            <a:extLst>
              <a:ext uri="{FF2B5EF4-FFF2-40B4-BE49-F238E27FC236}">
                <a16:creationId xmlns:a16="http://schemas.microsoft.com/office/drawing/2014/main" id="{6C9F79F3-8BD5-2A94-36FD-A85B8B5BD2AD}"/>
              </a:ext>
            </a:extLst>
          </p:cNvPr>
          <p:cNvSpPr txBox="1"/>
          <p:nvPr/>
        </p:nvSpPr>
        <p:spPr>
          <a:xfrm>
            <a:off x="987358" y="1762267"/>
            <a:ext cx="7354111" cy="1569660"/>
          </a:xfrm>
          <a:prstGeom prst="rect">
            <a:avLst/>
          </a:prstGeom>
          <a:noFill/>
        </p:spPr>
        <p:txBody>
          <a:bodyPr wrap="square" rtlCol="0">
            <a:spAutoFit/>
          </a:bodyPr>
          <a:lstStyle/>
          <a:p>
            <a:pPr algn="ctr"/>
            <a:r>
              <a:rPr lang="de-DE" sz="2400" b="1" dirty="0">
                <a:cs typeface="HamburgSans"/>
              </a:rPr>
              <a:t>Beitrag von herrmayr.de zum Thema „moodle-Kurse adaptiv barrierefreier machen“ , hierbei wird auf die Möglichkeit der Gruppeneinteilung als inklusives Instrument aufmerksam gemacht. </a:t>
            </a:r>
          </a:p>
        </p:txBody>
      </p:sp>
      <p:sp>
        <p:nvSpPr>
          <p:cNvPr id="9" name="Textfeld 8">
            <a:extLst>
              <a:ext uri="{FF2B5EF4-FFF2-40B4-BE49-F238E27FC236}">
                <a16:creationId xmlns:a16="http://schemas.microsoft.com/office/drawing/2014/main" id="{300F37BE-A995-ED44-EBA8-BD931CDEA12C}"/>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grpSp>
        <p:nvGrpSpPr>
          <p:cNvPr id="2" name="Gruppieren 1" descr="Link">
            <a:extLst>
              <a:ext uri="{FF2B5EF4-FFF2-40B4-BE49-F238E27FC236}">
                <a16:creationId xmlns:a16="http://schemas.microsoft.com/office/drawing/2014/main" id="{F0F98053-1B13-2DC3-6604-9537D0D72CA4}"/>
              </a:ext>
            </a:extLst>
          </p:cNvPr>
          <p:cNvGrpSpPr/>
          <p:nvPr/>
        </p:nvGrpSpPr>
        <p:grpSpPr>
          <a:xfrm>
            <a:off x="5621199" y="3574643"/>
            <a:ext cx="2291160" cy="2189533"/>
            <a:chOff x="7101934" y="4824919"/>
            <a:chExt cx="1867711" cy="1412079"/>
          </a:xfrm>
        </p:grpSpPr>
        <p:sp>
          <p:nvSpPr>
            <p:cNvPr id="3" name="Rechteck: abgerundete Ecken 2">
              <a:extLst>
                <a:ext uri="{FF2B5EF4-FFF2-40B4-BE49-F238E27FC236}">
                  <a16:creationId xmlns:a16="http://schemas.microsoft.com/office/drawing/2014/main" id="{468107BF-E0EA-D5B0-DA13-B4F05D272898}"/>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hlinkClick r:id="rId2"/>
              <a:extLst>
                <a:ext uri="{FF2B5EF4-FFF2-40B4-BE49-F238E27FC236}">
                  <a16:creationId xmlns:a16="http://schemas.microsoft.com/office/drawing/2014/main" id="{38A656A4-D1C9-AE8E-ABF8-C8D384CAE0F2}"/>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5" name="Textfeld 4">
              <a:extLst>
                <a:ext uri="{FF2B5EF4-FFF2-40B4-BE49-F238E27FC236}">
                  <a16:creationId xmlns:a16="http://schemas.microsoft.com/office/drawing/2014/main" id="{B14354CD-867D-0667-F8EA-F1CB0E26C31F}"/>
                </a:ext>
                <a:ext uri="{C183D7F6-B498-43B3-948B-1728B52AA6E4}">
                  <adec:decorative xmlns:adec="http://schemas.microsoft.com/office/drawing/2017/decorative" val="1"/>
                </a:ext>
              </a:extLst>
            </p:cNvPr>
            <p:cNvSpPr txBox="1"/>
            <p:nvPr/>
          </p:nvSpPr>
          <p:spPr>
            <a:xfrm>
              <a:off x="7185625" y="4979335"/>
              <a:ext cx="1700327" cy="297738"/>
            </a:xfrm>
            <a:prstGeom prst="rect">
              <a:avLst/>
            </a:prstGeom>
            <a:noFill/>
          </p:spPr>
          <p:txBody>
            <a:bodyPr wrap="none" rtlCol="0">
              <a:spAutoFit/>
            </a:bodyPr>
            <a:lstStyle/>
            <a:p>
              <a:r>
                <a:rPr lang="de-DE" sz="2400" b="1" dirty="0">
                  <a:solidFill>
                    <a:schemeClr val="bg1"/>
                  </a:solidFill>
                </a:rPr>
                <a:t>Ich bin ein Link</a:t>
              </a:r>
            </a:p>
          </p:txBody>
        </p:sp>
      </p:grpSp>
    </p:spTree>
    <p:extLst>
      <p:ext uri="{BB962C8B-B14F-4D97-AF65-F5344CB8AC3E}">
        <p14:creationId xmlns:p14="http://schemas.microsoft.com/office/powerpoint/2010/main" val="30326882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8">
            <a:extLst>
              <a:ext uri="{FF2B5EF4-FFF2-40B4-BE49-F238E27FC236}">
                <a16:creationId xmlns:a16="http://schemas.microsoft.com/office/drawing/2014/main" id="{13600882-8BB0-4808-99B8-CDB6DC1EC753}"/>
              </a:ext>
            </a:extLst>
          </p:cNvPr>
          <p:cNvSpPr txBox="1">
            <a:spLocks/>
          </p:cNvSpPr>
          <p:nvPr/>
        </p:nvSpPr>
        <p:spPr>
          <a:xfrm>
            <a:off x="688941" y="811763"/>
            <a:ext cx="7543800" cy="1009403"/>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Gruppeneinteilung als weitere Differenzierungsmöglichkeit</a:t>
            </a:r>
          </a:p>
        </p:txBody>
      </p:sp>
      <p:pic>
        <p:nvPicPr>
          <p:cNvPr id="2" name="Onlinemedien 1" title="Gruppen erstellen und einsetzen [Gültig ab Moodle Version 3.8]">
            <a:hlinkClick r:id="" action="ppaction://media"/>
            <a:extLst>
              <a:ext uri="{FF2B5EF4-FFF2-40B4-BE49-F238E27FC236}">
                <a16:creationId xmlns:a16="http://schemas.microsoft.com/office/drawing/2014/main" id="{D3E062C1-82D2-2F5E-BD57-28D12AB9638D}"/>
              </a:ext>
            </a:extLst>
          </p:cNvPr>
          <p:cNvPicPr>
            <a:picLocks noRot="1" noChangeAspect="1"/>
          </p:cNvPicPr>
          <p:nvPr>
            <a:videoFile r:link="rId1"/>
          </p:nvPr>
        </p:nvPicPr>
        <p:blipFill>
          <a:blip r:embed="rId3"/>
          <a:stretch>
            <a:fillRect/>
          </a:stretch>
        </p:blipFill>
        <p:spPr>
          <a:xfrm>
            <a:off x="868845" y="1811447"/>
            <a:ext cx="7472624" cy="3867993"/>
          </a:xfrm>
          <a:prstGeom prst="rect">
            <a:avLst/>
          </a:prstGeom>
        </p:spPr>
      </p:pic>
      <p:sp>
        <p:nvSpPr>
          <p:cNvPr id="10" name="Textfeld 9">
            <a:extLst>
              <a:ext uri="{FF2B5EF4-FFF2-40B4-BE49-F238E27FC236}">
                <a16:creationId xmlns:a16="http://schemas.microsoft.com/office/drawing/2014/main" id="{6AB4DE9E-D3FD-AA6F-0280-982C5A2E2A86}"/>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5. Struktur und Aufbau der Moodlekurse zur Förderung des barrierearmen Zugangs für die Lernenden</a:t>
            </a:r>
          </a:p>
        </p:txBody>
      </p:sp>
      <p:sp>
        <p:nvSpPr>
          <p:cNvPr id="4" name="Textfeld 3">
            <a:extLst>
              <a:ext uri="{FF2B5EF4-FFF2-40B4-BE49-F238E27FC236}">
                <a16:creationId xmlns:a16="http://schemas.microsoft.com/office/drawing/2014/main" id="{C1B96838-6EA5-1B7E-422B-A27EAF239F73}"/>
              </a:ext>
            </a:extLst>
          </p:cNvPr>
          <p:cNvSpPr txBox="1"/>
          <p:nvPr/>
        </p:nvSpPr>
        <p:spPr>
          <a:xfrm>
            <a:off x="904239" y="5663250"/>
            <a:ext cx="8066283" cy="523220"/>
          </a:xfrm>
          <a:prstGeom prst="rect">
            <a:avLst/>
          </a:prstGeom>
          <a:noFill/>
        </p:spPr>
        <p:txBody>
          <a:bodyPr wrap="square" rtlCol="0">
            <a:spAutoFit/>
          </a:bodyPr>
          <a:lstStyle/>
          <a:p>
            <a:r>
              <a:rPr lang="de-DE" sz="1400" u="none" strike="noStrike" baseline="0" dirty="0">
                <a:latin typeface="+mj-lt"/>
              </a:rPr>
              <a:t>Erklärvideo: Gruppen erstellen und einsetzen [Gültig ab </a:t>
            </a:r>
            <a:r>
              <a:rPr lang="de-DE" sz="1400" u="none" strike="noStrike" baseline="0" dirty="0" err="1">
                <a:latin typeface="+mj-lt"/>
              </a:rPr>
              <a:t>Moodle</a:t>
            </a:r>
            <a:r>
              <a:rPr lang="de-DE" sz="1400" u="none" strike="noStrike" baseline="0" dirty="0">
                <a:latin typeface="+mj-lt"/>
              </a:rPr>
              <a:t> Version 3.8] | </a:t>
            </a:r>
            <a:r>
              <a:rPr lang="de-DE" sz="1400" u="none" strike="noStrike" baseline="0" dirty="0" err="1">
                <a:latin typeface="+mj-lt"/>
              </a:rPr>
              <a:t>Urheber:in</a:t>
            </a:r>
            <a:r>
              <a:rPr lang="de-DE" sz="1400" u="none" strike="noStrike" baseline="0" dirty="0">
                <a:latin typeface="+mj-lt"/>
              </a:rPr>
              <a:t>: AMC Academic </a:t>
            </a:r>
            <a:r>
              <a:rPr lang="de-DE" sz="1400" u="none" strike="noStrike" baseline="0" dirty="0" err="1">
                <a:latin typeface="+mj-lt"/>
              </a:rPr>
              <a:t>Moodle</a:t>
            </a:r>
            <a:r>
              <a:rPr lang="de-DE" sz="1400" u="none" strike="noStrike" baseline="0" dirty="0">
                <a:latin typeface="+mj-lt"/>
              </a:rPr>
              <a:t> </a:t>
            </a:r>
            <a:r>
              <a:rPr lang="de-DE" sz="1400" u="none" strike="noStrike" baseline="0" dirty="0" err="1">
                <a:latin typeface="+mj-lt"/>
              </a:rPr>
              <a:t>Cooperation</a:t>
            </a:r>
            <a:r>
              <a:rPr lang="de-DE" sz="1400" u="none" strike="noStrike" baseline="0" dirty="0">
                <a:latin typeface="+mj-lt"/>
              </a:rPr>
              <a:t>| Lizenz: </a:t>
            </a:r>
            <a:r>
              <a:rPr lang="de-DE" sz="1400" u="none" strike="noStrike" baseline="0" dirty="0">
                <a:latin typeface="+mj-lt"/>
                <a:hlinkClick r:id="rId4"/>
              </a:rPr>
              <a:t>CC BY 4.0 (Webseite)</a:t>
            </a:r>
            <a:endParaRPr lang="de-DE" sz="600" dirty="0">
              <a:latin typeface="+mj-lt"/>
              <a:cs typeface="HamburgSans"/>
            </a:endParaRPr>
          </a:p>
        </p:txBody>
      </p:sp>
    </p:spTree>
    <p:extLst>
      <p:ext uri="{BB962C8B-B14F-4D97-AF65-F5344CB8AC3E}">
        <p14:creationId xmlns:p14="http://schemas.microsoft.com/office/powerpoint/2010/main" val="40089713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8">
            <a:extLst>
              <a:ext uri="{FF2B5EF4-FFF2-40B4-BE49-F238E27FC236}">
                <a16:creationId xmlns:a16="http://schemas.microsoft.com/office/drawing/2014/main" id="{6AF32751-30BE-ECF8-F642-E1DA228013D6}"/>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Inklusion</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4294967295"/>
          </p:nvPr>
        </p:nvSpPr>
        <p:spPr>
          <a:xfrm>
            <a:off x="885216" y="1750979"/>
            <a:ext cx="8044775" cy="3968686"/>
          </a:xfrm>
        </p:spPr>
        <p:txBody>
          <a:bodyPr>
            <a:normAutofit/>
          </a:bodyPr>
          <a:lstStyle/>
          <a:p>
            <a:pPr>
              <a:lnSpc>
                <a:spcPct val="150000"/>
              </a:lnSpc>
            </a:pPr>
            <a:r>
              <a:rPr lang="de-DE" sz="1600" b="0" i="0" u="none" strike="noStrike" baseline="0" dirty="0">
                <a:latin typeface="Calibri" panose="020F0502020204030204" pitchFamily="34" charset="0"/>
              </a:rPr>
              <a:t>Mit Blick auf das </a:t>
            </a:r>
            <a:r>
              <a:rPr lang="de-DE" sz="1600" dirty="0">
                <a:latin typeface="Calibri" panose="020F0502020204030204" pitchFamily="34" charset="0"/>
              </a:rPr>
              <a:t>traditionelle</a:t>
            </a:r>
            <a:r>
              <a:rPr lang="de-DE" sz="1600" b="0" i="0" u="none" strike="noStrike" baseline="0" dirty="0">
                <a:latin typeface="Calibri" panose="020F0502020204030204" pitchFamily="34" charset="0"/>
              </a:rPr>
              <a:t> Verständnis von Inklusion ist eine Perspektive gemeint, die ausschließlich den Blick auf Schüler:innen mit Beeinträchtigungen (Förderschwerpunkt </a:t>
            </a:r>
            <a:r>
              <a:rPr lang="de-DE" sz="1600" b="1" i="0" u="none" strike="noStrike" baseline="0" dirty="0">
                <a:latin typeface="Calibri" panose="020F0502020204030204" pitchFamily="34" charset="0"/>
              </a:rPr>
              <a:t>Lernen, Sehen, Geistige Entwicklung, Emotionale und Soziale Entwicklung, Sprache, Körperliche und Motorische Entwicklung, Hören und Kommunikation</a:t>
            </a:r>
            <a:r>
              <a:rPr lang="de-DE" sz="1600" i="0" u="none" strike="noStrike" baseline="0" dirty="0">
                <a:latin typeface="Calibri" panose="020F0502020204030204" pitchFamily="34" charset="0"/>
              </a:rPr>
              <a:t>)</a:t>
            </a:r>
            <a:r>
              <a:rPr lang="de-DE" sz="1600" b="0" i="0" u="none" strike="noStrike" baseline="0" dirty="0">
                <a:latin typeface="Calibri" panose="020F0502020204030204" pitchFamily="34" charset="0"/>
              </a:rPr>
              <a:t> lenkt</a:t>
            </a:r>
            <a:r>
              <a:rPr lang="de-DE" sz="1600" dirty="0">
                <a:latin typeface="Calibri" panose="020F0502020204030204" pitchFamily="34" charset="0"/>
              </a:rPr>
              <a:t>, welches mehr eine Integration von einzelnen Lernenden bedeutet.</a:t>
            </a:r>
          </a:p>
          <a:p>
            <a:pPr>
              <a:lnSpc>
                <a:spcPct val="150000"/>
              </a:lnSpc>
            </a:pPr>
            <a:r>
              <a:rPr lang="de-DE" sz="1600" b="0" i="0" u="none" strike="noStrike" baseline="0" dirty="0">
                <a:latin typeface="Calibri" panose="020F0502020204030204" pitchFamily="34" charset="0"/>
              </a:rPr>
              <a:t>Dieser konkrete Begriff von Inklusion berücksichtigt das unhintergehbare Impactniveau bestimmter Bedarfsareale (beispielsweise Körperbehinderung hat einen höheren Ausschlussimpact im Feld des Sports, als es das im Feld Deutschunterricht hat; Migration/Sprache hat einen höheren Impact im Deutschunterricht, als im Sport, wo die Sprach der Körper ist).</a:t>
            </a:r>
            <a:endParaRPr lang="de-DE" sz="1800" dirty="0"/>
          </a:p>
        </p:txBody>
      </p:sp>
      <p:sp>
        <p:nvSpPr>
          <p:cNvPr id="13" name="Textfeld 12">
            <a:extLst>
              <a:ext uri="{FF2B5EF4-FFF2-40B4-BE49-F238E27FC236}">
                <a16:creationId xmlns:a16="http://schemas.microsoft.com/office/drawing/2014/main" id="{31780646-A321-A140-56F7-03A2A87B6297}"/>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1. Begriffsklärungen</a:t>
            </a:r>
          </a:p>
        </p:txBody>
      </p:sp>
      <p:sp>
        <p:nvSpPr>
          <p:cNvPr id="3" name="Textfeld 2">
            <a:extLst>
              <a:ext uri="{FF2B5EF4-FFF2-40B4-BE49-F238E27FC236}">
                <a16:creationId xmlns:a16="http://schemas.microsoft.com/office/drawing/2014/main" id="{E7104B44-635B-6613-81FC-39ADAD6CF141}"/>
              </a:ext>
            </a:extLst>
          </p:cNvPr>
          <p:cNvSpPr txBox="1"/>
          <p:nvPr/>
        </p:nvSpPr>
        <p:spPr>
          <a:xfrm>
            <a:off x="0" y="6025799"/>
            <a:ext cx="3474720" cy="276999"/>
          </a:xfrm>
          <a:prstGeom prst="rect">
            <a:avLst/>
          </a:prstGeom>
          <a:noFill/>
        </p:spPr>
        <p:txBody>
          <a:bodyPr wrap="square" rtlCol="0">
            <a:spAutoFit/>
          </a:bodyPr>
          <a:lstStyle/>
          <a:p>
            <a:r>
              <a:rPr lang="de-DE" sz="1200" i="1" u="none" strike="noStrike" baseline="0" dirty="0">
                <a:latin typeface="+mj-lt"/>
              </a:rPr>
              <a:t>nach Edgar Sauerbier (Europa-Universität Flensburg)</a:t>
            </a:r>
            <a:endParaRPr lang="de-DE" sz="500" i="1" dirty="0">
              <a:latin typeface="+mj-lt"/>
              <a:cs typeface="HamburgSans"/>
            </a:endParaRPr>
          </a:p>
        </p:txBody>
      </p:sp>
    </p:spTree>
    <p:extLst>
      <p:ext uri="{BB962C8B-B14F-4D97-AF65-F5344CB8AC3E}">
        <p14:creationId xmlns:p14="http://schemas.microsoft.com/office/powerpoint/2010/main" val="41125399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C75B48C8-9766-C87B-C278-1EE8BA8A1A1D}"/>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Abschließende Bemerkungen</a:t>
            </a:r>
          </a:p>
        </p:txBody>
      </p:sp>
      <p:sp>
        <p:nvSpPr>
          <p:cNvPr id="11" name="Textfeld 10">
            <a:extLst>
              <a:ext uri="{FF2B5EF4-FFF2-40B4-BE49-F238E27FC236}">
                <a16:creationId xmlns:a16="http://schemas.microsoft.com/office/drawing/2014/main" id="{3A333413-333F-9289-B524-03D7C94ED166}"/>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5. Struktur und Aufbau der </a:t>
            </a:r>
            <a:r>
              <a:rPr lang="de-DE" sz="2400" b="1" dirty="0" err="1">
                <a:solidFill>
                  <a:schemeClr val="accent1"/>
                </a:solidFill>
                <a:latin typeface="Aldhabi" panose="01000000000000000000" pitchFamily="2" charset="-78"/>
                <a:cs typeface="Aldhabi" panose="01000000000000000000" pitchFamily="2" charset="-78"/>
              </a:rPr>
              <a:t>Moodlekurse</a:t>
            </a:r>
            <a:r>
              <a:rPr lang="de-DE" sz="2400" b="1" dirty="0">
                <a:solidFill>
                  <a:schemeClr val="accent1"/>
                </a:solidFill>
                <a:latin typeface="Aldhabi" panose="01000000000000000000" pitchFamily="2" charset="-78"/>
                <a:cs typeface="Aldhabi" panose="01000000000000000000" pitchFamily="2" charset="-78"/>
              </a:rPr>
              <a:t> zur Förderung des barrierearmen Zugangs für die Lernenden</a:t>
            </a:r>
          </a:p>
        </p:txBody>
      </p:sp>
      <p:sp>
        <p:nvSpPr>
          <p:cNvPr id="7" name="Inhaltsplatzhalter 1">
            <a:extLst>
              <a:ext uri="{FF2B5EF4-FFF2-40B4-BE49-F238E27FC236}">
                <a16:creationId xmlns:a16="http://schemas.microsoft.com/office/drawing/2014/main" id="{41240494-94BF-2D16-EBF9-BFEE4987DD51}"/>
              </a:ext>
            </a:extLst>
          </p:cNvPr>
          <p:cNvSpPr>
            <a:spLocks noGrp="1"/>
          </p:cNvSpPr>
          <p:nvPr>
            <p:ph sz="half" idx="2"/>
          </p:nvPr>
        </p:nvSpPr>
        <p:spPr>
          <a:xfrm>
            <a:off x="865762" y="1721795"/>
            <a:ext cx="7558391" cy="4601184"/>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„DEN“ barrierefreien Moodlekurs kann es nur schwerlich geben, allein schon deshalb, weil es immer bestimmte Barrieren – vor allem im digitalen Raum – geben kann.</a:t>
            </a:r>
          </a:p>
          <a:p>
            <a:pPr marL="285750" indent="-285750">
              <a:buFont typeface="Arial" panose="020B0604020202020204" pitchFamily="34" charset="0"/>
              <a:buChar char="•"/>
            </a:pPr>
            <a:r>
              <a:rPr lang="de-DE" sz="1600" dirty="0">
                <a:solidFill>
                  <a:schemeClr val="tx1"/>
                </a:solidFill>
                <a:latin typeface="+mn-lt"/>
              </a:rPr>
              <a:t>Legen wir zudem den weiten Inklusionsbegriff zugrunde, bleibt eine Berücksichtigung der Lerngruppe sowie der einzelnen Lernenden elementarer Bestandteil der pädagogischen und didaktischen Arbeit.</a:t>
            </a:r>
          </a:p>
          <a:p>
            <a:pPr marL="285750" indent="-285750">
              <a:buFont typeface="Arial" panose="020B0604020202020204" pitchFamily="34" charset="0"/>
              <a:buChar char="•"/>
            </a:pPr>
            <a:r>
              <a:rPr lang="de-DE" sz="1600" dirty="0">
                <a:solidFill>
                  <a:schemeClr val="tx1"/>
                </a:solidFill>
                <a:latin typeface="+mn-lt"/>
              </a:rPr>
              <a:t>Nur darauf aufbauend kann es zu einer barrierearmen Gestaltung der Lehrinhalte (Moodle-Aktivitäten, H5P-Inhalte und so weiter) kommen und die entsprechende (technische) Aufbereitung, Strukturierung und Gestaltung des </a:t>
            </a:r>
            <a:br>
              <a:rPr lang="de-DE" sz="1600" dirty="0">
                <a:solidFill>
                  <a:schemeClr val="tx1"/>
                </a:solidFill>
                <a:latin typeface="+mn-lt"/>
              </a:rPr>
            </a:br>
            <a:r>
              <a:rPr lang="de-DE" sz="1600" dirty="0" err="1">
                <a:solidFill>
                  <a:schemeClr val="tx1"/>
                </a:solidFill>
                <a:latin typeface="+mn-lt"/>
              </a:rPr>
              <a:t>moodle</a:t>
            </a:r>
            <a:r>
              <a:rPr lang="de-DE" sz="1600" dirty="0">
                <a:solidFill>
                  <a:schemeClr val="tx1"/>
                </a:solidFill>
                <a:latin typeface="+mn-lt"/>
              </a:rPr>
              <a:t>-Kurses erfolgen.</a:t>
            </a:r>
          </a:p>
          <a:p>
            <a:pPr marL="285750" indent="-285750">
              <a:buFont typeface="Arial" panose="020B0604020202020204" pitchFamily="34" charset="0"/>
              <a:buChar char="•"/>
            </a:pPr>
            <a:r>
              <a:rPr lang="de-DE" sz="1600" dirty="0">
                <a:solidFill>
                  <a:schemeClr val="tx1"/>
                </a:solidFill>
                <a:latin typeface="+mn-lt"/>
              </a:rPr>
              <a:t>Sofern es Lernende mit speziellen sonderpädagogischen Förderbedarfen gibt, sollten </a:t>
            </a:r>
            <a:r>
              <a:rPr lang="de-DE" sz="1600" dirty="0" err="1">
                <a:solidFill>
                  <a:schemeClr val="tx1"/>
                </a:solidFill>
                <a:latin typeface="+mn-lt"/>
              </a:rPr>
              <a:t>Assistive</a:t>
            </a:r>
            <a:r>
              <a:rPr lang="de-DE" sz="1600" dirty="0">
                <a:solidFill>
                  <a:schemeClr val="tx1"/>
                </a:solidFill>
                <a:latin typeface="+mn-lt"/>
              </a:rPr>
              <a:t> Technologien und Systeme zum Einsatz kommen. </a:t>
            </a:r>
            <a:endParaRPr lang="de-DE" sz="1100" dirty="0"/>
          </a:p>
        </p:txBody>
      </p:sp>
      <p:grpSp>
        <p:nvGrpSpPr>
          <p:cNvPr id="2" name="Gruppieren 1" descr="Link">
            <a:extLst>
              <a:ext uri="{FF2B5EF4-FFF2-40B4-BE49-F238E27FC236}">
                <a16:creationId xmlns:a16="http://schemas.microsoft.com/office/drawing/2014/main" id="{EBCB51FF-CA2D-9FF9-6EE4-54FA8FD0A7B9}"/>
              </a:ext>
            </a:extLst>
          </p:cNvPr>
          <p:cNvGrpSpPr/>
          <p:nvPr/>
        </p:nvGrpSpPr>
        <p:grpSpPr>
          <a:xfrm>
            <a:off x="7257863" y="5167597"/>
            <a:ext cx="1136448" cy="936186"/>
            <a:chOff x="7101934" y="4824919"/>
            <a:chExt cx="1867711" cy="1412079"/>
          </a:xfrm>
        </p:grpSpPr>
        <p:sp>
          <p:nvSpPr>
            <p:cNvPr id="3" name="Rechteck: abgerundete Ecken 2">
              <a:extLst>
                <a:ext uri="{FF2B5EF4-FFF2-40B4-BE49-F238E27FC236}">
                  <a16:creationId xmlns:a16="http://schemas.microsoft.com/office/drawing/2014/main" id="{5DFAF8D1-971D-B6DF-CB51-CCF530D4E95C}"/>
                </a:ext>
                <a:ext uri="{C183D7F6-B498-43B3-948B-1728B52AA6E4}">
                  <adec:decorative xmlns:adec="http://schemas.microsoft.com/office/drawing/2017/decorative" val="1"/>
                </a:ext>
              </a:extLst>
            </p:cNvPr>
            <p:cNvSpPr/>
            <p:nvPr/>
          </p:nvSpPr>
          <p:spPr>
            <a:xfrm>
              <a:off x="7101934" y="4824919"/>
              <a:ext cx="1867711" cy="141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hlinkClick r:id="rId2"/>
              <a:extLst>
                <a:ext uri="{FF2B5EF4-FFF2-40B4-BE49-F238E27FC236}">
                  <a16:creationId xmlns:a16="http://schemas.microsoft.com/office/drawing/2014/main" id="{29EFFAC8-FA06-349D-8023-A4AB220B238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78589" y="5277073"/>
              <a:ext cx="914400" cy="914400"/>
            </a:xfrm>
            <a:prstGeom prst="rect">
              <a:avLst/>
            </a:prstGeom>
          </p:spPr>
        </p:pic>
        <p:sp>
          <p:nvSpPr>
            <p:cNvPr id="8" name="Textfeld 7">
              <a:extLst>
                <a:ext uri="{FF2B5EF4-FFF2-40B4-BE49-F238E27FC236}">
                  <a16:creationId xmlns:a16="http://schemas.microsoft.com/office/drawing/2014/main" id="{AE5AABF0-6F22-F604-D183-7BE5DA336BBA}"/>
                </a:ext>
                <a:ext uri="{C183D7F6-B498-43B3-948B-1728B52AA6E4}">
                  <adec:decorative xmlns:adec="http://schemas.microsoft.com/office/drawing/2017/decorative" val="1"/>
                </a:ext>
              </a:extLst>
            </p:cNvPr>
            <p:cNvSpPr txBox="1"/>
            <p:nvPr/>
          </p:nvSpPr>
          <p:spPr>
            <a:xfrm>
              <a:off x="7137285" y="4962596"/>
              <a:ext cx="1695404" cy="346873"/>
            </a:xfrm>
            <a:prstGeom prst="rect">
              <a:avLst/>
            </a:prstGeom>
            <a:noFill/>
          </p:spPr>
          <p:txBody>
            <a:bodyPr wrap="none" rtlCol="0">
              <a:spAutoFit/>
            </a:bodyPr>
            <a:lstStyle/>
            <a:p>
              <a:r>
                <a:rPr lang="de-DE" sz="1200" b="1" dirty="0">
                  <a:solidFill>
                    <a:schemeClr val="bg1"/>
                  </a:solidFill>
                </a:rPr>
                <a:t>Ich bin ein Link</a:t>
              </a:r>
            </a:p>
          </p:txBody>
        </p:sp>
      </p:grpSp>
    </p:spTree>
    <p:extLst>
      <p:ext uri="{BB962C8B-B14F-4D97-AF65-F5344CB8AC3E}">
        <p14:creationId xmlns:p14="http://schemas.microsoft.com/office/powerpoint/2010/main" val="8515150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8">
            <a:extLst>
              <a:ext uri="{FF2B5EF4-FFF2-40B4-BE49-F238E27FC236}">
                <a16:creationId xmlns:a16="http://schemas.microsoft.com/office/drawing/2014/main" id="{505B48B6-9357-1615-D083-FB4AC7BC194C}"/>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Texte und Webseiten</a:t>
            </a:r>
          </a:p>
        </p:txBody>
      </p:sp>
      <p:sp>
        <p:nvSpPr>
          <p:cNvPr id="3" name="Inhaltsplatzhalter 2">
            <a:extLst>
              <a:ext uri="{FF2B5EF4-FFF2-40B4-BE49-F238E27FC236}">
                <a16:creationId xmlns:a16="http://schemas.microsoft.com/office/drawing/2014/main" id="{29D36F5B-1E76-5AC6-0B41-31FCA3289D77}"/>
              </a:ext>
            </a:extLst>
          </p:cNvPr>
          <p:cNvSpPr>
            <a:spLocks noGrp="1"/>
          </p:cNvSpPr>
          <p:nvPr>
            <p:ph sz="half" idx="2"/>
          </p:nvPr>
        </p:nvSpPr>
        <p:spPr>
          <a:xfrm>
            <a:off x="924126" y="1723352"/>
            <a:ext cx="7884593" cy="4465011"/>
          </a:xfrm>
        </p:spPr>
        <p:txBody>
          <a:bodyPr>
            <a:normAutofit/>
          </a:bodyPr>
          <a:lstStyle/>
          <a:p>
            <a:pPr>
              <a:spcAft>
                <a:spcPts val="600"/>
              </a:spcAft>
              <a:buFont typeface="Arial" panose="020B0604020202020204" pitchFamily="34" charset="0"/>
              <a:buChar char="•"/>
            </a:pPr>
            <a:r>
              <a:rPr lang="de-DE" sz="1600" dirty="0">
                <a:solidFill>
                  <a:schemeClr val="tx1"/>
                </a:solidFill>
                <a:latin typeface="+mn-lt"/>
              </a:rPr>
              <a:t>Aliki Sophia Alamanis – Barrierefreiheit digitaler Bildungsmedien (2021), abrufbar unter: </a:t>
            </a:r>
            <a:r>
              <a:rPr lang="de-DE" sz="1600" dirty="0">
                <a:latin typeface="+mn-lt"/>
                <a:hlinkClick r:id="rId2"/>
              </a:rPr>
              <a:t>Barrierefreiheit digitaler Bildungsmedien: Entwicklung einer Matrix zur Prüfung der Barrierefreiheit digitaler Bildungsmedien | Bachelorthesis - ZOERR (Webseite)</a:t>
            </a:r>
            <a:endParaRPr lang="de-DE" sz="1600" dirty="0">
              <a:latin typeface="+mn-lt"/>
            </a:endParaRPr>
          </a:p>
          <a:p>
            <a:pPr>
              <a:spcAft>
                <a:spcPts val="600"/>
              </a:spcAft>
              <a:buFont typeface="Arial" panose="020B0604020202020204" pitchFamily="34" charset="0"/>
              <a:buChar char="•"/>
            </a:pPr>
            <a:r>
              <a:rPr lang="de-DE" sz="1600" dirty="0">
                <a:solidFill>
                  <a:schemeClr val="tx1"/>
                </a:solidFill>
                <a:latin typeface="+mn-lt"/>
              </a:rPr>
              <a:t>Lea Schulz und Igor Krstosk (</a:t>
            </a:r>
            <a:r>
              <a:rPr lang="de-DE" sz="1600" dirty="0" err="1">
                <a:solidFill>
                  <a:schemeClr val="tx1"/>
                </a:solidFill>
                <a:latin typeface="+mn-lt"/>
              </a:rPr>
              <a:t>Herausgeber:innen</a:t>
            </a:r>
            <a:r>
              <a:rPr lang="de-DE" sz="1600" dirty="0">
                <a:solidFill>
                  <a:schemeClr val="tx1"/>
                </a:solidFill>
                <a:latin typeface="+mn-lt"/>
              </a:rPr>
              <a:t>)  – </a:t>
            </a:r>
            <a:r>
              <a:rPr lang="de-DE" sz="1600" dirty="0">
                <a:solidFill>
                  <a:schemeClr val="tx1"/>
                </a:solidFill>
                <a:latin typeface="+mn-lt"/>
                <a:hlinkClick r:id="rId3"/>
              </a:rPr>
              <a:t>Diklusive Lernwelten (2021) (Webseite)</a:t>
            </a:r>
            <a:r>
              <a:rPr lang="de-DE" sz="1600" dirty="0">
                <a:solidFill>
                  <a:schemeClr val="tx1"/>
                </a:solidFill>
                <a:latin typeface="+mn-lt"/>
              </a:rPr>
              <a:t>, abrufbar unter: </a:t>
            </a:r>
            <a:r>
              <a:rPr lang="de-DE" sz="1600" dirty="0">
                <a:latin typeface="+mn-lt"/>
              </a:rPr>
              <a:t>https://visual-books.com/download/2784//, </a:t>
            </a:r>
            <a:r>
              <a:rPr lang="de-DE" sz="1600" dirty="0">
                <a:solidFill>
                  <a:schemeClr val="tx1"/>
                </a:solidFill>
                <a:latin typeface="+mn-lt"/>
              </a:rPr>
              <a:t>Lizenz: </a:t>
            </a:r>
            <a:r>
              <a:rPr lang="de-DE" sz="1600" dirty="0">
                <a:solidFill>
                  <a:schemeClr val="tx1"/>
                </a:solidFill>
                <a:latin typeface="+mn-lt"/>
                <a:hlinkClick r:id="rId4"/>
              </a:rPr>
              <a:t>CC BY-SA 4.0 (Webseite)</a:t>
            </a:r>
            <a:endParaRPr lang="de-DE" sz="1600" dirty="0">
              <a:solidFill>
                <a:schemeClr val="tx1"/>
              </a:solidFill>
              <a:latin typeface="+mn-lt"/>
            </a:endParaRPr>
          </a:p>
          <a:p>
            <a:pPr>
              <a:spcAft>
                <a:spcPts val="600"/>
              </a:spcAft>
              <a:buFont typeface="Arial" panose="020B0604020202020204" pitchFamily="34" charset="0"/>
              <a:buChar char="•"/>
            </a:pPr>
            <a:r>
              <a:rPr lang="de-DE" sz="1600" dirty="0">
                <a:solidFill>
                  <a:schemeClr val="tx1"/>
                </a:solidFill>
                <a:latin typeface="+mn-lt"/>
              </a:rPr>
              <a:t>Tanja Kräwinkel (Hrsg.) – </a:t>
            </a:r>
            <a:r>
              <a:rPr lang="de-DE" sz="1600" dirty="0">
                <a:solidFill>
                  <a:schemeClr val="tx1"/>
                </a:solidFill>
                <a:latin typeface="+mn-lt"/>
                <a:hlinkClick r:id="rId5"/>
              </a:rPr>
              <a:t>#MoodleKannMehr (2022) (Webseite)</a:t>
            </a:r>
            <a:r>
              <a:rPr lang="de-DE" sz="1600" dirty="0">
                <a:solidFill>
                  <a:schemeClr val="tx1"/>
                </a:solidFill>
                <a:latin typeface="+mn-lt"/>
              </a:rPr>
              <a:t>, abrufbar unter: </a:t>
            </a:r>
            <a:r>
              <a:rPr lang="de-DE" sz="1600" dirty="0">
                <a:latin typeface="+mn-lt"/>
              </a:rPr>
              <a:t>https://visual-books.com/download/3103/, </a:t>
            </a:r>
            <a:r>
              <a:rPr lang="de-DE" sz="1600" dirty="0">
                <a:solidFill>
                  <a:schemeClr val="tx1"/>
                </a:solidFill>
                <a:latin typeface="+mn-lt"/>
              </a:rPr>
              <a:t>Lizenz: </a:t>
            </a:r>
            <a:r>
              <a:rPr lang="de-DE" sz="1600" dirty="0">
                <a:solidFill>
                  <a:schemeClr val="tx1"/>
                </a:solidFill>
                <a:latin typeface="+mn-lt"/>
                <a:hlinkClick r:id="rId4"/>
              </a:rPr>
              <a:t>CC BY-SA 4.0 </a:t>
            </a:r>
            <a:endParaRPr lang="de-DE" sz="1600" dirty="0">
              <a:solidFill>
                <a:schemeClr val="tx1"/>
              </a:solidFill>
              <a:latin typeface="+mn-lt"/>
            </a:endParaRPr>
          </a:p>
          <a:p>
            <a:pPr>
              <a:spcAft>
                <a:spcPts val="600"/>
              </a:spcAft>
              <a:buFont typeface="Arial" panose="020B0604020202020204" pitchFamily="34" charset="0"/>
              <a:buChar char="•"/>
            </a:pPr>
            <a:r>
              <a:rPr lang="de-DE" sz="1600" dirty="0">
                <a:solidFill>
                  <a:schemeClr val="tx1"/>
                </a:solidFill>
                <a:latin typeface="+mn-lt"/>
              </a:rPr>
              <a:t>Barrierefreies Webdesign - Die vier Prinzipien der Web Content Accessibility Guidelines (WCAG) 2.1, abrufbar unter: </a:t>
            </a:r>
            <a:r>
              <a:rPr lang="de-DE" sz="1600" dirty="0">
                <a:latin typeface="+mn-lt"/>
                <a:hlinkClick r:id="rId6"/>
              </a:rPr>
              <a:t>Die vier Prinzipien der WCAG 2.1 – [barrierefreies-webdesign.de] (Webseite)</a:t>
            </a:r>
            <a:endParaRPr lang="de-DE" sz="1600" dirty="0">
              <a:latin typeface="+mn-lt"/>
            </a:endParaRPr>
          </a:p>
          <a:p>
            <a:pPr>
              <a:spcAft>
                <a:spcPts val="600"/>
              </a:spcAft>
              <a:buFont typeface="Arial" panose="020B0604020202020204" pitchFamily="34" charset="0"/>
              <a:buChar char="•"/>
            </a:pPr>
            <a:r>
              <a:rPr lang="de-DE" sz="1600" dirty="0">
                <a:solidFill>
                  <a:schemeClr val="tx1"/>
                </a:solidFill>
                <a:latin typeface="+mn-lt"/>
              </a:rPr>
              <a:t>Wikipedia-Eintrag zu Web Content Accessibility Guidelines, abrufbar unter: </a:t>
            </a:r>
            <a:r>
              <a:rPr lang="de-DE" sz="1600" dirty="0">
                <a:latin typeface="+mn-lt"/>
                <a:hlinkClick r:id="rId7"/>
              </a:rPr>
              <a:t>Web Content Accessibility Guidelines – Wikipedia (Webseite)</a:t>
            </a:r>
            <a:endParaRPr lang="de-DE" sz="1600" dirty="0">
              <a:latin typeface="+mn-lt"/>
            </a:endParaRPr>
          </a:p>
          <a:p>
            <a:pPr>
              <a:spcAft>
                <a:spcPts val="600"/>
              </a:spcAft>
              <a:buFont typeface="Arial" panose="020B0604020202020204" pitchFamily="34" charset="0"/>
              <a:buChar char="•"/>
            </a:pPr>
            <a:endParaRPr lang="de-DE" sz="1600" dirty="0">
              <a:latin typeface="+mn-lt"/>
            </a:endParaRPr>
          </a:p>
          <a:p>
            <a:pPr>
              <a:spcAft>
                <a:spcPts val="600"/>
              </a:spcAft>
              <a:buFont typeface="Arial" panose="020B0604020202020204" pitchFamily="34" charset="0"/>
              <a:buChar char="•"/>
            </a:pPr>
            <a:endParaRPr lang="de-DE" sz="1600" dirty="0">
              <a:latin typeface="+mn-lt"/>
            </a:endParaRPr>
          </a:p>
        </p:txBody>
      </p:sp>
      <p:sp>
        <p:nvSpPr>
          <p:cNvPr id="5" name="Textfeld 4">
            <a:extLst>
              <a:ext uri="{FF2B5EF4-FFF2-40B4-BE49-F238E27FC236}">
                <a16:creationId xmlns:a16="http://schemas.microsoft.com/office/drawing/2014/main" id="{33B9E908-D14A-CEC6-9CD0-B91FA150B1F7}"/>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6. Quellen / Literaturempfehlungen</a:t>
            </a:r>
          </a:p>
        </p:txBody>
      </p:sp>
    </p:spTree>
    <p:extLst>
      <p:ext uri="{BB962C8B-B14F-4D97-AF65-F5344CB8AC3E}">
        <p14:creationId xmlns:p14="http://schemas.microsoft.com/office/powerpoint/2010/main" val="41050577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8">
            <a:extLst>
              <a:ext uri="{FF2B5EF4-FFF2-40B4-BE49-F238E27FC236}">
                <a16:creationId xmlns:a16="http://schemas.microsoft.com/office/drawing/2014/main" id="{A69AFAA6-9690-A012-AED1-DC702EF7F7C4}"/>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Texte und Webseiten</a:t>
            </a:r>
          </a:p>
        </p:txBody>
      </p:sp>
      <p:sp>
        <p:nvSpPr>
          <p:cNvPr id="3" name="Inhaltsplatzhalter 2">
            <a:extLst>
              <a:ext uri="{FF2B5EF4-FFF2-40B4-BE49-F238E27FC236}">
                <a16:creationId xmlns:a16="http://schemas.microsoft.com/office/drawing/2014/main" id="{29D36F5B-1E76-5AC6-0B41-31FCA3289D77}"/>
              </a:ext>
            </a:extLst>
          </p:cNvPr>
          <p:cNvSpPr>
            <a:spLocks noGrp="1"/>
          </p:cNvSpPr>
          <p:nvPr>
            <p:ph sz="half" idx="2"/>
          </p:nvPr>
        </p:nvSpPr>
        <p:spPr>
          <a:xfrm>
            <a:off x="904671" y="1789889"/>
            <a:ext cx="7383295" cy="4398474"/>
          </a:xfrm>
        </p:spPr>
        <p:txBody>
          <a:bodyPr>
            <a:normAutofit/>
          </a:bodyPr>
          <a:lstStyle/>
          <a:p>
            <a:pPr>
              <a:spcAft>
                <a:spcPts val="600"/>
              </a:spcAft>
              <a:buFont typeface="Arial" panose="020B0604020202020204" pitchFamily="34" charset="0"/>
              <a:buChar char="•"/>
            </a:pPr>
            <a:r>
              <a:rPr lang="de-DE" sz="1600" dirty="0">
                <a:solidFill>
                  <a:schemeClr val="tx1"/>
                </a:solidFill>
                <a:latin typeface="+mn-lt"/>
              </a:rPr>
              <a:t>Voraussetzungen in moodle via: </a:t>
            </a:r>
            <a:r>
              <a:rPr lang="de-DE" sz="1600" dirty="0">
                <a:latin typeface="+mn-lt"/>
                <a:hlinkClick r:id="rId2"/>
              </a:rPr>
              <a:t>Moodle-Tipp: „Voraussetzungen“, um adaptive Lernpfade zu schaffen – E-Learning an Hochschulen (tu-darmstadt.de) (Webseite)</a:t>
            </a:r>
            <a:endParaRPr lang="de-DE" sz="1600" dirty="0">
              <a:latin typeface="+mn-lt"/>
            </a:endParaRPr>
          </a:p>
          <a:p>
            <a:pPr>
              <a:spcAft>
                <a:spcPts val="600"/>
              </a:spcAft>
              <a:buFont typeface="Arial" panose="020B0604020202020204" pitchFamily="34" charset="0"/>
              <a:buChar char="•"/>
            </a:pPr>
            <a:r>
              <a:rPr lang="de-DE" sz="1600" dirty="0">
                <a:solidFill>
                  <a:schemeClr val="tx1"/>
                </a:solidFill>
                <a:latin typeface="+mn-lt"/>
              </a:rPr>
              <a:t>Aktivitätsabschlüsse in moodle via: </a:t>
            </a:r>
            <a:r>
              <a:rPr lang="de-DE" sz="1600" dirty="0">
                <a:latin typeface="+mn-lt"/>
                <a:hlinkClick r:id="rId3"/>
              </a:rPr>
              <a:t>Einsatzszenarien für den Aktivitätsabschluss – MoodleDocs</a:t>
            </a:r>
            <a:endParaRPr lang="de-DE" sz="1600" dirty="0">
              <a:latin typeface="+mn-lt"/>
            </a:endParaRPr>
          </a:p>
          <a:p>
            <a:pPr>
              <a:spcAft>
                <a:spcPts val="600"/>
              </a:spcAft>
              <a:buFont typeface="Arial" panose="020B0604020202020204" pitchFamily="34" charset="0"/>
              <a:buChar char="•"/>
            </a:pPr>
            <a:r>
              <a:rPr lang="de-DE" sz="1600" dirty="0">
                <a:solidFill>
                  <a:schemeClr val="tx1"/>
                </a:solidFill>
                <a:latin typeface="+mn-lt"/>
              </a:rPr>
              <a:t>Dr. Björn Fisseler, Fernuniversität Hagen – Gruppen und Gruppierungen in moodle (2019), abrufbar unter: </a:t>
            </a:r>
            <a:r>
              <a:rPr lang="de-DE" sz="1600" dirty="0">
                <a:latin typeface="+mn-lt"/>
                <a:hlinkClick r:id="rId4"/>
              </a:rPr>
              <a:t>Gruppen und Gruppierungen in Moodle (fernuni-hagen.de) (Webseite)</a:t>
            </a:r>
            <a:r>
              <a:rPr lang="de-DE" sz="1600" dirty="0">
                <a:latin typeface="+mn-lt"/>
              </a:rPr>
              <a:t> </a:t>
            </a:r>
          </a:p>
          <a:p>
            <a:pPr>
              <a:spcAft>
                <a:spcPts val="600"/>
              </a:spcAft>
              <a:buFont typeface="Arial" panose="020B0604020202020204" pitchFamily="34" charset="0"/>
              <a:buChar char="•"/>
            </a:pPr>
            <a:r>
              <a:rPr lang="de-DE" sz="1600" dirty="0">
                <a:solidFill>
                  <a:schemeClr val="tx1"/>
                </a:solidFill>
                <a:latin typeface="+mn-lt"/>
              </a:rPr>
              <a:t>Igor Krstoski - AT – ganz praktisch, abrufbar unter: </a:t>
            </a:r>
            <a:r>
              <a:rPr lang="de-DE" sz="1600" dirty="0">
                <a:latin typeface="+mn-lt"/>
                <a:hlinkClick r:id="rId5"/>
              </a:rPr>
              <a:t>AT – ganz praktisch – uk-app-blog.de (Webseite)</a:t>
            </a:r>
            <a:endParaRPr lang="de-DE" sz="1600" dirty="0">
              <a:solidFill>
                <a:schemeClr val="tx1"/>
              </a:solidFill>
              <a:latin typeface="+mn-lt"/>
            </a:endParaRPr>
          </a:p>
          <a:p>
            <a:pPr>
              <a:spcAft>
                <a:spcPts val="600"/>
              </a:spcAft>
              <a:buFont typeface="Arial" panose="020B0604020202020204" pitchFamily="34" charset="0"/>
              <a:buChar char="•"/>
            </a:pPr>
            <a:endParaRPr lang="de-DE" sz="1600" dirty="0">
              <a:latin typeface="+mn-lt"/>
            </a:endParaRPr>
          </a:p>
          <a:p>
            <a:pPr marL="0" indent="0">
              <a:spcAft>
                <a:spcPts val="600"/>
              </a:spcAft>
              <a:buNone/>
            </a:pPr>
            <a:endParaRPr lang="de-DE" sz="1200" dirty="0"/>
          </a:p>
        </p:txBody>
      </p:sp>
      <p:sp>
        <p:nvSpPr>
          <p:cNvPr id="5" name="Textfeld 4">
            <a:extLst>
              <a:ext uri="{FF2B5EF4-FFF2-40B4-BE49-F238E27FC236}">
                <a16:creationId xmlns:a16="http://schemas.microsoft.com/office/drawing/2014/main" id="{044FBAEF-99AA-7006-2B2B-7D6488161D24}"/>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6. Quellen / Literaturempfehlungen</a:t>
            </a:r>
          </a:p>
        </p:txBody>
      </p:sp>
    </p:spTree>
    <p:extLst>
      <p:ext uri="{BB962C8B-B14F-4D97-AF65-F5344CB8AC3E}">
        <p14:creationId xmlns:p14="http://schemas.microsoft.com/office/powerpoint/2010/main" val="18949937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8">
            <a:extLst>
              <a:ext uri="{FF2B5EF4-FFF2-40B4-BE49-F238E27FC236}">
                <a16:creationId xmlns:a16="http://schemas.microsoft.com/office/drawing/2014/main" id="{651ECCB4-8726-0240-64F5-ED5884454A65}"/>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Bilder und Grafiken</a:t>
            </a:r>
          </a:p>
        </p:txBody>
      </p:sp>
      <p:sp>
        <p:nvSpPr>
          <p:cNvPr id="3" name="Inhaltsplatzhalter 2">
            <a:extLst>
              <a:ext uri="{FF2B5EF4-FFF2-40B4-BE49-F238E27FC236}">
                <a16:creationId xmlns:a16="http://schemas.microsoft.com/office/drawing/2014/main" id="{29D36F5B-1E76-5AC6-0B41-31FCA3289D77}"/>
              </a:ext>
            </a:extLst>
          </p:cNvPr>
          <p:cNvSpPr>
            <a:spLocks noGrp="1"/>
          </p:cNvSpPr>
          <p:nvPr>
            <p:ph sz="half" idx="2"/>
          </p:nvPr>
        </p:nvSpPr>
        <p:spPr>
          <a:xfrm>
            <a:off x="914399" y="1819071"/>
            <a:ext cx="7480571" cy="4369291"/>
          </a:xfrm>
        </p:spPr>
        <p:txBody>
          <a:bodyPr>
            <a:normAutofit/>
          </a:bodyPr>
          <a:lstStyle/>
          <a:p>
            <a:pPr marL="174625" indent="-174625">
              <a:spcAft>
                <a:spcPts val="600"/>
              </a:spcAft>
              <a:buFont typeface="Arial" panose="020B0604020202020204" pitchFamily="34" charset="0"/>
              <a:buChar char="•"/>
            </a:pPr>
            <a:r>
              <a:rPr lang="de-DE" sz="1600" dirty="0">
                <a:solidFill>
                  <a:schemeClr val="tx1"/>
                </a:solidFill>
                <a:latin typeface="+mn-lt"/>
              </a:rPr>
              <a:t>Titelbild, abrufbar unter: </a:t>
            </a:r>
            <a:r>
              <a:rPr lang="en-US" sz="1600" dirty="0">
                <a:solidFill>
                  <a:srgbClr val="2998E3"/>
                </a:solidFill>
                <a:latin typeface="+mn-lt"/>
                <a:hlinkClick r:id="rId2">
                  <a:extLst>
                    <a:ext uri="{A12FA001-AC4F-418D-AE19-62706E023703}">
                      <ahyp:hlinkClr xmlns:ahyp="http://schemas.microsoft.com/office/drawing/2018/hyperlinkcolor" val="tx"/>
                    </a:ext>
                  </a:extLst>
                </a:hlinkClick>
              </a:rPr>
              <a:t>Kids in a Classroom (</a:t>
            </a:r>
            <a:r>
              <a:rPr lang="en-US" sz="1600" dirty="0" err="1">
                <a:solidFill>
                  <a:srgbClr val="2998E3"/>
                </a:solidFill>
                <a:latin typeface="+mn-lt"/>
                <a:hlinkClick r:id="rId2">
                  <a:extLst>
                    <a:ext uri="{A12FA001-AC4F-418D-AE19-62706E023703}">
                      <ahyp:hlinkClr xmlns:ahyp="http://schemas.microsoft.com/office/drawing/2018/hyperlinkcolor" val="tx"/>
                    </a:ext>
                  </a:extLst>
                </a:hlinkClick>
              </a:rPr>
              <a:t>Webseite</a:t>
            </a:r>
            <a:r>
              <a:rPr lang="en-US" sz="1600" dirty="0">
                <a:solidFill>
                  <a:srgbClr val="2998E3"/>
                </a:solidFill>
                <a:latin typeface="+mn-lt"/>
                <a:hlinkClick r:id="rId2">
                  <a:extLst>
                    <a:ext uri="{A12FA001-AC4F-418D-AE19-62706E023703}">
                      <ahyp:hlinkClr xmlns:ahyp="http://schemas.microsoft.com/office/drawing/2018/hyperlinkcolor" val="tx"/>
                    </a:ext>
                  </a:extLst>
                </a:hlinkClick>
              </a:rPr>
              <a:t>) – </a:t>
            </a:r>
            <a:r>
              <a:rPr lang="en-US" sz="1600" dirty="0" err="1">
                <a:solidFill>
                  <a:schemeClr val="tx1"/>
                </a:solidFill>
                <a:latin typeface="+mn-lt"/>
                <a:hlinkClick r:id="rId2">
                  <a:extLst>
                    <a:ext uri="{A12FA001-AC4F-418D-AE19-62706E023703}">
                      <ahyp:hlinkClr xmlns:ahyp="http://schemas.microsoft.com/office/drawing/2018/hyperlinkcolor" val="tx"/>
                    </a:ext>
                  </a:extLst>
                </a:hlinkClick>
              </a:rPr>
              <a:t>Openclipart</a:t>
            </a:r>
            <a:endParaRPr lang="en-US" sz="1600" dirty="0">
              <a:solidFill>
                <a:schemeClr val="tx1"/>
              </a:solidFill>
              <a:latin typeface="+mn-lt"/>
            </a:endParaRPr>
          </a:p>
          <a:p>
            <a:pPr marL="174625" indent="-174625">
              <a:spcAft>
                <a:spcPts val="600"/>
              </a:spcAft>
              <a:buFont typeface="Arial" panose="020B0604020202020204" pitchFamily="34" charset="0"/>
              <a:buChar char="•"/>
            </a:pPr>
            <a:r>
              <a:rPr lang="en-US" sz="1600" dirty="0">
                <a:solidFill>
                  <a:schemeClr val="tx1"/>
                </a:solidFill>
                <a:latin typeface="+mn-lt"/>
              </a:rPr>
              <a:t>Moodle-Logo, </a:t>
            </a:r>
            <a:r>
              <a:rPr lang="en-US" sz="1600" dirty="0" err="1">
                <a:solidFill>
                  <a:schemeClr val="tx1"/>
                </a:solidFill>
                <a:latin typeface="+mn-lt"/>
              </a:rPr>
              <a:t>abrufbar</a:t>
            </a:r>
            <a:r>
              <a:rPr lang="en-US" sz="1600" dirty="0">
                <a:solidFill>
                  <a:schemeClr val="tx1"/>
                </a:solidFill>
                <a:latin typeface="+mn-lt"/>
              </a:rPr>
              <a:t> </a:t>
            </a:r>
            <a:r>
              <a:rPr lang="en-US" sz="1600" dirty="0" err="1">
                <a:solidFill>
                  <a:schemeClr val="tx1"/>
                </a:solidFill>
                <a:latin typeface="+mn-lt"/>
              </a:rPr>
              <a:t>unter</a:t>
            </a:r>
            <a:r>
              <a:rPr lang="en-US" sz="1600" dirty="0">
                <a:solidFill>
                  <a:schemeClr val="tx1"/>
                </a:solidFill>
                <a:latin typeface="+mn-lt"/>
              </a:rPr>
              <a:t>: </a:t>
            </a:r>
            <a:r>
              <a:rPr lang="en-US" sz="1600" dirty="0">
                <a:solidFill>
                  <a:schemeClr val="tx1"/>
                </a:solidFill>
                <a:latin typeface="+mn-lt"/>
                <a:hlinkClick r:id="rId3">
                  <a:extLst>
                    <a:ext uri="{A12FA001-AC4F-418D-AE19-62706E023703}">
                      <ahyp:hlinkClr xmlns:ahyp="http://schemas.microsoft.com/office/drawing/2018/hyperlinkcolor" val="tx"/>
                    </a:ext>
                  </a:extLst>
                </a:hlinkClick>
              </a:rPr>
              <a:t>File:Moodle-icon.png - Wikimedia Commons (</a:t>
            </a:r>
            <a:r>
              <a:rPr lang="en-US" sz="1600" dirty="0" err="1">
                <a:solidFill>
                  <a:schemeClr val="tx1"/>
                </a:solidFill>
                <a:latin typeface="+mn-lt"/>
                <a:hlinkClick r:id="rId3">
                  <a:extLst>
                    <a:ext uri="{A12FA001-AC4F-418D-AE19-62706E023703}">
                      <ahyp:hlinkClr xmlns:ahyp="http://schemas.microsoft.com/office/drawing/2018/hyperlinkcolor" val="tx"/>
                    </a:ext>
                  </a:extLst>
                </a:hlinkClick>
              </a:rPr>
              <a:t>Webseite</a:t>
            </a:r>
            <a:r>
              <a:rPr lang="en-US" sz="1600" dirty="0">
                <a:solidFill>
                  <a:schemeClr val="tx1"/>
                </a:solidFill>
                <a:latin typeface="+mn-lt"/>
                <a:hlinkClick r:id="rId3">
                  <a:extLst>
                    <a:ext uri="{A12FA001-AC4F-418D-AE19-62706E023703}">
                      <ahyp:hlinkClr xmlns:ahyp="http://schemas.microsoft.com/office/drawing/2018/hyperlinkcolor" val="tx"/>
                    </a:ext>
                  </a:extLst>
                </a:hlinkClick>
              </a:rPr>
              <a:t>)</a:t>
            </a:r>
            <a:endParaRPr lang="de-DE" sz="1600" dirty="0">
              <a:solidFill>
                <a:schemeClr val="tx1"/>
              </a:solidFill>
              <a:latin typeface="+mn-lt"/>
            </a:endParaRPr>
          </a:p>
          <a:p>
            <a:pPr marL="174625" indent="-174625">
              <a:spcAft>
                <a:spcPts val="600"/>
              </a:spcAft>
              <a:buFont typeface="Arial" panose="020B0604020202020204" pitchFamily="34" charset="0"/>
              <a:buChar char="•"/>
            </a:pPr>
            <a:r>
              <a:rPr lang="de-DE" sz="1600" dirty="0">
                <a:solidFill>
                  <a:schemeClr val="tx1"/>
                </a:solidFill>
                <a:latin typeface="+mn-lt"/>
                <a:hlinkClick r:id="rId4" action="ppaction://hlinkfile"/>
              </a:rPr>
              <a:t>Infografiken „Barrierefrei gestalten“ (Webseite) </a:t>
            </a:r>
            <a:r>
              <a:rPr lang="de-DE" sz="1600" dirty="0">
                <a:solidFill>
                  <a:schemeClr val="tx1"/>
                </a:solidFill>
                <a:latin typeface="+mn-lt"/>
              </a:rPr>
              <a:t>abrufbar unter: </a:t>
            </a:r>
            <a:r>
              <a:rPr lang="de-DE" sz="1600" dirty="0" err="1">
                <a:solidFill>
                  <a:schemeClr val="tx1"/>
                </a:solidFill>
                <a:latin typeface="+mn-lt"/>
              </a:rPr>
              <a:t>posters</a:t>
            </a:r>
            <a:r>
              <a:rPr lang="de-DE" sz="1600" dirty="0">
                <a:solidFill>
                  <a:schemeClr val="tx1"/>
                </a:solidFill>
                <a:latin typeface="+mn-lt"/>
              </a:rPr>
              <a:t>/accessibilty-posters-set-de.pdf at master · </a:t>
            </a:r>
            <a:r>
              <a:rPr lang="de-DE" sz="1600" dirty="0" err="1">
                <a:solidFill>
                  <a:schemeClr val="tx1"/>
                </a:solidFill>
                <a:latin typeface="+mn-lt"/>
              </a:rPr>
              <a:t>UKHomeOffice</a:t>
            </a:r>
            <a:r>
              <a:rPr lang="de-DE" sz="1600" dirty="0">
                <a:solidFill>
                  <a:schemeClr val="tx1"/>
                </a:solidFill>
                <a:latin typeface="+mn-lt"/>
              </a:rPr>
              <a:t>/</a:t>
            </a:r>
            <a:r>
              <a:rPr lang="de-DE" sz="1600" dirty="0" err="1">
                <a:solidFill>
                  <a:schemeClr val="tx1"/>
                </a:solidFill>
                <a:latin typeface="+mn-lt"/>
              </a:rPr>
              <a:t>posters</a:t>
            </a:r>
            <a:r>
              <a:rPr lang="de-DE" sz="1600" dirty="0">
                <a:solidFill>
                  <a:schemeClr val="tx1"/>
                </a:solidFill>
                <a:latin typeface="+mn-lt"/>
              </a:rPr>
              <a:t> · GitHub</a:t>
            </a:r>
          </a:p>
          <a:p>
            <a:pPr marL="174625" indent="-174625">
              <a:spcAft>
                <a:spcPts val="600"/>
              </a:spcAft>
              <a:buFont typeface="Arial" panose="020B0604020202020204" pitchFamily="34" charset="0"/>
              <a:buChar char="•"/>
            </a:pPr>
            <a:r>
              <a:rPr lang="de-DE" sz="1600" dirty="0">
                <a:solidFill>
                  <a:schemeClr val="tx1"/>
                </a:solidFill>
                <a:latin typeface="+mn-lt"/>
              </a:rPr>
              <a:t>Symbolbild für Links via </a:t>
            </a:r>
            <a:r>
              <a:rPr lang="de-DE" sz="1600" dirty="0" err="1">
                <a:solidFill>
                  <a:schemeClr val="tx1"/>
                </a:solidFill>
                <a:latin typeface="+mn-lt"/>
              </a:rPr>
              <a:t>flaticon</a:t>
            </a:r>
            <a:r>
              <a:rPr lang="de-DE" sz="1600" dirty="0">
                <a:solidFill>
                  <a:schemeClr val="tx1"/>
                </a:solidFill>
                <a:latin typeface="+mn-lt"/>
              </a:rPr>
              <a:t>: </a:t>
            </a:r>
            <a:r>
              <a:rPr lang="de-DE" sz="1600" dirty="0">
                <a:latin typeface="+mn-lt"/>
                <a:hlinkClick r:id="rId5"/>
              </a:rPr>
              <a:t>5387134.png (512×512) (flaticon.com)</a:t>
            </a:r>
            <a:endParaRPr lang="de-DE" sz="1600" dirty="0">
              <a:latin typeface="+mn-lt"/>
            </a:endParaRPr>
          </a:p>
          <a:p>
            <a:pPr marL="174625" indent="-174625">
              <a:buFont typeface="Arial" panose="020B0604020202020204" pitchFamily="34" charset="0"/>
              <a:buChar char="•"/>
            </a:pPr>
            <a:endParaRPr lang="de-DE" sz="1200" dirty="0"/>
          </a:p>
        </p:txBody>
      </p:sp>
      <p:sp>
        <p:nvSpPr>
          <p:cNvPr id="6" name="Textfeld 5">
            <a:extLst>
              <a:ext uri="{FF2B5EF4-FFF2-40B4-BE49-F238E27FC236}">
                <a16:creationId xmlns:a16="http://schemas.microsoft.com/office/drawing/2014/main" id="{9E4B853A-C195-6306-F2ED-F563CF5BF590}"/>
              </a:ext>
              <a:ext uri="{C183D7F6-B498-43B3-948B-1728B52AA6E4}">
                <adec:decorative xmlns:adec="http://schemas.microsoft.com/office/drawing/2017/decorative" val="1"/>
              </a:ext>
            </a:extLst>
          </p:cNvPr>
          <p:cNvSpPr txBox="1"/>
          <p:nvPr/>
        </p:nvSpPr>
        <p:spPr>
          <a:xfrm>
            <a:off x="447472" y="116731"/>
            <a:ext cx="8696528" cy="461665"/>
          </a:xfrm>
          <a:prstGeom prst="rect">
            <a:avLst/>
          </a:prstGeom>
          <a:noFill/>
        </p:spPr>
        <p:txBody>
          <a:bodyPr wrap="square" rtlCol="0">
            <a:spAutoFit/>
          </a:bodyPr>
          <a:lstStyle/>
          <a:p>
            <a:pPr algn="r"/>
            <a:r>
              <a:rPr lang="de-DE" sz="2400" b="1">
                <a:solidFill>
                  <a:schemeClr val="accent1"/>
                </a:solidFill>
                <a:latin typeface="Aldhabi" panose="01000000000000000000" pitchFamily="2" charset="-78"/>
                <a:cs typeface="Aldhabi" panose="01000000000000000000" pitchFamily="2" charset="-78"/>
              </a:rPr>
              <a:t>6. Quellen / Literaturempfehlungen</a:t>
            </a:r>
          </a:p>
        </p:txBody>
      </p:sp>
    </p:spTree>
    <p:extLst>
      <p:ext uri="{BB962C8B-B14F-4D97-AF65-F5344CB8AC3E}">
        <p14:creationId xmlns:p14="http://schemas.microsoft.com/office/powerpoint/2010/main" val="36935070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432FFEC1-6426-AD67-5D54-A002213DB444}"/>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Inklusion</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2"/>
          </p:nvPr>
        </p:nvSpPr>
        <p:spPr>
          <a:xfrm>
            <a:off x="894945" y="1750978"/>
            <a:ext cx="7694578" cy="4573621"/>
          </a:xfrm>
        </p:spPr>
        <p:txBody>
          <a:bodyPr>
            <a:normAutofit/>
          </a:bodyPr>
          <a:lstStyle/>
          <a:p>
            <a:pPr marL="285750" indent="-285750" algn="l">
              <a:lnSpc>
                <a:spcPct val="150000"/>
              </a:lnSpc>
              <a:buFont typeface="Arial" panose="020B0604020202020204" pitchFamily="34" charset="0"/>
              <a:buChar char="•"/>
            </a:pPr>
            <a:r>
              <a:rPr lang="de-DE" sz="1600" dirty="0">
                <a:solidFill>
                  <a:schemeClr val="tx1">
                    <a:lumMod val="75000"/>
                    <a:lumOff val="25000"/>
                  </a:schemeClr>
                </a:solidFill>
                <a:latin typeface="Calibri" panose="020F0502020204030204" pitchFamily="34" charset="0"/>
                <a:cs typeface="+mn-cs"/>
              </a:rPr>
              <a:t>Jede und jeder Einzelne bringt sich mit ihren und seinen Möglichkeiten, Interessen und Kompetenzen sowie den jeweiligen Förderbedürfnissen ein. Lehrende ermöglichen allen Lernenden durch individuelle Angebote, Differenzierung und ein gemeinsames Miteinander die soziale Integration und damit Teilhabe am gesellschaftlichen Leben. </a:t>
            </a:r>
          </a:p>
          <a:p>
            <a:pPr marL="285750" indent="-285750" algn="l">
              <a:lnSpc>
                <a:spcPct val="150000"/>
              </a:lnSpc>
              <a:buFont typeface="Arial" panose="020B0604020202020204" pitchFamily="34" charset="0"/>
              <a:buChar char="•"/>
            </a:pPr>
            <a:r>
              <a:rPr lang="de-DE" sz="1600" dirty="0">
                <a:solidFill>
                  <a:schemeClr val="tx1">
                    <a:lumMod val="75000"/>
                    <a:lumOff val="25000"/>
                  </a:schemeClr>
                </a:solidFill>
                <a:latin typeface="Calibri" panose="020F0502020204030204" pitchFamily="34" charset="0"/>
                <a:cs typeface="+mn-cs"/>
              </a:rPr>
              <a:t>Dabei spielt es keine Rolle mehr, ob dazu ein sonderpädagogischer Unterstützungsbedarf, eine Leserechtschreibschwäche (LRS), Konzentrationsschwierigkeiten oder Hochbegabung vorliegen.</a:t>
            </a:r>
          </a:p>
          <a:p>
            <a:pPr marL="285750" indent="-285750" algn="l">
              <a:lnSpc>
                <a:spcPct val="150000"/>
              </a:lnSpc>
              <a:buFont typeface="Arial" panose="020B0604020202020204" pitchFamily="34" charset="0"/>
              <a:buChar char="•"/>
            </a:pPr>
            <a:r>
              <a:rPr lang="de-DE" sz="1600" dirty="0">
                <a:solidFill>
                  <a:schemeClr val="tx1">
                    <a:lumMod val="75000"/>
                    <a:lumOff val="25000"/>
                  </a:schemeClr>
                </a:solidFill>
                <a:latin typeface="Calibri" panose="020F0502020204030204" pitchFamily="34" charset="0"/>
                <a:cs typeface="+mn-cs"/>
              </a:rPr>
              <a:t>Lehrende haben die Verantwortung alle </a:t>
            </a:r>
            <a:r>
              <a:rPr lang="de-DE" sz="1600" dirty="0" err="1">
                <a:solidFill>
                  <a:schemeClr val="tx1">
                    <a:lumMod val="75000"/>
                    <a:lumOff val="25000"/>
                  </a:schemeClr>
                </a:solidFill>
                <a:latin typeface="Calibri" panose="020F0502020204030204" pitchFamily="34" charset="0"/>
                <a:cs typeface="+mn-cs"/>
              </a:rPr>
              <a:t>Schüler:innen</a:t>
            </a:r>
            <a:r>
              <a:rPr lang="de-DE" sz="1600" dirty="0">
                <a:solidFill>
                  <a:schemeClr val="tx1">
                    <a:lumMod val="75000"/>
                    <a:lumOff val="25000"/>
                  </a:schemeClr>
                </a:solidFill>
                <a:latin typeface="Calibri" panose="020F0502020204030204" pitchFamily="34" charset="0"/>
                <a:cs typeface="+mn-cs"/>
              </a:rPr>
              <a:t> samt deren Bedürfnisse, Erwartungen, Stärken als auch Schwächen individuell zu fördern und zu fordern!</a:t>
            </a:r>
          </a:p>
        </p:txBody>
      </p:sp>
      <p:sp>
        <p:nvSpPr>
          <p:cNvPr id="12" name="Textfeld 11">
            <a:extLst>
              <a:ext uri="{FF2B5EF4-FFF2-40B4-BE49-F238E27FC236}">
                <a16:creationId xmlns:a16="http://schemas.microsoft.com/office/drawing/2014/main" id="{F628E037-2AB5-5DF8-B311-A63930B81520}"/>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spTree>
    <p:extLst>
      <p:ext uri="{BB962C8B-B14F-4D97-AF65-F5344CB8AC3E}">
        <p14:creationId xmlns:p14="http://schemas.microsoft.com/office/powerpoint/2010/main" val="12406992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8">
            <a:extLst>
              <a:ext uri="{FF2B5EF4-FFF2-40B4-BE49-F238E27FC236}">
                <a16:creationId xmlns:a16="http://schemas.microsoft.com/office/drawing/2014/main" id="{80E11C99-8B18-78E0-CE11-3B051A28AC81}"/>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Inklusion</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2"/>
          </p:nvPr>
        </p:nvSpPr>
        <p:spPr>
          <a:xfrm>
            <a:off x="933855" y="1731523"/>
            <a:ext cx="7501484" cy="3521414"/>
          </a:xfrm>
        </p:spPr>
        <p:txBody>
          <a:bodyPr>
            <a:normAutofit/>
          </a:bodyPr>
          <a:lstStyle/>
          <a:p>
            <a:pPr marL="285750" indent="-285750">
              <a:lnSpc>
                <a:spcPct val="150000"/>
              </a:lnSpc>
              <a:buFont typeface="Arial" panose="020B0604020202020204" pitchFamily="34" charset="0"/>
              <a:buChar char="•"/>
            </a:pPr>
            <a:r>
              <a:rPr lang="de-DE" sz="1600" b="0" i="0" u="none" strike="noStrike" baseline="0" dirty="0">
                <a:solidFill>
                  <a:schemeClr val="tx1"/>
                </a:solidFill>
                <a:latin typeface="+mn-lt"/>
              </a:rPr>
              <a:t>Im Rahmen von Inklusion orientieren wir uns deshalb an dem </a:t>
            </a:r>
            <a:r>
              <a:rPr lang="de-DE" sz="1600" b="1" i="0" u="none" strike="noStrike" baseline="0" dirty="0">
                <a:solidFill>
                  <a:schemeClr val="tx1"/>
                </a:solidFill>
                <a:latin typeface="+mn-lt"/>
              </a:rPr>
              <a:t>weiten Inklusionsbegriff </a:t>
            </a:r>
            <a:r>
              <a:rPr lang="de-DE" sz="1600" b="0" i="0" u="none" strike="noStrike" baseline="0" dirty="0">
                <a:solidFill>
                  <a:schemeClr val="tx1"/>
                </a:solidFill>
                <a:latin typeface="+mn-lt"/>
              </a:rPr>
              <a:t>und sprechen von Kindern und Jugendlichen mit und ohne Behinderungen, aus unterschiedlichen Religionen und Kulturen, Geschlechtern, Sexualität, Sprachen, Interessen, Zugangs-, Verarbeitungs- und Arbeitsweisen, Beeinträchtigungen, Lese- und Schreibkompetenz, Fluchterfahrungen, Analphabetismus und </a:t>
            </a:r>
            <a:r>
              <a:rPr lang="de-DE" sz="1600" b="0" i="0" u="none" strike="noStrike" baseline="0" dirty="0" err="1">
                <a:solidFill>
                  <a:schemeClr val="tx1"/>
                </a:solidFill>
                <a:latin typeface="+mn-lt"/>
              </a:rPr>
              <a:t>und</a:t>
            </a:r>
            <a:r>
              <a:rPr lang="de-DE" sz="1600" b="0" i="0" u="none" strike="noStrike" baseline="0" dirty="0">
                <a:solidFill>
                  <a:schemeClr val="tx1"/>
                </a:solidFill>
                <a:latin typeface="+mn-lt"/>
              </a:rPr>
              <a:t> </a:t>
            </a:r>
            <a:r>
              <a:rPr lang="de-DE" sz="1600" b="0" i="0" u="none" strike="noStrike" baseline="0" dirty="0" err="1">
                <a:solidFill>
                  <a:schemeClr val="tx1"/>
                </a:solidFill>
                <a:latin typeface="+mn-lt"/>
              </a:rPr>
              <a:t>und</a:t>
            </a:r>
            <a:r>
              <a:rPr lang="de-DE" sz="1600" b="0" i="0" u="none" strike="noStrike" baseline="0" dirty="0">
                <a:solidFill>
                  <a:schemeClr val="tx1"/>
                </a:solidFill>
                <a:latin typeface="+mn-lt"/>
              </a:rPr>
              <a:t>… DAS Inklusionskind gibt es nämlich nicht.</a:t>
            </a:r>
          </a:p>
          <a:p>
            <a:pPr marL="285750" indent="-285750">
              <a:lnSpc>
                <a:spcPct val="150000"/>
              </a:lnSpc>
              <a:buFont typeface="Arial" panose="020B0604020202020204" pitchFamily="34" charset="0"/>
              <a:buChar char="•"/>
            </a:pPr>
            <a:r>
              <a:rPr lang="de-DE" sz="1600" b="1" i="0" u="none" strike="noStrike" baseline="0" dirty="0">
                <a:solidFill>
                  <a:schemeClr val="tx1"/>
                </a:solidFill>
                <a:latin typeface="+mn-lt"/>
              </a:rPr>
              <a:t>ALLE Schüler:innen sind Inklusionskinder</a:t>
            </a:r>
            <a:r>
              <a:rPr lang="de-DE" sz="1600" b="1" dirty="0">
                <a:solidFill>
                  <a:schemeClr val="tx1"/>
                </a:solidFill>
                <a:latin typeface="+mn-lt"/>
              </a:rPr>
              <a:t> – diesen Anspruch muss auch die Nutzung von Moodle verfolgen!</a:t>
            </a:r>
          </a:p>
        </p:txBody>
      </p:sp>
      <p:sp>
        <p:nvSpPr>
          <p:cNvPr id="6" name="Textfeld 5">
            <a:extLst>
              <a:ext uri="{FF2B5EF4-FFF2-40B4-BE49-F238E27FC236}">
                <a16:creationId xmlns:a16="http://schemas.microsoft.com/office/drawing/2014/main" id="{51E66A44-CEA0-0408-81F8-58F16AB4308C}"/>
              </a:ext>
            </a:extLst>
          </p:cNvPr>
          <p:cNvSpPr txBox="1"/>
          <p:nvPr/>
        </p:nvSpPr>
        <p:spPr>
          <a:xfrm>
            <a:off x="0" y="6025799"/>
            <a:ext cx="3093720" cy="307777"/>
          </a:xfrm>
          <a:prstGeom prst="rect">
            <a:avLst/>
          </a:prstGeom>
          <a:noFill/>
        </p:spPr>
        <p:txBody>
          <a:bodyPr wrap="square" rtlCol="0">
            <a:spAutoFit/>
          </a:bodyPr>
          <a:lstStyle/>
          <a:p>
            <a:r>
              <a:rPr lang="de-DE" sz="1400" i="1" u="none" strike="noStrike" baseline="0">
                <a:latin typeface="+mj-lt"/>
              </a:rPr>
              <a:t>Stefanie Jaskulski, MoodleKannMehr</a:t>
            </a:r>
            <a:endParaRPr lang="de-DE" sz="600" i="1">
              <a:latin typeface="+mj-lt"/>
              <a:cs typeface="HamburgSans"/>
            </a:endParaRPr>
          </a:p>
        </p:txBody>
      </p:sp>
      <p:sp>
        <p:nvSpPr>
          <p:cNvPr id="14" name="Textfeld 13">
            <a:extLst>
              <a:ext uri="{FF2B5EF4-FFF2-40B4-BE49-F238E27FC236}">
                <a16:creationId xmlns:a16="http://schemas.microsoft.com/office/drawing/2014/main" id="{2FF526A4-F082-D71D-8007-EE3793702E86}"/>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spTree>
    <p:extLst>
      <p:ext uri="{BB962C8B-B14F-4D97-AF65-F5344CB8AC3E}">
        <p14:creationId xmlns:p14="http://schemas.microsoft.com/office/powerpoint/2010/main" val="15482346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8">
            <a:extLst>
              <a:ext uri="{FF2B5EF4-FFF2-40B4-BE49-F238E27FC236}">
                <a16:creationId xmlns:a16="http://schemas.microsoft.com/office/drawing/2014/main" id="{41E20223-88BB-5EF0-1F78-03D0B6FE1DAB}"/>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weiter Inklusionsbegriff</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2"/>
          </p:nvPr>
        </p:nvSpPr>
        <p:spPr>
          <a:xfrm>
            <a:off x="887477" y="1746115"/>
            <a:ext cx="7478310" cy="2529840"/>
          </a:xfrm>
        </p:spPr>
        <p:txBody>
          <a:bodyPr>
            <a:normAutofit/>
          </a:bodyPr>
          <a:lstStyle/>
          <a:p>
            <a:pPr marL="266700" indent="-266700" algn="l">
              <a:lnSpc>
                <a:spcPct val="100000"/>
              </a:lnSpc>
              <a:buFont typeface="Arial" panose="020B0604020202020204" pitchFamily="34" charset="0"/>
              <a:buChar char="•"/>
            </a:pPr>
            <a:r>
              <a:rPr lang="de-DE" sz="1600" b="0" i="0" u="none" strike="noStrike" baseline="0" dirty="0">
                <a:solidFill>
                  <a:schemeClr val="tx1"/>
                </a:solidFill>
                <a:latin typeface="+mn-lt"/>
              </a:rPr>
              <a:t>unabhängig von einem offiziell diagnostizierten Förderschwerpunkt sollen alle Kinder und Jugendlichen berücksichtigt werden</a:t>
            </a:r>
          </a:p>
          <a:p>
            <a:pPr marL="266700" indent="-266700" algn="l">
              <a:lnSpc>
                <a:spcPct val="100000"/>
              </a:lnSpc>
              <a:buFont typeface="Arial" panose="020B0604020202020204" pitchFamily="34" charset="0"/>
              <a:buChar char="•"/>
            </a:pPr>
            <a:r>
              <a:rPr lang="de-DE" sz="1600" dirty="0">
                <a:solidFill>
                  <a:schemeClr val="tx1"/>
                </a:solidFill>
                <a:latin typeface="+mn-lt"/>
              </a:rPr>
              <a:t>a</a:t>
            </a:r>
            <a:r>
              <a:rPr lang="de-DE" sz="1600" b="0" i="0" u="none" strike="noStrike" baseline="0" dirty="0">
                <a:solidFill>
                  <a:schemeClr val="tx1"/>
                </a:solidFill>
                <a:latin typeface="+mn-lt"/>
              </a:rPr>
              <a:t>lle Schüler:innen sollen für eine inklusive Bildung anhand ihrer Bedürfnisse und individuellen Lernvoraussetzungen die Chance auf die Entwicklung und Ausschöpfung ihrer Potenziale erhalten</a:t>
            </a:r>
          </a:p>
          <a:p>
            <a:pPr marL="266700" indent="-266700" algn="l">
              <a:lnSpc>
                <a:spcPct val="100000"/>
              </a:lnSpc>
              <a:buFont typeface="Arial" panose="020B0604020202020204" pitchFamily="34" charset="0"/>
              <a:buChar char="•"/>
            </a:pPr>
            <a:r>
              <a:rPr lang="de-DE" sz="1600" dirty="0">
                <a:solidFill>
                  <a:schemeClr val="tx1"/>
                </a:solidFill>
                <a:latin typeface="+mn-lt"/>
              </a:rPr>
              <a:t>Und </a:t>
            </a:r>
            <a:r>
              <a:rPr lang="de-DE" sz="1600" b="0" i="0" u="none" strike="noStrike" baseline="0" dirty="0">
                <a:solidFill>
                  <a:schemeClr val="tx1"/>
                </a:solidFill>
                <a:latin typeface="+mn-lt"/>
              </a:rPr>
              <a:t>an qualitativer hochwertiger Bildung teilhaben</a:t>
            </a:r>
          </a:p>
          <a:p>
            <a:pPr marL="266700" indent="-266700" algn="l">
              <a:lnSpc>
                <a:spcPct val="100000"/>
              </a:lnSpc>
              <a:buFont typeface="Arial" panose="020B0604020202020204" pitchFamily="34" charset="0"/>
              <a:buChar char="•"/>
            </a:pPr>
            <a:r>
              <a:rPr lang="de-DE" sz="1600" dirty="0">
                <a:solidFill>
                  <a:schemeClr val="tx1"/>
                </a:solidFill>
                <a:latin typeface="+mn-lt"/>
              </a:rPr>
              <a:t>V</a:t>
            </a:r>
            <a:r>
              <a:rPr lang="de-DE" sz="1600" b="0" i="0" u="none" strike="noStrike" baseline="0" dirty="0">
                <a:solidFill>
                  <a:schemeClr val="tx1"/>
                </a:solidFill>
                <a:latin typeface="+mn-lt"/>
              </a:rPr>
              <a:t>ielfalt soll als Chance begriffen werden, als Chance für ein „friedliches und soziales Miteinander“</a:t>
            </a:r>
            <a:endParaRPr lang="de-DE" sz="1600" dirty="0">
              <a:solidFill>
                <a:schemeClr val="tx1"/>
              </a:solidFill>
              <a:latin typeface="+mn-lt"/>
            </a:endParaRPr>
          </a:p>
        </p:txBody>
      </p:sp>
      <p:sp>
        <p:nvSpPr>
          <p:cNvPr id="14" name="Textfeld 13">
            <a:extLst>
              <a:ext uri="{FF2B5EF4-FFF2-40B4-BE49-F238E27FC236}">
                <a16:creationId xmlns:a16="http://schemas.microsoft.com/office/drawing/2014/main" id="{E1FEAFC7-6B68-6990-CC28-F32CD7C0B567}"/>
              </a:ext>
              <a:ext uri="{C183D7F6-B498-43B3-948B-1728B52AA6E4}">
                <adec:decorative xmlns:adec="http://schemas.microsoft.com/office/drawing/2017/decorative" val="1"/>
              </a:ext>
            </a:extLst>
          </p:cNvPr>
          <p:cNvSpPr txBox="1"/>
          <p:nvPr/>
        </p:nvSpPr>
        <p:spPr>
          <a:xfrm>
            <a:off x="6595354" y="107003"/>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grpSp>
        <p:nvGrpSpPr>
          <p:cNvPr id="9" name="Gruppieren 8" descr="Inklusion">
            <a:extLst>
              <a:ext uri="{FF2B5EF4-FFF2-40B4-BE49-F238E27FC236}">
                <a16:creationId xmlns:a16="http://schemas.microsoft.com/office/drawing/2014/main" id="{CD2A558F-D7BF-9DBB-E845-8315BDE52463}"/>
              </a:ext>
            </a:extLst>
          </p:cNvPr>
          <p:cNvGrpSpPr/>
          <p:nvPr/>
        </p:nvGrpSpPr>
        <p:grpSpPr>
          <a:xfrm>
            <a:off x="866883" y="4043547"/>
            <a:ext cx="7410234" cy="2181351"/>
            <a:chOff x="866883" y="4043547"/>
            <a:chExt cx="7410234" cy="2181351"/>
          </a:xfrm>
        </p:grpSpPr>
        <p:pic>
          <p:nvPicPr>
            <p:cNvPr id="4" name="Grafik 3" descr="Schaubild von der Exklusion zur Inlusion">
              <a:extLst>
                <a:ext uri="{FF2B5EF4-FFF2-40B4-BE49-F238E27FC236}">
                  <a16:creationId xmlns:a16="http://schemas.microsoft.com/office/drawing/2014/main" id="{835CC3EE-ADAF-0920-6045-BB27BACD467C}"/>
                </a:ext>
              </a:extLst>
            </p:cNvPr>
            <p:cNvPicPr>
              <a:picLocks noChangeAspect="1"/>
            </p:cNvPicPr>
            <p:nvPr/>
          </p:nvPicPr>
          <p:blipFill>
            <a:blip r:embed="rId2"/>
            <a:stretch>
              <a:fillRect/>
            </a:stretch>
          </p:blipFill>
          <p:spPr>
            <a:xfrm rot="10800000">
              <a:off x="2296353" y="4043547"/>
              <a:ext cx="5130087" cy="1904351"/>
            </a:xfrm>
            <a:prstGeom prst="rect">
              <a:avLst/>
            </a:prstGeom>
          </p:spPr>
        </p:pic>
        <p:sp>
          <p:nvSpPr>
            <p:cNvPr id="7" name="Textfeld 6">
              <a:extLst>
                <a:ext uri="{FF2B5EF4-FFF2-40B4-BE49-F238E27FC236}">
                  <a16:creationId xmlns:a16="http://schemas.microsoft.com/office/drawing/2014/main" id="{724BB19A-7673-6B44-9668-3A475FB443B3}"/>
                </a:ext>
              </a:extLst>
            </p:cNvPr>
            <p:cNvSpPr txBox="1"/>
            <p:nvPr/>
          </p:nvSpPr>
          <p:spPr>
            <a:xfrm>
              <a:off x="866883" y="5947899"/>
              <a:ext cx="7410234" cy="276999"/>
            </a:xfrm>
            <a:prstGeom prst="rect">
              <a:avLst/>
            </a:prstGeom>
            <a:noFill/>
          </p:spPr>
          <p:txBody>
            <a:bodyPr wrap="none" rtlCol="0">
              <a:spAutoFit/>
            </a:bodyPr>
            <a:lstStyle/>
            <a:p>
              <a:r>
                <a:rPr lang="de-DE" sz="1200" dirty="0"/>
                <a:t>Grafiktitel: Inklusion | </a:t>
              </a:r>
              <a:r>
                <a:rPr lang="de-DE" sz="1200" dirty="0" err="1"/>
                <a:t>Urheber:in</a:t>
              </a:r>
              <a:r>
                <a:rPr lang="de-DE" sz="1200" dirty="0"/>
                <a:t>: </a:t>
              </a:r>
              <a:r>
                <a:rPr lang="de-DE" sz="1200" dirty="0" err="1"/>
                <a:t>WhiteHotaru</a:t>
              </a:r>
              <a:r>
                <a:rPr lang="de-DE" sz="1200" dirty="0"/>
                <a:t> über </a:t>
              </a:r>
              <a:r>
                <a:rPr lang="de-DE" sz="1200" dirty="0">
                  <a:hlinkClick r:id="rId3"/>
                </a:rPr>
                <a:t>Wikimedia Commons (Webseite)</a:t>
              </a:r>
              <a:r>
                <a:rPr lang="de-DE" sz="1200" dirty="0"/>
                <a:t> | Lizenz: </a:t>
              </a:r>
              <a:r>
                <a:rPr lang="de-DE" sz="1200" dirty="0">
                  <a:solidFill>
                    <a:srgbClr val="637052"/>
                  </a:solidFill>
                  <a:hlinkClick r:id="rId4"/>
                </a:rPr>
                <a:t>CC 0 1.0 (Webseite)</a:t>
              </a:r>
              <a:endParaRPr lang="de-DE" sz="1200" dirty="0">
                <a:solidFill>
                  <a:srgbClr val="637052"/>
                </a:solidFill>
              </a:endParaRPr>
            </a:p>
          </p:txBody>
        </p:sp>
      </p:grpSp>
    </p:spTree>
    <p:extLst>
      <p:ext uri="{BB962C8B-B14F-4D97-AF65-F5344CB8AC3E}">
        <p14:creationId xmlns:p14="http://schemas.microsoft.com/office/powerpoint/2010/main" val="39868304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8">
            <a:extLst>
              <a:ext uri="{FF2B5EF4-FFF2-40B4-BE49-F238E27FC236}">
                <a16:creationId xmlns:a16="http://schemas.microsoft.com/office/drawing/2014/main" id="{4326A791-3C2C-9DE4-ED07-7216FB4F806A}"/>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Barrierefreiheit</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2"/>
          </p:nvPr>
        </p:nvSpPr>
        <p:spPr>
          <a:xfrm>
            <a:off x="933855" y="1789889"/>
            <a:ext cx="7417342" cy="4398474"/>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Räumliche Barrierefreiheit bedeutet Gebäude, Verkehrsmittel, Freizeitangebote, Arbeitsstätten und Ähnliches so zu gestalten, dass eine selbstbestimmte Teilhabe am Leben ohne Hilfe möglich ist.</a:t>
            </a:r>
          </a:p>
          <a:p>
            <a:pPr marL="285750" indent="-285750">
              <a:buFont typeface="Arial" panose="020B0604020202020204" pitchFamily="34" charset="0"/>
              <a:buChar char="•"/>
            </a:pPr>
            <a:r>
              <a:rPr lang="de-DE" sz="1600" dirty="0">
                <a:solidFill>
                  <a:schemeClr val="tx1"/>
                </a:solidFill>
                <a:latin typeface="+mn-lt"/>
              </a:rPr>
              <a:t>So gibt es neben Treppen auch Rampen und Aufzüge, Texte werden in leichter Sprache verfasst, Anleitungen mit Bebilderungen versehen oder Vorträge durch einen Gebärdendolmetscher organisiert.</a:t>
            </a:r>
          </a:p>
          <a:p>
            <a:pPr marL="285750" indent="-285750">
              <a:buFont typeface="Arial" panose="020B0604020202020204" pitchFamily="34" charset="0"/>
              <a:buChar char="•"/>
            </a:pPr>
            <a:r>
              <a:rPr lang="de-DE" sz="1600" dirty="0">
                <a:solidFill>
                  <a:schemeClr val="tx1"/>
                </a:solidFill>
                <a:latin typeface="+mn-lt"/>
              </a:rPr>
              <a:t>Darüber hinaus ist die digitale Barrierefreiheit mitzudenken. Internetseiten sind so zu gestalten, dass sie für alle Menschen zugänglich sind.</a:t>
            </a:r>
          </a:p>
          <a:p>
            <a:pPr marL="285750" indent="-285750">
              <a:buFont typeface="Arial" panose="020B0604020202020204" pitchFamily="34" charset="0"/>
              <a:buChar char="•"/>
            </a:pPr>
            <a:r>
              <a:rPr lang="de-DE" sz="1600" dirty="0">
                <a:solidFill>
                  <a:schemeClr val="tx1"/>
                </a:solidFill>
                <a:latin typeface="+mn-lt"/>
              </a:rPr>
              <a:t>Für mehr Informationen siehe: </a:t>
            </a:r>
            <a:r>
              <a:rPr lang="de-DE" sz="1600" dirty="0">
                <a:latin typeface="+mn-lt"/>
                <a:hlinkClick r:id="rId2"/>
              </a:rPr>
              <a:t>Barrierefreiheit - Barrierefreiheit | Aktion Mensch (Webseite)</a:t>
            </a:r>
            <a:endParaRPr lang="de-DE" sz="1600" dirty="0">
              <a:solidFill>
                <a:schemeClr val="tx1"/>
              </a:solidFill>
              <a:latin typeface="+mn-lt"/>
            </a:endParaRPr>
          </a:p>
        </p:txBody>
      </p:sp>
      <p:sp>
        <p:nvSpPr>
          <p:cNvPr id="8" name="Textfeld 7">
            <a:extLst>
              <a:ext uri="{FF2B5EF4-FFF2-40B4-BE49-F238E27FC236}">
                <a16:creationId xmlns:a16="http://schemas.microsoft.com/office/drawing/2014/main" id="{FBF7570F-2805-0B35-6CF1-1EF9305B4BFA}"/>
              </a:ext>
            </a:extLst>
          </p:cNvPr>
          <p:cNvSpPr txBox="1"/>
          <p:nvPr/>
        </p:nvSpPr>
        <p:spPr>
          <a:xfrm>
            <a:off x="0" y="6034474"/>
            <a:ext cx="3093720" cy="307777"/>
          </a:xfrm>
          <a:prstGeom prst="rect">
            <a:avLst/>
          </a:prstGeom>
          <a:noFill/>
        </p:spPr>
        <p:txBody>
          <a:bodyPr wrap="square" rtlCol="0">
            <a:spAutoFit/>
          </a:bodyPr>
          <a:lstStyle/>
          <a:p>
            <a:r>
              <a:rPr lang="de-DE" sz="1400" i="1" u="none" strike="noStrike" baseline="0">
                <a:latin typeface="+mj-lt"/>
              </a:rPr>
              <a:t>Stefanie Jaskulski, MoodleKannMehr</a:t>
            </a:r>
            <a:endParaRPr lang="de-DE" sz="600" i="1">
              <a:latin typeface="+mj-lt"/>
              <a:cs typeface="HamburgSans"/>
            </a:endParaRPr>
          </a:p>
        </p:txBody>
      </p:sp>
      <p:sp>
        <p:nvSpPr>
          <p:cNvPr id="10" name="Textfeld 9">
            <a:extLst>
              <a:ext uri="{FF2B5EF4-FFF2-40B4-BE49-F238E27FC236}">
                <a16:creationId xmlns:a16="http://schemas.microsoft.com/office/drawing/2014/main" id="{D9730DCE-9101-1749-4AE5-D5696BE789C8}"/>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spTree>
    <p:extLst>
      <p:ext uri="{BB962C8B-B14F-4D97-AF65-F5344CB8AC3E}">
        <p14:creationId xmlns:p14="http://schemas.microsoft.com/office/powerpoint/2010/main" val="21388541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8">
            <a:extLst>
              <a:ext uri="{FF2B5EF4-FFF2-40B4-BE49-F238E27FC236}">
                <a16:creationId xmlns:a16="http://schemas.microsoft.com/office/drawing/2014/main" id="{7434BE6A-10E8-451A-8B7D-BCDDC44FA767}"/>
              </a:ext>
            </a:extLst>
          </p:cNvPr>
          <p:cNvSpPr txBox="1">
            <a:spLocks/>
          </p:cNvSpPr>
          <p:nvPr/>
        </p:nvSpPr>
        <p:spPr>
          <a:xfrm>
            <a:off x="688941" y="1222310"/>
            <a:ext cx="7543800" cy="59885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200" b="1" dirty="0">
                <a:solidFill>
                  <a:schemeClr val="accent1"/>
                </a:solidFill>
              </a:rPr>
              <a:t>Digitale Barrierefreiheit</a:t>
            </a:r>
          </a:p>
        </p:txBody>
      </p:sp>
      <p:sp>
        <p:nvSpPr>
          <p:cNvPr id="2" name="Inhaltsplatzhalter 1">
            <a:extLst>
              <a:ext uri="{FF2B5EF4-FFF2-40B4-BE49-F238E27FC236}">
                <a16:creationId xmlns:a16="http://schemas.microsoft.com/office/drawing/2014/main" id="{AADDD94C-2CE6-6409-D357-3084D68AD36B}"/>
              </a:ext>
            </a:extLst>
          </p:cNvPr>
          <p:cNvSpPr>
            <a:spLocks noGrp="1"/>
          </p:cNvSpPr>
          <p:nvPr>
            <p:ph sz="half" idx="2"/>
          </p:nvPr>
        </p:nvSpPr>
        <p:spPr>
          <a:xfrm>
            <a:off x="885216" y="1838527"/>
            <a:ext cx="7480571" cy="4265093"/>
          </a:xfrm>
        </p:spPr>
        <p:txBody>
          <a:bodyPr>
            <a:normAutofit/>
          </a:bodyPr>
          <a:lstStyle/>
          <a:p>
            <a:pPr marL="285750" indent="-285750">
              <a:buFont typeface="Arial" panose="020B0604020202020204" pitchFamily="34" charset="0"/>
              <a:buChar char="•"/>
            </a:pPr>
            <a:r>
              <a:rPr lang="de-DE" sz="1600" dirty="0">
                <a:solidFill>
                  <a:schemeClr val="tx1"/>
                </a:solidFill>
                <a:latin typeface="+mn-lt"/>
              </a:rPr>
              <a:t>Digitale Barrierefreiheit bedeutet, dass Menschen mit Einschränkungen das Web nutzen können. Genauer gesagt bedeutet es, dass sie es wahrnehmen, verstehen, navigieren und damit interagieren und sie dazu beitragen können</a:t>
            </a:r>
          </a:p>
          <a:p>
            <a:pPr marL="285750" indent="-285750">
              <a:buFont typeface="Arial" panose="020B0604020202020204" pitchFamily="34" charset="0"/>
              <a:buChar char="•"/>
            </a:pPr>
            <a:r>
              <a:rPr lang="de-DE" sz="1600" dirty="0">
                <a:solidFill>
                  <a:schemeClr val="tx1"/>
                </a:solidFill>
                <a:latin typeface="+mn-lt"/>
              </a:rPr>
              <a:t>Jürgen Dusel, Behindertenbeauftragte der Bundesregierung, betont, dass es eben nicht ausschließlich um den Zugang und die Nutzung geht, sondern vor allem um die Interaktion.</a:t>
            </a:r>
          </a:p>
          <a:p>
            <a:pPr marL="285750" indent="-285750">
              <a:buFont typeface="Arial" panose="020B0604020202020204" pitchFamily="34" charset="0"/>
              <a:buChar char="•"/>
            </a:pPr>
            <a:r>
              <a:rPr lang="de-DE" sz="1600" dirty="0">
                <a:solidFill>
                  <a:schemeClr val="tx1"/>
                </a:solidFill>
                <a:latin typeface="+mn-lt"/>
              </a:rPr>
              <a:t>Für Menschen mit Einschränkungen bieten das Internet und digitale Inhalte entscheidende Vorteile. Sie haben das Potenzial, die Selbstbestimmtheit und Teilhabe erheblich zu steigern und so für Chancengleichheit zu sorgen.</a:t>
            </a:r>
          </a:p>
        </p:txBody>
      </p:sp>
      <p:sp>
        <p:nvSpPr>
          <p:cNvPr id="9" name="Textfeld 8">
            <a:extLst>
              <a:ext uri="{FF2B5EF4-FFF2-40B4-BE49-F238E27FC236}">
                <a16:creationId xmlns:a16="http://schemas.microsoft.com/office/drawing/2014/main" id="{BCE8178D-0C36-B804-4307-E25385EC3BC2}"/>
              </a:ext>
            </a:extLst>
          </p:cNvPr>
          <p:cNvSpPr txBox="1"/>
          <p:nvPr/>
        </p:nvSpPr>
        <p:spPr>
          <a:xfrm>
            <a:off x="0" y="6103620"/>
            <a:ext cx="4937760" cy="307777"/>
          </a:xfrm>
          <a:prstGeom prst="rect">
            <a:avLst/>
          </a:prstGeom>
          <a:noFill/>
        </p:spPr>
        <p:txBody>
          <a:bodyPr wrap="square" rtlCol="0">
            <a:spAutoFit/>
          </a:bodyPr>
          <a:lstStyle/>
          <a:p>
            <a:r>
              <a:rPr lang="de-DE" sz="1400" i="1" u="none" strike="noStrike" baseline="0" dirty="0">
                <a:latin typeface="+mj-lt"/>
              </a:rPr>
              <a:t>Aliki Sophia Alamanis, Barrierefreiheit digitaler Bildungsmedien </a:t>
            </a:r>
            <a:endParaRPr lang="de-DE" sz="600" i="1" dirty="0">
              <a:latin typeface="+mj-lt"/>
              <a:cs typeface="HamburgSans"/>
            </a:endParaRPr>
          </a:p>
        </p:txBody>
      </p:sp>
      <p:sp>
        <p:nvSpPr>
          <p:cNvPr id="8" name="Textfeld 7">
            <a:extLst>
              <a:ext uri="{FF2B5EF4-FFF2-40B4-BE49-F238E27FC236}">
                <a16:creationId xmlns:a16="http://schemas.microsoft.com/office/drawing/2014/main" id="{2A0A186E-372B-F4DF-E716-6A9B41D6F4E8}"/>
              </a:ext>
              <a:ext uri="{C183D7F6-B498-43B3-948B-1728B52AA6E4}">
                <adec:decorative xmlns:adec="http://schemas.microsoft.com/office/drawing/2017/decorative" val="1"/>
              </a:ext>
            </a:extLst>
          </p:cNvPr>
          <p:cNvSpPr txBox="1"/>
          <p:nvPr/>
        </p:nvSpPr>
        <p:spPr>
          <a:xfrm>
            <a:off x="6595354" y="116731"/>
            <a:ext cx="2548646" cy="461665"/>
          </a:xfrm>
          <a:prstGeom prst="rect">
            <a:avLst/>
          </a:prstGeom>
          <a:noFill/>
        </p:spPr>
        <p:txBody>
          <a:bodyPr wrap="square" rtlCol="0">
            <a:spAutoFit/>
          </a:bodyPr>
          <a:lstStyle/>
          <a:p>
            <a:pPr algn="r"/>
            <a:r>
              <a:rPr lang="de-DE" sz="2400" b="1" dirty="0">
                <a:solidFill>
                  <a:schemeClr val="accent1"/>
                </a:solidFill>
                <a:latin typeface="Aldhabi" panose="01000000000000000000" pitchFamily="2" charset="-78"/>
                <a:cs typeface="Aldhabi" panose="01000000000000000000" pitchFamily="2" charset="-78"/>
              </a:rPr>
              <a:t>1. Begriffsklärungen</a:t>
            </a:r>
          </a:p>
        </p:txBody>
      </p:sp>
    </p:spTree>
    <p:extLst>
      <p:ext uri="{BB962C8B-B14F-4D97-AF65-F5344CB8AC3E}">
        <p14:creationId xmlns:p14="http://schemas.microsoft.com/office/powerpoint/2010/main" val="8281248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ESF_Dokument_Hochformat" ma:contentTypeID="0x010100459671A8647C034880645F08B50D8160002E0F80AB8D682E44A7F4B4BB728AD353007E3F27A4D61DD24D955E1549B0FE517F" ma:contentTypeVersion="17" ma:contentTypeDescription="Blankovorlage für hochformatige Dokumente im ESF-Projekt BB:d&amp;i" ma:contentTypeScope="" ma:versionID="b818c29a809d91d59ff33c9c561a2cc9">
  <xsd:schema xmlns:xsd="http://www.w3.org/2001/XMLSchema" xmlns:xs="http://www.w3.org/2001/XMLSchema" xmlns:p="http://schemas.microsoft.com/office/2006/metadata/properties" xmlns:ns2="414ccb94-d0d7-42c6-9c02-7caf23ad2cad" xmlns:ns3="a81aca57-5117-4336-90d5-a6c6ee93297f" xmlns:ns4="http://schemas.microsoft.com/sharepoint/v4" targetNamespace="http://schemas.microsoft.com/office/2006/metadata/properties" ma:root="true" ma:fieldsID="448ba7a3ce04acc1eb645b7eaf819293" ns2:_="" ns3:_="" ns4:_="">
    <xsd:import namespace="414ccb94-d0d7-42c6-9c02-7caf23ad2cad"/>
    <xsd:import namespace="a81aca57-5117-4336-90d5-a6c6ee93297f"/>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3:Teilprojekt" minOccurs="0"/>
                <xsd:element ref="ns3:TPB_x002d_Unterprojekte" minOccurs="0"/>
                <xsd:element ref="ns2:SharedWithUsers" minOccurs="0"/>
                <xsd:element ref="ns3:Dokumentenart" minOccurs="0"/>
                <xsd:element ref="ns3:Thema_x0020_TP_x0020_B" minOccurs="0"/>
                <xsd:element ref="ns3:TP_x0020_B_x003a__x0020_P_x00e4_dagogische_x0020_Koordination" minOccurs="0"/>
                <xsd:element ref="ns3:Sketchnotes" minOccurs="0"/>
                <xsd:element ref="ns3:AllTeams_x002d_Thema"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ccb94-d0d7-42c6-9c02-7caf23ad2cad" elementFormDefault="qualified">
    <xsd:import namespace="http://schemas.microsoft.com/office/2006/documentManagement/types"/>
    <xsd:import namespace="http://schemas.microsoft.com/office/infopath/2007/PartnerControls"/>
    <xsd:element name="_dlc_DocId" ma:index="8" nillable="true" ma:displayName="Wert der Dokument-ID" ma:description="Der Wert der diesem Element zugewiesenen Dokument-ID." ma:internalName="_dlc_DocId" ma:readOnly="true">
      <xsd:simpleType>
        <xsd:restriction base="dms:Text"/>
      </xsd:simpleType>
    </xsd:element>
    <xsd:element name="_dlc_DocIdUrl" ma:index="9" nillable="true" ma:displayName="Dokument-ID" ma:description="Permanenter Hyperlink zu diesem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Beständige ID" ma:description="ID beim Hinzufügen beibehalten." ma:hidden="true" ma:internalName="_dlc_DocIdPersistId" ma:readOnly="true">
      <xsd:simpleType>
        <xsd:restriction base="dms:Boolean"/>
      </xsd:simpleType>
    </xsd:element>
    <xsd:element name="TaxCatchAll" ma:index="11" nillable="true" ma:displayName="Taxonomy Catch All Column" ma:hidden="true" ma:list="{1e517a67-673a-446a-82c7-fe66ded5566c}" ma:internalName="TaxCatchAll" ma:showField="CatchAllData" ma:web="414ccb94-d0d7-42c6-9c02-7caf23ad2cad">
      <xsd:complexType>
        <xsd:complexContent>
          <xsd:extension base="dms:MultiChoiceLookup">
            <xsd:sequence>
              <xsd:element name="Value" type="dms:Lookup" maxOccurs="unbounded" minOccurs="0" nillable="true"/>
            </xsd:sequence>
          </xsd:extension>
        </xsd:complexContent>
      </xsd:complexType>
    </xsd:element>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81aca57-5117-4336-90d5-a6c6ee93297f" elementFormDefault="qualified">
    <xsd:import namespace="http://schemas.microsoft.com/office/2006/documentManagement/types"/>
    <xsd:import namespace="http://schemas.microsoft.com/office/infopath/2007/PartnerControls"/>
    <xsd:element name="Teilprojekt" ma:index="12" nillable="true" ma:displayName="Teilprojekt" ma:default="AllTeams" ma:format="Dropdown" ma:indexed="true" ma:internalName="Teilprojekt">
      <xsd:simpleType>
        <xsd:restriction base="dms:Choice">
          <xsd:enumeration value="TP A"/>
          <xsd:enumeration value="TP B"/>
          <xsd:enumeration value="TP C"/>
          <xsd:enumeration value="AllTeams"/>
        </xsd:restriction>
      </xsd:simpleType>
    </xsd:element>
    <xsd:element name="TPB_x002d_Unterprojekte" ma:index="13" nillable="true" ma:displayName="TPB-Unterprojekte" ma:description="nur für Teilprojekt B" ma:internalName="TPB_x002d_Unterprojekte">
      <xsd:complexType>
        <xsd:complexContent>
          <xsd:extension base="dms:MultiChoice">
            <xsd:sequence>
              <xsd:element name="Value" maxOccurs="unbounded" minOccurs="0" nillable="true">
                <xsd:simpleType>
                  <xsd:restriction base="dms:Choice">
                    <xsd:enumeration value="B1"/>
                    <xsd:enumeration value="B2"/>
                  </xsd:restriction>
                </xsd:simpleType>
              </xsd:element>
            </xsd:sequence>
          </xsd:extension>
        </xsd:complexContent>
      </xsd:complexType>
    </xsd:element>
    <xsd:element name="Dokumentenart" ma:index="15" nillable="true" ma:displayName="Dokumentenart" ma:format="Dropdown" ma:internalName="Dokumentenart">
      <xsd:simpleType>
        <xsd:restriction base="dms:Choice">
          <xsd:enumeration value="Abfrage"/>
          <xsd:enumeration value="Anleitung"/>
          <xsd:enumeration value="Bericht/Auswertung"/>
          <xsd:enumeration value="eBook"/>
          <xsd:enumeration value="Einladung"/>
          <xsd:enumeration value="Konzept"/>
          <xsd:enumeration value="Liste/Übersicht"/>
          <xsd:enumeration value="Nutzerordnung"/>
          <xsd:enumeration value="Planung"/>
          <xsd:enumeration value="Protokoll"/>
          <xsd:enumeration value="Präsentation"/>
          <xsd:enumeration value="Studie"/>
          <xsd:enumeration value="Tagesordnung"/>
          <xsd:enumeration value="Vorlage"/>
          <xsd:enumeration value="Zertifikat"/>
          <xsd:enumeration value="Sonstiges"/>
        </xsd:restriction>
      </xsd:simpleType>
    </xsd:element>
    <xsd:element name="Thema_x0020_TP_x0020_B" ma:index="16" nillable="true" ma:displayName="TPB-Thema" ma:format="Dropdown" ma:internalName="Thema_x0020_TP_x0020_B">
      <xsd:simpleType>
        <xsd:restriction base="dms:Choice">
          <xsd:enumeration value="Fortbildungen"/>
          <xsd:enumeration value="Implementierung Schulen"/>
          <xsd:enumeration value="Pädagogische Koordination"/>
          <xsd:enumeration value="Projektstrukturvorgaben"/>
          <xsd:enumeration value="Teamkoordination TP B"/>
          <xsd:enumeration value="Technische Koordination"/>
        </xsd:restriction>
      </xsd:simpleType>
    </xsd:element>
    <xsd:element name="TP_x0020_B_x003a__x0020_P_x00e4_dagogische_x0020_Koordination" ma:index="17" nillable="true" ma:displayName="TPB-Klassifizierung" ma:internalName="TP_x0020_B_x003a__x0020_P_x00e4_dagogische_x0020_Koordination">
      <xsd:complexType>
        <xsd:complexContent>
          <xsd:extension base="dms:MultiChoice">
            <xsd:sequence>
              <xsd:element name="Value" maxOccurs="unbounded" minOccurs="0" nillable="true">
                <xsd:simpleType>
                  <xsd:restriction base="dms:Choice">
                    <xsd:enumeration value="Bildungstheorie &amp; Didaktik"/>
                    <xsd:enumeration value="Einzelfortbildungen"/>
                    <xsd:enumeration value="HIBB-Workshopangebote"/>
                    <xsd:enumeration value="LI-Fortbildungsreihe"/>
                    <xsd:enumeration value="Moodle-Aktivitätensammlungen-Vorgaben"/>
                    <xsd:enumeration value="Moodle- Barrierefreiheit"/>
                    <xsd:enumeration value="Moodle-Bedienhilfen"/>
                    <xsd:enumeration value="Moodle-KeyUser-Ebene"/>
                    <xsd:enumeration value="Moodle-Visualisierung"/>
                    <xsd:enumeration value="Nichtprojektschulen (NPS)"/>
                    <xsd:enumeration value="Projektschulen  &amp; DiKos"/>
                  </xsd:restriction>
                </xsd:simpleType>
              </xsd:element>
            </xsd:sequence>
          </xsd:extension>
        </xsd:complexContent>
      </xsd:complexType>
    </xsd:element>
    <xsd:element name="Sketchnotes" ma:index="18" nillable="true" ma:displayName="Sketchnotes" ma:default="0" ma:internalName="Sketchnotes">
      <xsd:simpleType>
        <xsd:restriction base="dms:Boolean"/>
      </xsd:simpleType>
    </xsd:element>
    <xsd:element name="AllTeams_x002d_Thema" ma:index="19" nillable="true" ma:displayName="AllTeams-Thema" ma:format="Dropdown" ma:internalName="AllTeams_x002d_Thema">
      <xsd:simpleType>
        <xsd:restriction base="dms:Choice">
          <xsd:enumeration value="Fachtag"/>
          <xsd:enumeration value="Projektorganisation"/>
          <xsd:enumeration value="Teilnehmerverwaltung"/>
          <xsd:enumeration value="WiBeS"/>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14ccb94-d0d7-42c6-9c02-7caf23ad2cad">HIBB-994832085-70</_dlc_DocId>
    <_dlc_DocIdUrl xmlns="414ccb94-d0d7-42c6-9c02-7caf23ad2cad">
      <Url>https://www2.wibes.de/sites/hibb/hi23/_layouts/15/DocIdRedir.aspx?ID=HIBB-994832085-70</Url>
      <Description>HIBB-994832085-70</Description>
    </_dlc_DocIdUrl>
    <Dokumentenart xmlns="a81aca57-5117-4336-90d5-a6c6ee93297f">Vorlage</Dokumentenart>
    <Thema_x0020_TP_x0020_B xmlns="a81aca57-5117-4336-90d5-a6c6ee93297f" xsi:nil="true"/>
    <Sketchnotes xmlns="a81aca57-5117-4336-90d5-a6c6ee93297f">false</Sketchnotes>
    <Teilprojekt xmlns="a81aca57-5117-4336-90d5-a6c6ee93297f">AllTeams</Teilprojekt>
    <TP_x0020_B_x003a__x0020_P_x00e4_dagogische_x0020_Koordination xmlns="a81aca57-5117-4336-90d5-a6c6ee93297f"/>
    <AllTeams_x002d_Thema xmlns="a81aca57-5117-4336-90d5-a6c6ee93297f">Organisation</AllTeams_x002d_Thema>
    <TPB_x002d_Unterprojekte xmlns="a81aca57-5117-4336-90d5-a6c6ee93297f"/>
    <TaxCatchAll xmlns="414ccb94-d0d7-42c6-9c02-7caf23ad2cad"/>
    <IconOverlay xmlns="http://schemas.microsoft.com/sharepoint/v4" xsi:nil="true"/>
  </documentManagement>
</p:properties>
</file>

<file path=customXml/itemProps1.xml><?xml version="1.0" encoding="utf-8"?>
<ds:datastoreItem xmlns:ds="http://schemas.openxmlformats.org/officeDocument/2006/customXml" ds:itemID="{047C9951-14FD-4790-B55A-16EC1DDE7096}">
  <ds:schemaRefs>
    <ds:schemaRef ds:uri="414ccb94-d0d7-42c6-9c02-7caf23ad2cad"/>
    <ds:schemaRef ds:uri="a81aca57-5117-4336-90d5-a6c6ee93297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4"/>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9ADE0560-0DA4-46A2-BD8D-186A3F57D135}">
  <ds:schemaRefs>
    <ds:schemaRef ds:uri="http://schemas.microsoft.com/sharepoint/events"/>
    <ds:schemaRef ds:uri="http://www.w3.org/2000/xmlns/"/>
  </ds:schemaRefs>
</ds:datastoreItem>
</file>

<file path=customXml/itemProps3.xml><?xml version="1.0" encoding="utf-8"?>
<ds:datastoreItem xmlns:ds="http://schemas.openxmlformats.org/officeDocument/2006/customXml" ds:itemID="{A86FF0E2-6668-4D1E-AEF8-CB2A8F2E10C3}">
  <ds:schemaRefs>
    <ds:schemaRef ds:uri="http://schemas.microsoft.com/sharepoint/v3/contenttype/forms"/>
  </ds:schemaRefs>
</ds:datastoreItem>
</file>

<file path=customXml/itemProps4.xml><?xml version="1.0" encoding="utf-8"?>
<ds:datastoreItem xmlns:ds="http://schemas.openxmlformats.org/officeDocument/2006/customXml" ds:itemID="{8167BE9A-2A8A-4B70-AD0A-F4B2FAB45055}">
  <ds:schemaRefs>
    <ds:schemaRef ds:uri="414ccb94-d0d7-42c6-9c02-7caf23ad2cad"/>
    <ds:schemaRef ds:uri="a81aca57-5117-4336-90d5-a6c6ee93297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4"/>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ESF_Praesentation_Vorlage</Template>
  <TotalTime>0</TotalTime>
  <Words>3917</Words>
  <Application>Microsoft Office PowerPoint</Application>
  <PresentationFormat>Bildschirmpräsentation (4:3)</PresentationFormat>
  <Paragraphs>290</Paragraphs>
  <Slides>43</Slides>
  <Notes>0</Notes>
  <HiddenSlides>0</HiddenSlides>
  <MMClips>7</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43</vt:i4>
      </vt:variant>
    </vt:vector>
  </HeadingPairs>
  <TitlesOfParts>
    <vt:vector size="50" baseType="lpstr">
      <vt:lpstr>Aldhabi</vt:lpstr>
      <vt:lpstr>Arial</vt:lpstr>
      <vt:lpstr>Calibri</vt:lpstr>
      <vt:lpstr>Calibri Light</vt:lpstr>
      <vt:lpstr>HamburgSans</vt:lpstr>
      <vt:lpstr>Lucida Grande</vt:lpstr>
      <vt:lpstr>Rückblick</vt:lpstr>
      <vt:lpstr>Der barrierearme Moodlekurs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Friedewold, Babett</dc:creator>
  <cp:lastModifiedBy>Nicole</cp:lastModifiedBy>
  <cp:revision>5</cp:revision>
  <cp:lastPrinted>2022-05-25T13:23:24Z</cp:lastPrinted>
  <dcterms:created xsi:type="dcterms:W3CDTF">2022-02-04T16:26:20Z</dcterms:created>
  <dcterms:modified xsi:type="dcterms:W3CDTF">2023-05-14T18:23:18Z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0x010100459671A8647C034880645F08B50D8160002E0F80AB8D682E44A7F4B4BB728AD353007E3F27A4D61DD24D955E1549B0FE517F</vt:lpwstr>
  </property>
  <property fmtid="{D5CDD505-2E9C-101B-9397-08002B2CF9AE}" pid="3" name="_dlc_DocIdItemGuid">
    <vt:lpwstr>1886fb5d-5f07-4415-88af-f6fb1abb4ad8</vt:lpwstr>
  </property>
  <property fmtid="{D5CDD505-2E9C-101B-9397-08002B2CF9AE}" pid="4" name="Thema">
    <vt:lpwstr>Organisation</vt:lpwstr>
  </property>
</Properties>
</file>