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4" r:id="rId3"/>
    <p:sldId id="258" r:id="rId4"/>
    <p:sldId id="266" r:id="rId5"/>
    <p:sldId id="267" r:id="rId6"/>
    <p:sldId id="270" r:id="rId7"/>
    <p:sldId id="269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72A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5" autoAdjust="0"/>
  </p:normalViewPr>
  <p:slideViewPr>
    <p:cSldViewPr snapToGrid="0">
      <p:cViewPr varScale="1">
        <p:scale>
          <a:sx n="79" d="100"/>
          <a:sy n="79" d="100"/>
        </p:scale>
        <p:origin x="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D767B-1B91-A69C-D4EF-EA3B101AA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D67349-E471-1D3B-4F08-F3000783E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7D8419-374E-6E55-118D-F29957A5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7F3889-6A01-125B-9F05-10E5DA2A0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8673D4-79DC-CBC7-1E2E-2B0D425F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20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FE069-D2A9-DF6C-18B7-FD90872B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C2C0CD-0442-6E90-A913-D5D572E31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38CE31-D056-C421-093E-AAC75B71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7326B2-F618-96D5-EEAA-A5DA874A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AB7605-0A34-4EF6-D431-8FC5CBE6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60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9D395A0-6BD3-4C1D-3334-BC8933EE7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A8AAFE-17FA-1A73-DA51-022CA39BB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82CCAA-CDAC-D8B8-3682-E6830606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823165-A0F5-08F4-CC06-AFACE93EA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A852C7-9BD0-09CB-E5A5-B83B5F51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9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EEF35-0225-8E90-423A-A1F40BABE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F2BCF2-BEC1-1806-4C70-C9DE26230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C8ED46-79BD-6AD6-8351-50547E8E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E22A91-E490-880B-E9EA-ECF0C394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2F1508-58E8-C860-1C80-14EB0957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0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DB274-885E-2161-839E-2AF6A296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F6CCA5-7CCB-A2D9-0486-007DBD6F5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3AB5B5-4DAD-F2D6-AD6C-02E9A04E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988EB4-5285-5107-DD50-809B2627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7BBC9E-73E0-DE11-B359-0B3CE7F0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51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2B880-7F60-65E4-23D1-924FCD63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1A26-8899-C25E-3EF7-0D2DEBEA9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ADBE05-2FC2-B85D-49FB-CD3657AB4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B7941A-8897-15A1-53FF-19B76725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3BDE2B-E01C-9270-57BC-785E9DA15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BE52E5-A5E8-FBF1-1EB3-150B40AB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42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F1067-DEF0-EA17-3FED-83853707C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F57532-DCF1-77C9-BD3B-FD898B9E4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8DD529-79FE-631A-CFD9-0F255789D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14D922E-A242-564B-935C-AE9299E40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423B25-4093-04A7-260B-1FE1A0470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434E3D-FC66-652A-BF3C-A5C9FCDC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9C24EA-0B3C-28D0-E7A1-FC628BEE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C8E0021-4F33-CABB-B556-9F9A8889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0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84ADF-CB08-8D92-1F54-426E77D2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605D93-92A2-2ACA-828A-A4B8684D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F8B2761-0F3A-AC07-717A-F4FEA617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45DB47A-421A-2EE6-8036-25B30B24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32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F621B8E-A7B6-1BD6-F942-0ADDF4F24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150BF9-AC95-143E-1C49-6AF6D5C5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A8A5A7-2EB2-A601-6CF1-15007515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72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A3EFF-4691-FAF0-BCDF-BE7A5D83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94C849-CCB1-0138-4A3E-C5D63E3B2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C4BCE9-5CB1-4E33-9351-B23C65C24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861FCC-F05F-6900-AEB8-07D69B65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11CD70-101B-4783-E2A2-96B4F6FE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5F7428-EAB5-0BBD-C222-CB7A2913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5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345A6-C95C-8CB3-CF66-CCEE1648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A0FB632-3D89-B492-95FE-70B15F602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8171AA-7A7A-8141-196F-F3A9B2479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A4AD25-0225-23DE-84F6-5275BADE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B79616-2272-7C41-6269-CCA34CE1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3C83D6-1664-2537-08D2-ACBF2CA7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75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3A80623-6227-E4F7-0388-D821D23DE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2F6CD1-46B3-E047-EE57-8F889F92E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33A06E-9DBF-862E-1F7B-7F9F3B374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33EE-35A7-4BE0-A7FA-B9067490C272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BEAA92-6A39-8C34-15CB-9EDE2060E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E68BB2-913A-340C-2580-181249E07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BBA9E-4701-4B2F-B236-46D746A931BD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 descr="Ein Bild, das Karte enthält.&#10;&#10;Automatisch generierte Beschreibung">
            <a:extLst>
              <a:ext uri="{FF2B5EF4-FFF2-40B4-BE49-F238E27FC236}">
                <a16:creationId xmlns:a16="http://schemas.microsoft.com/office/drawing/2014/main" id="{53BD12F1-7096-D66A-195C-34CD2CF859D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267" y="0"/>
            <a:ext cx="12251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6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rnraumplus.uni-bielefeld.de/mod/book/view.php?id=743560&amp;forceview=1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2DE4D-8335-DD91-AB0D-021AC82B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Barrierefreies Text-Layout</a:t>
            </a:r>
          </a:p>
        </p:txBody>
      </p:sp>
      <p:pic>
        <p:nvPicPr>
          <p:cNvPr id="9" name="Inhaltsplatzhalter 8" descr="Ein Känguru mit Jungtier im Beutel">
            <a:extLst>
              <a:ext uri="{FF2B5EF4-FFF2-40B4-BE49-F238E27FC236}">
                <a16:creationId xmlns:a16="http://schemas.microsoft.com/office/drawing/2014/main" id="{B08A9EE6-ECEB-855A-52E6-F930EAFE97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616" y="1854969"/>
            <a:ext cx="6242462" cy="4161641"/>
          </a:xfrm>
          <a:ln w="19050">
            <a:solidFill>
              <a:schemeClr val="tx1"/>
            </a:solidFill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7AD5AF3-D5FA-950E-DDAC-DF93CF1A231A}"/>
              </a:ext>
            </a:extLst>
          </p:cNvPr>
          <p:cNvSpPr txBox="1"/>
          <p:nvPr/>
        </p:nvSpPr>
        <p:spPr>
          <a:xfrm>
            <a:off x="1226530" y="6180892"/>
            <a:ext cx="107501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zur vorgelesenen Präsentation "Repräsentation von Informationen“ (Webseite)</a:t>
            </a:r>
            <a:endParaRPr lang="de-DE" sz="2400" dirty="0"/>
          </a:p>
          <a:p>
            <a:endParaRPr lang="de-DE" sz="20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F36A41B-746C-1FEA-C7B9-034DFDF6B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623" y="5915937"/>
            <a:ext cx="1034396" cy="103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42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35CFEEBD-39DB-2E71-9B20-A951D73E0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1965" y="1388962"/>
            <a:ext cx="11435787" cy="52722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75A5B1-85BC-80B3-2B37-8E880A5BF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Zusammenfassung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E11D5C2-7882-9053-9B1A-44F175BFAA66}"/>
              </a:ext>
            </a:extLst>
          </p:cNvPr>
          <p:cNvSpPr txBox="1"/>
          <p:nvPr/>
        </p:nvSpPr>
        <p:spPr>
          <a:xfrm>
            <a:off x="1273215" y="1733051"/>
            <a:ext cx="8241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Den einen </a:t>
            </a:r>
            <a:r>
              <a:rPr lang="de-DE" sz="2400" dirty="0"/>
              <a:t>optimal aufbereiteten Text gibt es nicht. </a:t>
            </a:r>
          </a:p>
          <a:p>
            <a:r>
              <a:rPr lang="de-DE" sz="2400" dirty="0"/>
              <a:t>Nicht die maximale Verständlichkeit ist anzustreben, </a:t>
            </a:r>
          </a:p>
          <a:p>
            <a:r>
              <a:rPr lang="de-DE" sz="2400" dirty="0"/>
              <a:t>sondern eine </a:t>
            </a:r>
            <a:r>
              <a:rPr lang="de-DE" sz="2400" b="1" dirty="0"/>
              <a:t>mittlere.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74B065C-30E8-AE41-0F29-1E028B733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224760" y="3741267"/>
            <a:ext cx="5833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Die Vereinfachung darf nicht so weit gehen, dass der Texte keine </a:t>
            </a:r>
          </a:p>
          <a:p>
            <a:r>
              <a:rPr lang="de-DE" sz="2400" b="1" dirty="0"/>
              <a:t>kognitiven Anforderungen mehr stellt.</a:t>
            </a:r>
          </a:p>
        </p:txBody>
      </p:sp>
      <p:sp>
        <p:nvSpPr>
          <p:cNvPr id="8" name="Pfeil: nach rechts 7" descr="Kommentar: Die Vereinfachung darf nicht so weit gehen, dass der Text keine kognitiven Anforderungen mehr stellt.">
            <a:extLst>
              <a:ext uri="{FF2B5EF4-FFF2-40B4-BE49-F238E27FC236}">
                <a16:creationId xmlns:a16="http://schemas.microsoft.com/office/drawing/2014/main" id="{3D5440CC-D13F-22D8-1635-6EF6BFB7F045}"/>
              </a:ext>
            </a:extLst>
          </p:cNvPr>
          <p:cNvSpPr/>
          <p:nvPr/>
        </p:nvSpPr>
        <p:spPr>
          <a:xfrm>
            <a:off x="1608880" y="3914380"/>
            <a:ext cx="1990846" cy="954107"/>
          </a:xfrm>
          <a:prstGeom prst="rightArrow">
            <a:avLst/>
          </a:prstGeom>
          <a:solidFill>
            <a:srgbClr val="DEEBF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9275E87-82BD-A2E5-EDB7-B46878B2CC8C}"/>
              </a:ext>
            </a:extLst>
          </p:cNvPr>
          <p:cNvSpPr txBox="1"/>
          <p:nvPr/>
        </p:nvSpPr>
        <p:spPr>
          <a:xfrm>
            <a:off x="558478" y="5749484"/>
            <a:ext cx="11685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Steck, A.: </a:t>
            </a:r>
            <a:r>
              <a:rPr lang="de-DE" sz="1800" i="1" dirty="0"/>
              <a:t>Förderung des Leseverstehens in der Grundschule</a:t>
            </a:r>
            <a:r>
              <a:rPr lang="de-DE" sz="1800" dirty="0"/>
              <a:t>. Fortbildungsbaustelle für Lehrkräfte. Schneider Verlag</a:t>
            </a:r>
          </a:p>
          <a:p>
            <a:r>
              <a:rPr lang="de-DE" sz="1800" dirty="0"/>
              <a:t>Hohengehren, Baltmannsweiler 2009</a:t>
            </a:r>
            <a:r>
              <a:rPr lang="de-DE" sz="2000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3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2DE4D-8335-DD91-AB0D-021AC82B1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095"/>
            <a:ext cx="10515600" cy="1325563"/>
          </a:xfrm>
        </p:spPr>
        <p:txBody>
          <a:bodyPr/>
          <a:lstStyle/>
          <a:p>
            <a:r>
              <a:rPr lang="de-DE" b="1" dirty="0"/>
              <a:t>Text „Kängurus“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010C7D1-1E63-314C-8C88-BA24A77F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9924" y="1357590"/>
            <a:ext cx="9751261" cy="53379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Inhaltsplatzhalter 8" descr="Ein Känguru mit Jungtier im Beutel">
            <a:extLst>
              <a:ext uri="{FF2B5EF4-FFF2-40B4-BE49-F238E27FC236}">
                <a16:creationId xmlns:a16="http://schemas.microsoft.com/office/drawing/2014/main" id="{B08A9EE6-ECEB-855A-52E6-F930EAFE9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463" y="168267"/>
            <a:ext cx="4531777" cy="3021184"/>
          </a:xfrm>
          <a:ln w="19050">
            <a:solidFill>
              <a:schemeClr val="tx1"/>
            </a:solidFill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72C6F2C-22A4-7433-3992-9B6FE4D401D6}"/>
              </a:ext>
            </a:extLst>
          </p:cNvPr>
          <p:cNvSpPr txBox="1"/>
          <p:nvPr/>
        </p:nvSpPr>
        <p:spPr>
          <a:xfrm>
            <a:off x="252760" y="1419369"/>
            <a:ext cx="7524496" cy="46166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/>
              <a:t>Känguru</a:t>
            </a:r>
          </a:p>
          <a:p>
            <a:r>
              <a:rPr lang="de-DE" sz="1600" dirty="0"/>
              <a:t>Kängurus gehören zu den Beuteltieren, die in Australien leben. Es gibt 60 </a:t>
            </a:r>
          </a:p>
          <a:p>
            <a:r>
              <a:rPr lang="de-DE" sz="1600" dirty="0"/>
              <a:t>verschieben Arten von Kängurus, von manche klein wie Kaninchen </a:t>
            </a:r>
          </a:p>
          <a:p>
            <a:r>
              <a:rPr lang="de-DE" sz="1600" dirty="0"/>
              <a:t>sind, andere dagegen, wie zum Beispiel das rote Riesenkänguru, werden so groß wie </a:t>
            </a:r>
          </a:p>
          <a:p>
            <a:r>
              <a:rPr lang="de-DE" sz="1600" dirty="0"/>
              <a:t>ein erwachsener Mensch. Kängurus haben nur kurze Vorderbeine, aber </a:t>
            </a:r>
          </a:p>
          <a:p>
            <a:r>
              <a:rPr lang="de-DE" sz="1600" dirty="0"/>
              <a:t>große kräftige lange Hinterbeine einen Schwanz, der ihnen zum Sitzen, aber auch </a:t>
            </a:r>
          </a:p>
          <a:p>
            <a:r>
              <a:rPr lang="de-DE" sz="1600" dirty="0"/>
              <a:t>zum Steuern bei ihren weiten Sprüngen dient. Auf der Flucht können Kängurus </a:t>
            </a:r>
          </a:p>
          <a:p>
            <a:r>
              <a:rPr lang="de-DE" sz="1600" dirty="0"/>
              <a:t>Sprünge bis zu 10 Meter weit und 3 Meter hoch machen. Kängurus </a:t>
            </a:r>
          </a:p>
          <a:p>
            <a:r>
              <a:rPr lang="de-DE" sz="1600" dirty="0"/>
              <a:t>sind Pflanzenfresser Sie fressen Gräser und Kräuter. Das wichtigste Merkmal </a:t>
            </a:r>
          </a:p>
          <a:p>
            <a:r>
              <a:rPr lang="de-DE" sz="1600" dirty="0"/>
              <a:t>ist am Bauch der Weibchen ein Beutel, der vorne ist. In dem Beutel</a:t>
            </a:r>
          </a:p>
          <a:p>
            <a:r>
              <a:rPr lang="de-DE" sz="1600" dirty="0"/>
              <a:t>wachsen die Jungen heran. Kängurus bekommen meist nur ein Junges. Nach</a:t>
            </a:r>
          </a:p>
          <a:p>
            <a:r>
              <a:rPr lang="de-DE" sz="1600" dirty="0"/>
              <a:t>Der Geburt klettert das kleine Junge, das nur wenige Zentimeter groß ist</a:t>
            </a:r>
          </a:p>
          <a:p>
            <a:r>
              <a:rPr lang="de-DE" sz="1600" dirty="0"/>
              <a:t>(kleiner als ein Daumen) und kaum 1 Gramm wiegt in den Beutel und saugt</a:t>
            </a:r>
          </a:p>
          <a:p>
            <a:r>
              <a:rPr lang="de-DE" sz="1600" dirty="0"/>
              <a:t>sich an einer Zitze fest. Mehrere Monate bleibt das Junge im Beutel. Danach</a:t>
            </a:r>
          </a:p>
          <a:p>
            <a:r>
              <a:rPr lang="de-DE" sz="1600" dirty="0"/>
              <a:t>folgt es der Mutter zu Fuß, kehrt aber bei Gefahr in den Beutel der Mutter zurück. Es </a:t>
            </a:r>
          </a:p>
          <a:p>
            <a:r>
              <a:rPr lang="de-DE" sz="1600" dirty="0"/>
              <a:t>klettert mit dem Kopf voran in den Beutel, dreht sich dann um und schaut aus </a:t>
            </a:r>
          </a:p>
          <a:p>
            <a:r>
              <a:rPr lang="de-DE" sz="1600" dirty="0"/>
              <a:t>dem Beutel hinaus. Schließlich ist es so groß, dass es nicht mehr in den</a:t>
            </a:r>
          </a:p>
          <a:p>
            <a:r>
              <a:rPr lang="de-DE" sz="1600" dirty="0"/>
              <a:t>Beutel passt. Kängurus können bis zu 20 Jahre alt werden.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2695B1F-71E4-BB92-009E-EEA1C2375F86}"/>
              </a:ext>
            </a:extLst>
          </p:cNvPr>
          <p:cNvSpPr txBox="1"/>
          <p:nvPr/>
        </p:nvSpPr>
        <p:spPr>
          <a:xfrm>
            <a:off x="169775" y="6110717"/>
            <a:ext cx="967155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/>
              <a:t>Steck, A.: </a:t>
            </a:r>
            <a:r>
              <a:rPr lang="de-DE" sz="1600" i="1" dirty="0"/>
              <a:t>Förderung des Leseverstehens in der Grundschule</a:t>
            </a:r>
            <a:r>
              <a:rPr lang="de-DE" sz="1600" dirty="0"/>
              <a:t>. Fortbildungsbaustelle für Lehrkräfte. Schneider Verlag</a:t>
            </a:r>
          </a:p>
          <a:p>
            <a:r>
              <a:rPr lang="de-DE" sz="1600" dirty="0"/>
              <a:t>Hohengehren, Baltmannsweiler 2009.</a:t>
            </a:r>
          </a:p>
        </p:txBody>
      </p:sp>
    </p:spTree>
    <p:extLst>
      <p:ext uri="{BB962C8B-B14F-4D97-AF65-F5344CB8AC3E}">
        <p14:creationId xmlns:p14="http://schemas.microsoft.com/office/powerpoint/2010/main" val="87888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34DCD-2518-A819-D2F3-F0113A88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73" y="365125"/>
            <a:ext cx="11803225" cy="1325563"/>
          </a:xfrm>
        </p:spPr>
        <p:txBody>
          <a:bodyPr>
            <a:normAutofit/>
          </a:bodyPr>
          <a:lstStyle/>
          <a:p>
            <a:r>
              <a:rPr lang="de-DE" sz="4000" b="1" dirty="0"/>
              <a:t>A) Anforderungen an Texte – Leseverstehen unterstützen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1EBCF66-AB09-D4FF-3857-347B50B63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7663" y="1608268"/>
            <a:ext cx="10093570" cy="50442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10" descr="Drei Kreise, die sich überschneiden. In einem steht Text, in einem Leser:in und im letzten Kontext.">
            <a:extLst>
              <a:ext uri="{FF2B5EF4-FFF2-40B4-BE49-F238E27FC236}">
                <a16:creationId xmlns:a16="http://schemas.microsoft.com/office/drawing/2014/main" id="{67047EB6-B165-9E4E-297D-69B0FFFA0B86}"/>
              </a:ext>
            </a:extLst>
          </p:cNvPr>
          <p:cNvGrpSpPr/>
          <p:nvPr/>
        </p:nvGrpSpPr>
        <p:grpSpPr>
          <a:xfrm>
            <a:off x="1377520" y="1901088"/>
            <a:ext cx="4556928" cy="2495254"/>
            <a:chOff x="5411756" y="1847461"/>
            <a:chExt cx="3788229" cy="197975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34C3126A-21B0-0B5D-0756-7B433AAA161C}"/>
                </a:ext>
              </a:extLst>
            </p:cNvPr>
            <p:cNvSpPr/>
            <p:nvPr/>
          </p:nvSpPr>
          <p:spPr>
            <a:xfrm>
              <a:off x="5411756" y="1986066"/>
              <a:ext cx="2164702" cy="1240971"/>
            </a:xfrm>
            <a:prstGeom prst="ellipse">
              <a:avLst/>
            </a:prstGeom>
            <a:solidFill>
              <a:srgbClr val="DEEBF7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24934A97-103D-F02E-1D9F-CA2244BC61C4}"/>
                </a:ext>
              </a:extLst>
            </p:cNvPr>
            <p:cNvSpPr/>
            <p:nvPr/>
          </p:nvSpPr>
          <p:spPr>
            <a:xfrm>
              <a:off x="7035283" y="1847461"/>
              <a:ext cx="2164702" cy="1240971"/>
            </a:xfrm>
            <a:prstGeom prst="ellipse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AB8D22AF-B82F-2966-D929-4ED7B13AAB18}"/>
                </a:ext>
              </a:extLst>
            </p:cNvPr>
            <p:cNvSpPr/>
            <p:nvPr/>
          </p:nvSpPr>
          <p:spPr>
            <a:xfrm>
              <a:off x="6494107" y="2586244"/>
              <a:ext cx="2164702" cy="1240971"/>
            </a:xfrm>
            <a:prstGeom prst="ellipse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F8CA5CE1-85A3-B29A-F019-ECB8C4098888}"/>
                </a:ext>
              </a:extLst>
            </p:cNvPr>
            <p:cNvSpPr txBox="1"/>
            <p:nvPr/>
          </p:nvSpPr>
          <p:spPr>
            <a:xfrm>
              <a:off x="6088552" y="2356419"/>
              <a:ext cx="56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Text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7B58309-6534-8E22-823B-EB970EBDCD71}"/>
                </a:ext>
              </a:extLst>
            </p:cNvPr>
            <p:cNvSpPr txBox="1"/>
            <p:nvPr/>
          </p:nvSpPr>
          <p:spPr>
            <a:xfrm>
              <a:off x="7745361" y="2216912"/>
              <a:ext cx="920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Leser:in</a:t>
              </a:r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FC3E3C45-8CCF-7FA1-FB72-07DDA4CB3DC7}"/>
                </a:ext>
              </a:extLst>
            </p:cNvPr>
            <p:cNvSpPr txBox="1"/>
            <p:nvPr/>
          </p:nvSpPr>
          <p:spPr>
            <a:xfrm>
              <a:off x="7123609" y="3153083"/>
              <a:ext cx="905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Kontext</a:t>
              </a:r>
            </a:p>
          </p:txBody>
        </p:sp>
      </p:grpSp>
      <p:sp>
        <p:nvSpPr>
          <p:cNvPr id="13" name="Pfeil: nach rechts 12" descr="Anmerkung zur Anforderungen von Texten an Leser:innen: Ursachen für Textverstehensschwierigkeiten können  auch im Text selbst liegen.">
            <a:extLst>
              <a:ext uri="{FF2B5EF4-FFF2-40B4-BE49-F238E27FC236}">
                <a16:creationId xmlns:a16="http://schemas.microsoft.com/office/drawing/2014/main" id="{B7305FD8-DD56-8CBC-48B3-F145D77B5551}"/>
              </a:ext>
            </a:extLst>
          </p:cNvPr>
          <p:cNvSpPr/>
          <p:nvPr/>
        </p:nvSpPr>
        <p:spPr>
          <a:xfrm>
            <a:off x="1273647" y="4883573"/>
            <a:ext cx="754144" cy="414779"/>
          </a:xfrm>
          <a:prstGeom prst="rightArrow">
            <a:avLst/>
          </a:prstGeom>
          <a:solidFill>
            <a:srgbClr val="DEEBF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BF9BBC0-035C-8BCB-DA01-864B8E369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80920" y="4657137"/>
            <a:ext cx="9507056" cy="9848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	</a:t>
            </a:r>
            <a:r>
              <a:rPr lang="de-DE" b="1" dirty="0"/>
              <a:t>Denn: </a:t>
            </a:r>
          </a:p>
          <a:p>
            <a:r>
              <a:rPr lang="de-DE" b="1" dirty="0"/>
              <a:t>	</a:t>
            </a:r>
            <a:r>
              <a:rPr lang="de-DE" sz="2000" b="1" dirty="0"/>
              <a:t>Ursachen für </a:t>
            </a:r>
            <a:r>
              <a:rPr lang="de-DE" sz="2000" b="1" dirty="0" err="1"/>
              <a:t>Textverstehensschwierigkeiten</a:t>
            </a:r>
            <a:r>
              <a:rPr lang="de-DE" sz="2000" b="1" dirty="0"/>
              <a:t> können 	</a:t>
            </a:r>
          </a:p>
          <a:p>
            <a:r>
              <a:rPr lang="de-DE" sz="2000" b="1" dirty="0"/>
              <a:t>	auch im Text selbst liegen.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DD150DE-F244-B210-BC9C-3BB535A56B73}"/>
              </a:ext>
            </a:extLst>
          </p:cNvPr>
          <p:cNvSpPr txBox="1"/>
          <p:nvPr/>
        </p:nvSpPr>
        <p:spPr>
          <a:xfrm>
            <a:off x="1042097" y="5751752"/>
            <a:ext cx="9793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Steck, A.: Förderung des Leseverstehens in der Grundschule. Fortbildungsbausteine für Lehrkräfte. Schneider Verlag</a:t>
            </a:r>
          </a:p>
          <a:p>
            <a:r>
              <a:rPr lang="de-DE" sz="1600" dirty="0"/>
              <a:t>Hohengehren, Baltmannsweiler 2009.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40150F24-0794-BA5E-6C8D-6EC83D95F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3877518" y="1703493"/>
            <a:ext cx="7476281" cy="1221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149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E33BC9-E67B-054B-B404-5FB3567B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813"/>
            <a:ext cx="10515600" cy="1325563"/>
          </a:xfrm>
        </p:spPr>
        <p:txBody>
          <a:bodyPr>
            <a:normAutofit/>
          </a:bodyPr>
          <a:lstStyle/>
          <a:p>
            <a:r>
              <a:rPr lang="de-DE" sz="3600" b="1" dirty="0"/>
              <a:t>Bitte lesen Sie den folgenden Text. Welche sehen Sie bezüglich der Verständlichkeit?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6B2224B-A651-E6EA-042E-AF948951B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990" y="1270217"/>
            <a:ext cx="10120924" cy="55003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9FE5C2C-85F7-CE44-7DE2-9EBC9CAC5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62275" y="1375480"/>
            <a:ext cx="7149675" cy="470807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F12D050-B4BF-D8BA-5C43-A230B9045F3D}"/>
              </a:ext>
            </a:extLst>
          </p:cNvPr>
          <p:cNvSpPr txBox="1"/>
          <p:nvPr/>
        </p:nvSpPr>
        <p:spPr>
          <a:xfrm>
            <a:off x="2162276" y="1470501"/>
            <a:ext cx="77350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Kängurus</a:t>
            </a:r>
          </a:p>
          <a:p>
            <a:r>
              <a:rPr lang="de-DE" sz="1600" dirty="0"/>
              <a:t>Kängurus gehören zu den Beuteltieren, die in Australien leben. Es gibt 60 </a:t>
            </a:r>
          </a:p>
          <a:p>
            <a:r>
              <a:rPr lang="de-DE" sz="1600" dirty="0"/>
              <a:t>verschieben Arten von Kängurus, von manche klein wie Kaninchen </a:t>
            </a:r>
          </a:p>
          <a:p>
            <a:r>
              <a:rPr lang="de-DE" sz="1600" dirty="0"/>
              <a:t>sind, andere dagegen, wie zum Beispiel das rote Riesenkänguru, werden so groß wie </a:t>
            </a:r>
          </a:p>
          <a:p>
            <a:r>
              <a:rPr lang="de-DE" sz="1600" dirty="0"/>
              <a:t>ein erwachsener Mensch. Kängurus haben nur kurze Vorderbeine, aber </a:t>
            </a:r>
          </a:p>
          <a:p>
            <a:r>
              <a:rPr lang="de-DE" sz="1600" dirty="0"/>
              <a:t>große kräftige lange Hinterbeine einen Schwanz, der ihnen zum Sitzen, aber auch </a:t>
            </a:r>
          </a:p>
          <a:p>
            <a:r>
              <a:rPr lang="de-DE" sz="1600" dirty="0"/>
              <a:t>zum Steuern bei ihren weiten Sprüngen dient. Auf der Flucht können Kängurus </a:t>
            </a:r>
          </a:p>
          <a:p>
            <a:r>
              <a:rPr lang="de-DE" sz="1600" dirty="0"/>
              <a:t>Sprünge bis zu 10 Meter weit und 3 Meter hoch machen. Kängurus </a:t>
            </a:r>
          </a:p>
          <a:p>
            <a:r>
              <a:rPr lang="de-DE" sz="1600" dirty="0"/>
              <a:t>sind Pflanzenfresser Sie fressen Gräser und Kräuter. Das wichtigste Merkmal </a:t>
            </a:r>
          </a:p>
          <a:p>
            <a:r>
              <a:rPr lang="de-DE" sz="1600" dirty="0"/>
              <a:t>ist am Bauch der Weibchen ein Beutel, der vorne ist. In dem Beutel</a:t>
            </a:r>
          </a:p>
          <a:p>
            <a:r>
              <a:rPr lang="de-DE" sz="1600" dirty="0"/>
              <a:t>wachsen die Jungen heran. Kängurus bekommen meist nur ein Junges. Nach</a:t>
            </a:r>
          </a:p>
          <a:p>
            <a:r>
              <a:rPr lang="de-DE" sz="1600" dirty="0"/>
              <a:t>Der Geburt klettert das kleine Junge, das nur wenige Zentimeter groß ist</a:t>
            </a:r>
          </a:p>
          <a:p>
            <a:r>
              <a:rPr lang="de-DE" sz="1600" dirty="0"/>
              <a:t>(kleiner als ein Daumen) und kaum 1 Gramm wiegt in den Beutel und saugt</a:t>
            </a:r>
          </a:p>
          <a:p>
            <a:r>
              <a:rPr lang="de-DE" sz="1600" dirty="0"/>
              <a:t>sich an einer Zitze fest. Mehrere Monate bleibt das Junge im Beutel. Danach</a:t>
            </a:r>
          </a:p>
          <a:p>
            <a:r>
              <a:rPr lang="de-DE" sz="1600" dirty="0"/>
              <a:t>folgt es der Mutter zu Fuß, kehrt aber bei Gefahr in den Beutel der Mutter zurück. Es </a:t>
            </a:r>
          </a:p>
          <a:p>
            <a:r>
              <a:rPr lang="de-DE" sz="1600" dirty="0"/>
              <a:t>klettert mit dem Kopf voran in den Beutel, dreht sich dann um und schaut aus </a:t>
            </a:r>
          </a:p>
          <a:p>
            <a:r>
              <a:rPr lang="de-DE" sz="1600" dirty="0"/>
              <a:t>dem Beutel hinaus. Schließlich ist es so groß, dass es nicht mehr in den</a:t>
            </a:r>
          </a:p>
          <a:p>
            <a:r>
              <a:rPr lang="de-DE" sz="1600" dirty="0"/>
              <a:t>Beutel passt. Kängurus können bis zu 20 Jahre alt werden.</a:t>
            </a:r>
          </a:p>
          <a:p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4B551A3-7BAA-C863-5CD1-419BEFADA2A3}"/>
              </a:ext>
            </a:extLst>
          </p:cNvPr>
          <p:cNvSpPr txBox="1"/>
          <p:nvPr/>
        </p:nvSpPr>
        <p:spPr>
          <a:xfrm>
            <a:off x="1048730" y="6166552"/>
            <a:ext cx="96544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Steck, A.: </a:t>
            </a:r>
            <a:r>
              <a:rPr lang="de-DE" sz="1600" i="1" dirty="0"/>
              <a:t>Förderung des Leseverstehens in der Grundschule</a:t>
            </a:r>
            <a:r>
              <a:rPr lang="de-DE" sz="1600" dirty="0"/>
              <a:t>. Fortbildungsbaustelle für Lehrkräfte. Schneider Verlag</a:t>
            </a:r>
          </a:p>
          <a:p>
            <a:r>
              <a:rPr lang="de-DE" sz="1600" dirty="0"/>
              <a:t>Hohengehren, Baltmannsweiler 2009.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738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6135C3F-03AF-DD81-A4E6-2F7EEC930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06374" y="-200954"/>
            <a:ext cx="12914948" cy="7245315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983DDC-BF91-22A0-146E-825096F8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6346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/>
              <a:t>Beispiel 1: Aufbereiteter Text (Ausschnitt)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EFC9998-7647-DA7A-BB24-08ABF6EFC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54622" y="1836903"/>
            <a:ext cx="914400" cy="91440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9659567E-0CAF-5CCC-B5B3-33837ED4F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023" y="836276"/>
            <a:ext cx="10017133" cy="5934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 descr="Eine Skizze eines Kängurus mit einem Jungtier im Beutel.">
            <a:extLst>
              <a:ext uri="{FF2B5EF4-FFF2-40B4-BE49-F238E27FC236}">
                <a16:creationId xmlns:a16="http://schemas.microsoft.com/office/drawing/2014/main" id="{1B41504C-2DF4-40F4-5F6F-4E380853DB8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4622" y="1227471"/>
            <a:ext cx="2095361" cy="180899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24AB266-F88D-A75C-F2B2-A03DF7A23302}"/>
              </a:ext>
            </a:extLst>
          </p:cNvPr>
          <p:cNvSpPr txBox="1"/>
          <p:nvPr/>
        </p:nvSpPr>
        <p:spPr>
          <a:xfrm>
            <a:off x="330251" y="836277"/>
            <a:ext cx="469329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Das Känguru</a:t>
            </a:r>
          </a:p>
          <a:p>
            <a:r>
              <a:rPr lang="de-DE" sz="1600" dirty="0"/>
              <a:t>Kängurus leben in Australien. </a:t>
            </a:r>
          </a:p>
          <a:p>
            <a:r>
              <a:rPr lang="de-DE" sz="1600" dirty="0"/>
              <a:t>Es gibt verschiedene Kängurus.</a:t>
            </a:r>
          </a:p>
          <a:p>
            <a:r>
              <a:rPr lang="de-DE" sz="1600" dirty="0"/>
              <a:t>Du erfährst hier, wie sie aussehen,</a:t>
            </a:r>
          </a:p>
          <a:p>
            <a:r>
              <a:rPr lang="de-DE" sz="1600" dirty="0"/>
              <a:t>Was sie fressen und wie sie ihr Kinder</a:t>
            </a:r>
          </a:p>
          <a:p>
            <a:r>
              <a:rPr lang="de-DE" sz="1600" dirty="0"/>
              <a:t>Aufziehen. </a:t>
            </a:r>
          </a:p>
          <a:p>
            <a:r>
              <a:rPr lang="de-DE" sz="1600" dirty="0"/>
              <a:t>Nur das das Weibchen hat am Bauch einen</a:t>
            </a:r>
          </a:p>
          <a:p>
            <a:r>
              <a:rPr lang="de-DE" sz="1600" dirty="0"/>
              <a:t>Beutel.</a:t>
            </a:r>
          </a:p>
          <a:p>
            <a:r>
              <a:rPr lang="de-DE" sz="1600" dirty="0"/>
              <a:t>Finde heraus, warum!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0E4CF8A-1209-6E79-6583-B08FACFAA777}"/>
              </a:ext>
            </a:extLst>
          </p:cNvPr>
          <p:cNvSpPr txBox="1"/>
          <p:nvPr/>
        </p:nvSpPr>
        <p:spPr>
          <a:xfrm>
            <a:off x="330251" y="3126742"/>
            <a:ext cx="6253342" cy="15773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/>
              <a:t>Kängurus leben in </a:t>
            </a:r>
            <a:r>
              <a:rPr lang="de-DE" sz="1600" b="1" dirty="0"/>
              <a:t>Australien</a:t>
            </a:r>
            <a:r>
              <a:rPr lang="de-DE" sz="1600" dirty="0"/>
              <a:t>.</a:t>
            </a:r>
          </a:p>
          <a:p>
            <a:r>
              <a:rPr lang="de-DE" sz="1600" dirty="0"/>
              <a:t>Sie gehören zu den </a:t>
            </a:r>
            <a:r>
              <a:rPr lang="de-DE" sz="1600" b="1" dirty="0"/>
              <a:t>Beuteltieren</a:t>
            </a:r>
            <a:r>
              <a:rPr lang="de-DE" sz="1600" dirty="0"/>
              <a:t>.</a:t>
            </a:r>
          </a:p>
          <a:p>
            <a:r>
              <a:rPr lang="de-DE" sz="1600" dirty="0"/>
              <a:t>Es </a:t>
            </a:r>
            <a:r>
              <a:rPr lang="de-DE" sz="1600" b="1" dirty="0"/>
              <a:t>gibt 60 verschiedene</a:t>
            </a:r>
            <a:r>
              <a:rPr lang="de-DE" sz="1600" dirty="0"/>
              <a:t> Kängurus.</a:t>
            </a:r>
          </a:p>
          <a:p>
            <a:r>
              <a:rPr lang="de-DE" sz="1600" dirty="0"/>
              <a:t>Manche sind so klein wie Kaninchen.</a:t>
            </a:r>
          </a:p>
          <a:p>
            <a:r>
              <a:rPr lang="de-DE" sz="1600" dirty="0"/>
              <a:t>Andere Kängurus werden dagegen so groß</a:t>
            </a:r>
          </a:p>
          <a:p>
            <a:r>
              <a:rPr lang="de-DE" sz="1600" dirty="0"/>
              <a:t>wie ein erwachsener Mensch, zum Beispiel das Riesenkänguru.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B623419-8FFA-8595-A834-7281C4AF258E}"/>
              </a:ext>
            </a:extLst>
          </p:cNvPr>
          <p:cNvSpPr txBox="1"/>
          <p:nvPr/>
        </p:nvSpPr>
        <p:spPr>
          <a:xfrm>
            <a:off x="330251" y="4655481"/>
            <a:ext cx="8152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Kängurus haben nur </a:t>
            </a:r>
            <a:r>
              <a:rPr lang="de-DE" sz="1600" b="1" dirty="0"/>
              <a:t>kurze Vorderbeine</a:t>
            </a:r>
            <a:r>
              <a:rPr lang="de-DE" sz="1600" dirty="0"/>
              <a:t>,</a:t>
            </a:r>
          </a:p>
          <a:p>
            <a:r>
              <a:rPr lang="de-DE" sz="1600" dirty="0"/>
              <a:t>aber große kräftige </a:t>
            </a:r>
            <a:r>
              <a:rPr lang="de-DE" sz="1600" b="1" dirty="0"/>
              <a:t>lange Hinterbeine</a:t>
            </a:r>
            <a:r>
              <a:rPr lang="de-DE" sz="1600" dirty="0"/>
              <a:t>.</a:t>
            </a:r>
          </a:p>
          <a:p>
            <a:r>
              <a:rPr lang="de-DE" sz="1600" dirty="0"/>
              <a:t>Sie haben einen </a:t>
            </a:r>
            <a:r>
              <a:rPr lang="de-DE" sz="1600" b="1" dirty="0"/>
              <a:t>Schwanz</a:t>
            </a:r>
            <a:r>
              <a:rPr lang="de-DE" sz="1600" dirty="0"/>
              <a:t>.</a:t>
            </a:r>
          </a:p>
          <a:p>
            <a:r>
              <a:rPr lang="de-DE" sz="1600" dirty="0"/>
              <a:t>Sie brauchen ihn zum Sitzen, aber auch zum Steuern bei ihren weiten Sprüngen.</a:t>
            </a:r>
          </a:p>
          <a:p>
            <a:r>
              <a:rPr lang="de-DE" sz="1600" dirty="0"/>
              <a:t>Auf der Flucht können Kängurus bis zu 10 Meter weit und 3 Meter hoch springen.</a:t>
            </a:r>
          </a:p>
          <a:p>
            <a:r>
              <a:rPr lang="de-DE" sz="1600" dirty="0"/>
              <a:t>Kängurus sind </a:t>
            </a:r>
            <a:r>
              <a:rPr lang="de-DE" sz="1600" b="1" dirty="0"/>
              <a:t>Pflanzenfresser</a:t>
            </a:r>
            <a:r>
              <a:rPr lang="de-DE" sz="1600" dirty="0"/>
              <a:t> sie fressen Gräser und Kräuter.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1EFAE14-79BE-BEEA-FE88-DF14423BE911}"/>
              </a:ext>
            </a:extLst>
          </p:cNvPr>
          <p:cNvSpPr txBox="1"/>
          <p:nvPr/>
        </p:nvSpPr>
        <p:spPr>
          <a:xfrm>
            <a:off x="330251" y="6201477"/>
            <a:ext cx="110920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Steck, A.: </a:t>
            </a:r>
            <a:r>
              <a:rPr lang="de-DE" sz="1600" i="1" dirty="0"/>
              <a:t>Förderung des Leseverstehens in der Grundschule</a:t>
            </a:r>
            <a:r>
              <a:rPr lang="de-DE" sz="1600" dirty="0"/>
              <a:t>. Fortbildungsbaustelle für Lehrkräfte. Schneider Verlag</a:t>
            </a:r>
          </a:p>
          <a:p>
            <a:r>
              <a:rPr lang="de-DE" sz="1600" dirty="0"/>
              <a:t>Hohengehren, Baltmannsweiler 2009.</a:t>
            </a:r>
          </a:p>
          <a:p>
            <a:endParaRPr lang="de-DE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3C5BDE0-4853-7047-537D-F9D2DB84C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8481" y="1134320"/>
            <a:ext cx="3892106" cy="195464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4700CB3-3CEA-EC59-EF6B-95FDB22E7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0926" y="897049"/>
            <a:ext cx="9838026" cy="532809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051B6AE-1781-4CE2-701F-179B5B72FA81}"/>
              </a:ext>
            </a:extLst>
          </p:cNvPr>
          <p:cNvSpPr txBox="1"/>
          <p:nvPr/>
        </p:nvSpPr>
        <p:spPr>
          <a:xfrm>
            <a:off x="10098156" y="1322315"/>
            <a:ext cx="24140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effectLst/>
              </a:rPr>
              <a:t>Auswertung &gt;</a:t>
            </a:r>
            <a:endParaRPr lang="de-DE" sz="2400" dirty="0"/>
          </a:p>
          <a:p>
            <a:r>
              <a:rPr lang="de-DE" dirty="0"/>
              <a:t>(Info es gibt Test </a:t>
            </a:r>
            <a:r>
              <a:rPr lang="de-DE" dirty="0">
                <a:sym typeface="Wingdings" panose="05000000000000000000" pitchFamily="2" charset="2"/>
              </a:rPr>
              <a:t> wo zu finden)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52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C4CA0AA-99A1-0CFA-D523-14F8779B1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748" y="1361525"/>
            <a:ext cx="12014071" cy="51313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234DCD-2518-A819-D2F3-F0113A88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B) Sprachliche Einfachheit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097C6B1-BDA7-46BA-2BF5-C614719BD039}"/>
              </a:ext>
            </a:extLst>
          </p:cNvPr>
          <p:cNvSpPr txBox="1"/>
          <p:nvPr/>
        </p:nvSpPr>
        <p:spPr>
          <a:xfrm>
            <a:off x="1074988" y="1541131"/>
            <a:ext cx="924334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Verständniserleichterung bewirken</a:t>
            </a:r>
          </a:p>
          <a:p>
            <a:endParaRPr lang="de-DE" sz="2400" dirty="0"/>
          </a:p>
          <a:p>
            <a:r>
              <a:rPr lang="de-DE" sz="2400" b="1" dirty="0"/>
              <a:t>auf der Wortebene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Kurze und geläufige Wörter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Konkrete Formulierungen statt abstrakter Begriffe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b="1" dirty="0"/>
              <a:t>auf der Satzebene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Vermeidung von Satzverschachtelungen, eingebetteten Relativsätzen, Normalisierungen, langen Sätzen stattdessen: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Sätze kürzen, zum Beispiel Nebensätze in Hauptsätze umwandeln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D7209E4-0D9C-B9B0-7BDA-ED6256202DA5}"/>
              </a:ext>
            </a:extLst>
          </p:cNvPr>
          <p:cNvSpPr txBox="1"/>
          <p:nvPr/>
        </p:nvSpPr>
        <p:spPr>
          <a:xfrm>
            <a:off x="474058" y="5737092"/>
            <a:ext cx="11474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Steck, A.: </a:t>
            </a:r>
            <a:r>
              <a:rPr lang="de-DE" sz="1800" i="1" dirty="0"/>
              <a:t>Förderung des Leseverstehens in der Grundschule</a:t>
            </a:r>
            <a:r>
              <a:rPr lang="de-DE" sz="1800" dirty="0"/>
              <a:t>. Fortbildungsbaustelle für Lehrkräfte. Schneider Verlag</a:t>
            </a:r>
          </a:p>
          <a:p>
            <a:r>
              <a:rPr lang="de-DE" sz="1800" dirty="0"/>
              <a:t>Hohengehren, Baltmannsweiler 2009.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80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620965B-C99A-9EC1-9255-C0F0F9079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8819" y="1359787"/>
            <a:ext cx="10744981" cy="528408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1D618F-AF57-94AC-B0C1-EA9CF126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C) Semantische Kürze/Redundanz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0FD08E3-551B-F39D-B34B-9C218331C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19950" y="4517788"/>
            <a:ext cx="835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C9CB9A3-C476-FEA4-1DA3-21A1AA5946B4}"/>
              </a:ext>
            </a:extLst>
          </p:cNvPr>
          <p:cNvSpPr txBox="1"/>
          <p:nvPr/>
        </p:nvSpPr>
        <p:spPr>
          <a:xfrm>
            <a:off x="1121767" y="1863183"/>
            <a:ext cx="980318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Verständliche Texte weisen einen höheren Grad an Redundanz auf.</a:t>
            </a:r>
          </a:p>
          <a:p>
            <a:endParaRPr lang="de-DE" sz="2800" dirty="0"/>
          </a:p>
          <a:p>
            <a:r>
              <a:rPr lang="de-DE" sz="3000" dirty="0"/>
              <a:t>Das Textverstehen wird erleichtert durch</a:t>
            </a:r>
          </a:p>
          <a:p>
            <a:endParaRPr lang="de-D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Sinngemäße Wiederholungen wichtiger Inhaltselemente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Verwendung von Synonymen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BAA347C-F95A-0E41-6613-1B8B595D5AF4}"/>
              </a:ext>
            </a:extLst>
          </p:cNvPr>
          <p:cNvSpPr txBox="1"/>
          <p:nvPr/>
        </p:nvSpPr>
        <p:spPr>
          <a:xfrm>
            <a:off x="608819" y="5384451"/>
            <a:ext cx="108290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Steck, A.: </a:t>
            </a:r>
            <a:r>
              <a:rPr lang="de-DE" sz="1800" i="1" dirty="0"/>
              <a:t>Förderung des Leseverstehens in der Grundschule</a:t>
            </a:r>
            <a:r>
              <a:rPr lang="de-DE" sz="1800" dirty="0"/>
              <a:t>. Fortbildungsbaustelle für Lehrkräfte. Schneider Verlag</a:t>
            </a:r>
          </a:p>
          <a:p>
            <a:r>
              <a:rPr lang="de-DE" sz="1800" dirty="0"/>
              <a:t>Hohengehren, Baltmannsweiler 2009.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899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B67ACCE-7283-90E7-865A-31125D7AC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122" y="1412111"/>
            <a:ext cx="11188860" cy="508076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30B4CD-F5B8-80C9-07F6-A12EFB99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D) Motivationale Stimulanz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7068CEB-C199-59F9-E73F-253902287791}"/>
              </a:ext>
            </a:extLst>
          </p:cNvPr>
          <p:cNvSpPr txBox="1"/>
          <p:nvPr/>
        </p:nvSpPr>
        <p:spPr>
          <a:xfrm>
            <a:off x="1287201" y="1589831"/>
            <a:ext cx="83313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Wie muss ein Text gestaltet sein,</a:t>
            </a:r>
          </a:p>
          <a:p>
            <a:r>
              <a:rPr lang="de-DE" sz="2000" b="1" dirty="0"/>
              <a:t> damit er zum Lesen motiviert?</a:t>
            </a:r>
          </a:p>
          <a:p>
            <a:endParaRPr lang="de-DE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/>
              <a:t>Vorangestellte Fragen </a:t>
            </a:r>
            <a:r>
              <a:rPr lang="de-DE" sz="2000" dirty="0"/>
              <a:t>führen zu einem aktiven Textverstehen, da neue Informationen des Textes leichter mit dem Vorwissen verknüpft werden können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/>
              <a:t>Fragen nach dem Lesen </a:t>
            </a:r>
            <a:r>
              <a:rPr lang="de-DE" sz="2000" dirty="0"/>
              <a:t>des Textes unterstützen das Gelesene aktiv zu verarbeiten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/>
              <a:t>Eingestreute Fragen</a:t>
            </a:r>
            <a:r>
              <a:rPr lang="de-DE" sz="2000" dirty="0"/>
              <a:t> oder Zusammenfassungen in Frageform erhalten die Motivation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Einfügen von </a:t>
            </a:r>
            <a:r>
              <a:rPr lang="de-DE" sz="2000" b="1" dirty="0"/>
              <a:t>Bildern, Illustrationen und Grafiken </a:t>
            </a:r>
            <a:r>
              <a:rPr lang="de-DE" sz="2000" dirty="0"/>
              <a:t>zu Konkretisierung eines bestimmten Sachverhalts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F2F9995-4F37-CECF-4A34-4475ADA7B5E0}"/>
              </a:ext>
            </a:extLst>
          </p:cNvPr>
          <p:cNvSpPr txBox="1"/>
          <p:nvPr/>
        </p:nvSpPr>
        <p:spPr>
          <a:xfrm>
            <a:off x="717631" y="5569545"/>
            <a:ext cx="1104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Steck, A.: </a:t>
            </a:r>
            <a:r>
              <a:rPr lang="de-DE" sz="1800" i="1" dirty="0"/>
              <a:t>Förderung des Leseverstehens in der Grundschule</a:t>
            </a:r>
            <a:r>
              <a:rPr lang="de-DE" sz="1800" dirty="0"/>
              <a:t>. Fortbildungsbaustelle für Lehrkräfte. Schneider Verlag</a:t>
            </a:r>
          </a:p>
          <a:p>
            <a:r>
              <a:rPr lang="de-DE" sz="1800" dirty="0"/>
              <a:t>Hohengehren, Baltmannsweiler 2009.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47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6135C3F-03AF-DD81-A4E6-2F7EEC930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92765" y="0"/>
            <a:ext cx="12284765" cy="6891781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983DDC-BF91-22A0-146E-825096F8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8"/>
            <a:ext cx="10515600" cy="1325563"/>
          </a:xfrm>
        </p:spPr>
        <p:txBody>
          <a:bodyPr/>
          <a:lstStyle/>
          <a:p>
            <a:r>
              <a:rPr lang="de-DE" dirty="0"/>
              <a:t>Beispiel 2: Aufbereiteter Text (Ausschnitt)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0003C9B-37B7-0B5A-7F38-19358DE48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0308" y="983849"/>
            <a:ext cx="10395029" cy="577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 descr="Eine Skizze eines Kängurus mit einem Jungtier im Beutel.">
            <a:extLst>
              <a:ext uri="{FF2B5EF4-FFF2-40B4-BE49-F238E27FC236}">
                <a16:creationId xmlns:a16="http://schemas.microsoft.com/office/drawing/2014/main" id="{C742AE6C-4A67-FBCB-2198-D3FD8138E3C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0309" y="1403826"/>
            <a:ext cx="2095361" cy="180899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1972A32-3CF2-B5A3-56C5-51BDF77AFB38}"/>
              </a:ext>
            </a:extLst>
          </p:cNvPr>
          <p:cNvSpPr txBox="1"/>
          <p:nvPr/>
        </p:nvSpPr>
        <p:spPr>
          <a:xfrm>
            <a:off x="838200" y="1112567"/>
            <a:ext cx="65405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Das Känguru</a:t>
            </a:r>
          </a:p>
          <a:p>
            <a:endParaRPr lang="de-DE" sz="1600" dirty="0"/>
          </a:p>
          <a:p>
            <a:r>
              <a:rPr lang="de-DE" sz="1600" dirty="0"/>
              <a:t>Hier erfährst du etwas über Kängurus.</a:t>
            </a:r>
          </a:p>
          <a:p>
            <a:r>
              <a:rPr lang="de-DE" sz="1600" dirty="0"/>
              <a:t>Du erfährst, wo sie leben, wie sie aussehen, was sie fressen und wie sie ihre Kinder aufziehen.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D097429-1134-C74E-02D9-E8FC58744734}"/>
              </a:ext>
            </a:extLst>
          </p:cNvPr>
          <p:cNvSpPr txBox="1"/>
          <p:nvPr/>
        </p:nvSpPr>
        <p:spPr>
          <a:xfrm>
            <a:off x="838200" y="2475323"/>
            <a:ext cx="4363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Wo leben Kängurus?</a:t>
            </a:r>
          </a:p>
          <a:p>
            <a:r>
              <a:rPr lang="de-DE" sz="1600" dirty="0"/>
              <a:t>Kängurus leben in Australien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44CD9B8-28D8-8067-52CB-D7C1A08A75F3}"/>
              </a:ext>
            </a:extLst>
          </p:cNvPr>
          <p:cNvSpPr txBox="1"/>
          <p:nvPr/>
        </p:nvSpPr>
        <p:spPr>
          <a:xfrm>
            <a:off x="838200" y="3060098"/>
            <a:ext cx="847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Wie viele verschiedene Kängurus gibt es?</a:t>
            </a:r>
          </a:p>
          <a:p>
            <a:r>
              <a:rPr lang="de-DE" sz="1600" dirty="0"/>
              <a:t>Kängurus gehören zu den Beuteltieren. Es gibt 60 verschiedene Kängurus.</a:t>
            </a:r>
          </a:p>
          <a:p>
            <a:r>
              <a:rPr lang="de-DE" sz="1600" dirty="0"/>
              <a:t>Manche sind so groß wie Kaninchen. Andere dagegen sind so groß wie ein erwachsener Mensch, zum Beispiel das Rote Riesenkänguru.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A97B172-54C7-27F1-F0C3-7BFCD941BC00}"/>
              </a:ext>
            </a:extLst>
          </p:cNvPr>
          <p:cNvSpPr txBox="1"/>
          <p:nvPr/>
        </p:nvSpPr>
        <p:spPr>
          <a:xfrm>
            <a:off x="838200" y="4137316"/>
            <a:ext cx="80020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Wie sehen Kängurus aus?</a:t>
            </a:r>
          </a:p>
          <a:p>
            <a:r>
              <a:rPr lang="de-DE" sz="1600" dirty="0"/>
              <a:t>Kängurus haben nur kurze Vorderbeine, aber große kräftige lange Hinterbeine. Sie haben einen Schwanz. Sie brauchen ihn zum Sitzen aber auch zum Steuern bei ihren weiten Sprüngen.</a:t>
            </a:r>
          </a:p>
          <a:p>
            <a:r>
              <a:rPr lang="de-DE" sz="1600" dirty="0"/>
              <a:t>Auf der Flucht können Kängurus bis zu 10 Meter weit springen und  3 Meter hoch springen.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EC570F-5A40-5DF0-1F61-6D317154F589}"/>
              </a:ext>
            </a:extLst>
          </p:cNvPr>
          <p:cNvSpPr txBox="1"/>
          <p:nvPr/>
        </p:nvSpPr>
        <p:spPr>
          <a:xfrm>
            <a:off x="838200" y="5453045"/>
            <a:ext cx="7803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Was fressen sie?</a:t>
            </a:r>
          </a:p>
          <a:p>
            <a:r>
              <a:rPr lang="de-DE" sz="1600" dirty="0"/>
              <a:t>Kängurus sind Pflanzenfresser. Sie fressen Gräser und Kräuter. (…)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3A8F351-4AEF-9DE4-F57E-5A09C953C5A3}"/>
              </a:ext>
            </a:extLst>
          </p:cNvPr>
          <p:cNvSpPr txBox="1"/>
          <p:nvPr/>
        </p:nvSpPr>
        <p:spPr>
          <a:xfrm>
            <a:off x="838200" y="6091697"/>
            <a:ext cx="103950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Steck, A.: </a:t>
            </a:r>
            <a:r>
              <a:rPr lang="de-DE" sz="1600" i="1" dirty="0"/>
              <a:t>Förderung des Leseverstehens in der Grundschule</a:t>
            </a:r>
            <a:r>
              <a:rPr lang="de-DE" sz="1600" dirty="0"/>
              <a:t>. Fortbildungsbaustelle für Lehrkräfte. Schneider Verlag</a:t>
            </a:r>
          </a:p>
          <a:p>
            <a:r>
              <a:rPr lang="de-DE" sz="1600" dirty="0"/>
              <a:t>Hohengehren, Baltmannsweiler 2009</a:t>
            </a:r>
            <a:r>
              <a:rPr lang="de-DE" sz="1800" dirty="0"/>
              <a:t>.</a:t>
            </a:r>
          </a:p>
          <a:p>
            <a:endParaRPr lang="de-DE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B741C57-8F99-3ABE-C4B7-401FA95EA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1112567"/>
            <a:ext cx="8357733" cy="49791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AAEB6FE4-0AA6-9C09-C8C2-004BD5DC2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38200" y="1549769"/>
            <a:ext cx="6151652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9751F769-C7A9-195F-FEE5-B1B58FEF9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38200" y="2436697"/>
            <a:ext cx="6151652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32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1233</Words>
  <Application>Microsoft Office PowerPoint</Application>
  <PresentationFormat>Breitbild</PresentationFormat>
  <Paragraphs>135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Barrierefreies Text-Layout</vt:lpstr>
      <vt:lpstr>Text „Kängurus“</vt:lpstr>
      <vt:lpstr>A) Anforderungen an Texte – Leseverstehen unterstützen</vt:lpstr>
      <vt:lpstr>Bitte lesen Sie den folgenden Text. Welche sehen Sie bezüglich der Verständlichkeit?</vt:lpstr>
      <vt:lpstr>Beispiel 1: Aufbereiteter Text (Ausschnitt)</vt:lpstr>
      <vt:lpstr>B) Sprachliche Einfachheit</vt:lpstr>
      <vt:lpstr>C) Semantische Kürze/Redundanz</vt:lpstr>
      <vt:lpstr>D) Motivationale Stimulanz</vt:lpstr>
      <vt:lpstr>Beispiel 2: Aufbereiteter Text (Ausschnitt)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Angela Neumann</dc:creator>
  <cp:lastModifiedBy>Nicole</cp:lastModifiedBy>
  <cp:revision>7</cp:revision>
  <dcterms:created xsi:type="dcterms:W3CDTF">2022-11-22T19:55:21Z</dcterms:created>
  <dcterms:modified xsi:type="dcterms:W3CDTF">2022-12-11T20:50:01Z</dcterms:modified>
</cp:coreProperties>
</file>