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5"/>
    <p:sldMasterId id="2147483688" r:id="rId6"/>
    <p:sldMasterId id="2147483781" r:id="rId7"/>
    <p:sldMasterId id="2147483793" r:id="rId8"/>
    <p:sldMasterId id="2147483805" r:id="rId9"/>
    <p:sldMasterId id="2147484019" r:id="rId10"/>
  </p:sldMasterIdLst>
  <p:notesMasterIdLst>
    <p:notesMasterId r:id="rId56"/>
  </p:notesMasterIdLst>
  <p:handoutMasterIdLst>
    <p:handoutMasterId r:id="rId57"/>
  </p:handoutMasterIdLst>
  <p:sldIdLst>
    <p:sldId id="451" r:id="rId11"/>
    <p:sldId id="452" r:id="rId12"/>
    <p:sldId id="453" r:id="rId13"/>
    <p:sldId id="458" r:id="rId14"/>
    <p:sldId id="459" r:id="rId15"/>
    <p:sldId id="460" r:id="rId16"/>
    <p:sldId id="461" r:id="rId17"/>
    <p:sldId id="457" r:id="rId18"/>
    <p:sldId id="462" r:id="rId19"/>
    <p:sldId id="503" r:id="rId20"/>
    <p:sldId id="463" r:id="rId21"/>
    <p:sldId id="464" r:id="rId22"/>
    <p:sldId id="471" r:id="rId23"/>
    <p:sldId id="456" r:id="rId24"/>
    <p:sldId id="478" r:id="rId25"/>
    <p:sldId id="470" r:id="rId26"/>
    <p:sldId id="480" r:id="rId27"/>
    <p:sldId id="483" r:id="rId28"/>
    <p:sldId id="482" r:id="rId29"/>
    <p:sldId id="481" r:id="rId30"/>
    <p:sldId id="469" r:id="rId31"/>
    <p:sldId id="465" r:id="rId32"/>
    <p:sldId id="466" r:id="rId33"/>
    <p:sldId id="467" r:id="rId34"/>
    <p:sldId id="468" r:id="rId35"/>
    <p:sldId id="485" r:id="rId36"/>
    <p:sldId id="505" r:id="rId37"/>
    <p:sldId id="484" r:id="rId38"/>
    <p:sldId id="488" r:id="rId39"/>
    <p:sldId id="492" r:id="rId40"/>
    <p:sldId id="493" r:id="rId41"/>
    <p:sldId id="494" r:id="rId42"/>
    <p:sldId id="495" r:id="rId43"/>
    <p:sldId id="487" r:id="rId44"/>
    <p:sldId id="497" r:id="rId45"/>
    <p:sldId id="496" r:id="rId46"/>
    <p:sldId id="498" r:id="rId47"/>
    <p:sldId id="489" r:id="rId48"/>
    <p:sldId id="490" r:id="rId49"/>
    <p:sldId id="499" r:id="rId50"/>
    <p:sldId id="504" r:id="rId51"/>
    <p:sldId id="502" r:id="rId52"/>
    <p:sldId id="454" r:id="rId53"/>
    <p:sldId id="491" r:id="rId54"/>
    <p:sldId id="455" r:id="rId55"/>
  </p:sldIdLst>
  <p:sldSz cx="9144000" cy="6858000" type="screen4x3"/>
  <p:notesSz cx="6889750" cy="1002188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ginn" id="{2584CA94-2C0F-4BDF-8131-B322A526E150}">
          <p14:sldIdLst>
            <p14:sldId id="451"/>
          </p14:sldIdLst>
        </p14:section>
        <p14:section name="Gliederung" id="{4240DB02-6F8A-4BED-9F4E-7A44F1420ADE}">
          <p14:sldIdLst>
            <p14:sldId id="452"/>
            <p14:sldId id="453"/>
          </p14:sldIdLst>
        </p14:section>
        <p14:section name="1. Begriffsklärungen" id="{5B642E59-8759-4F38-9396-6D7ABF1906B6}">
          <p14:sldIdLst>
            <p14:sldId id="458"/>
            <p14:sldId id="459"/>
            <p14:sldId id="460"/>
            <p14:sldId id="461"/>
            <p14:sldId id="457"/>
            <p14:sldId id="462"/>
            <p14:sldId id="503"/>
          </p14:sldIdLst>
        </p14:section>
        <p14:section name="2. gesetzliche Vorgaben und Standards" id="{9AE9EF57-F7D4-4BE5-8BBF-17B963522CC8}">
          <p14:sldIdLst>
            <p14:sldId id="463"/>
            <p14:sldId id="464"/>
            <p14:sldId id="471"/>
          </p14:sldIdLst>
        </p14:section>
        <p14:section name="3. Chancen des LMS für eine inklusive Lernumgebung" id="{A138D924-A47D-4B31-9200-3762C1A11AC9}">
          <p14:sldIdLst>
            <p14:sldId id="456"/>
            <p14:sldId id="478"/>
          </p14:sldIdLst>
        </p14:section>
        <p14:section name="4. Beispielhafte Moodlekurse" id="{FC5B51B8-81A2-40DD-9FBC-6221F639D7C6}">
          <p14:sldIdLst>
            <p14:sldId id="470"/>
            <p14:sldId id="480"/>
            <p14:sldId id="483"/>
            <p14:sldId id="482"/>
            <p14:sldId id="481"/>
          </p14:sldIdLst>
        </p14:section>
        <p14:section name="5. Struktur und Aufbau der Moodlekurse" id="{CAE937E4-37AE-42B5-93B6-3834007DFB4B}">
          <p14:sldIdLst>
            <p14:sldId id="469"/>
            <p14:sldId id="465"/>
            <p14:sldId id="466"/>
            <p14:sldId id="467"/>
            <p14:sldId id="468"/>
            <p14:sldId id="485"/>
            <p14:sldId id="505"/>
            <p14:sldId id="484"/>
            <p14:sldId id="488"/>
            <p14:sldId id="492"/>
            <p14:sldId id="493"/>
            <p14:sldId id="494"/>
            <p14:sldId id="495"/>
            <p14:sldId id="487"/>
            <p14:sldId id="497"/>
            <p14:sldId id="496"/>
            <p14:sldId id="498"/>
            <p14:sldId id="489"/>
            <p14:sldId id="490"/>
            <p14:sldId id="499"/>
            <p14:sldId id="504"/>
          </p14:sldIdLst>
        </p14:section>
        <p14:section name="6. Quellen / Literaturempfehlungen" id="{DA9BAC37-91AF-4E73-9D0B-918A44933A0F}">
          <p14:sldIdLst>
            <p14:sldId id="502"/>
            <p14:sldId id="454"/>
            <p14:sldId id="491"/>
            <p14:sldId id="4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BD582C"/>
    <a:srgbClr val="174271"/>
    <a:srgbClr val="BE4B48"/>
    <a:srgbClr val="326ADA"/>
    <a:srgbClr val="5767B4"/>
    <a:srgbClr val="737399"/>
    <a:srgbClr val="FFFF99"/>
    <a:srgbClr val="DFD8BF"/>
    <a:srgbClr val="5666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0663C-4A08-4C45-B0F9-3B6339DCA6FB}" v="990" dt="2022-05-26T07:54:13.34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40"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handoutMaster" Target="handoutMasters/handoutMaster1.xml"/><Relationship Id="rId10" Type="http://schemas.openxmlformats.org/officeDocument/2006/relationships/slideMaster" Target="slideMasters/slideMaster6.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0"/>
            <a:ext cx="2985558" cy="501095"/>
          </a:xfrm>
          <a:prstGeom prst="rect">
            <a:avLst/>
          </a:prstGeom>
        </p:spPr>
        <p:txBody>
          <a:bodyPr vert="horz" lIns="92455" tIns="46227" rIns="92455" bIns="46227" rtlCol="0"/>
          <a:lstStyle>
            <a:lvl1pPr algn="l">
              <a:defRPr sz="1200"/>
            </a:lvl1pPr>
          </a:lstStyle>
          <a:p>
            <a:endParaRPr lang="de-DE"/>
          </a:p>
        </p:txBody>
      </p:sp>
      <p:sp>
        <p:nvSpPr>
          <p:cNvPr id="3" name="Datumsplatzhalter 2"/>
          <p:cNvSpPr>
            <a:spLocks noGrp="1"/>
          </p:cNvSpPr>
          <p:nvPr>
            <p:ph type="dt" sz="quarter" idx="1"/>
          </p:nvPr>
        </p:nvSpPr>
        <p:spPr>
          <a:xfrm>
            <a:off x="3902602" y="0"/>
            <a:ext cx="2985558" cy="501095"/>
          </a:xfrm>
          <a:prstGeom prst="rect">
            <a:avLst/>
          </a:prstGeom>
        </p:spPr>
        <p:txBody>
          <a:bodyPr vert="horz" lIns="92455" tIns="46227" rIns="92455" bIns="46227" rtlCol="0"/>
          <a:lstStyle>
            <a:lvl1pPr algn="r">
              <a:defRPr sz="1200"/>
            </a:lvl1pPr>
          </a:lstStyle>
          <a:p>
            <a:fld id="{6E579743-166E-AD40-B7AD-E3560620A21A}" type="datetimeFigureOut">
              <a:rPr lang="de-DE" smtClean="0"/>
              <a:t>11.12.2022</a:t>
            </a:fld>
            <a:endParaRPr lang="de-DE"/>
          </a:p>
        </p:txBody>
      </p:sp>
      <p:sp>
        <p:nvSpPr>
          <p:cNvPr id="4" name="Fußzeilenplatzhalter 3"/>
          <p:cNvSpPr>
            <a:spLocks noGrp="1"/>
          </p:cNvSpPr>
          <p:nvPr>
            <p:ph type="ftr" sz="quarter" idx="2"/>
          </p:nvPr>
        </p:nvSpPr>
        <p:spPr>
          <a:xfrm>
            <a:off x="1" y="9519055"/>
            <a:ext cx="2985558" cy="501095"/>
          </a:xfrm>
          <a:prstGeom prst="rect">
            <a:avLst/>
          </a:prstGeom>
        </p:spPr>
        <p:txBody>
          <a:bodyPr vert="horz" lIns="92455" tIns="46227" rIns="92455" bIns="46227" rtlCol="0" anchor="b"/>
          <a:lstStyle>
            <a:lvl1pPr algn="l">
              <a:defRPr sz="1200"/>
            </a:lvl1pPr>
          </a:lstStyle>
          <a:p>
            <a:endParaRPr lang="de-DE"/>
          </a:p>
        </p:txBody>
      </p:sp>
      <p:sp>
        <p:nvSpPr>
          <p:cNvPr id="5" name="Foliennummernplatzhalter 4"/>
          <p:cNvSpPr>
            <a:spLocks noGrp="1"/>
          </p:cNvSpPr>
          <p:nvPr>
            <p:ph type="sldNum" sz="quarter" idx="3"/>
          </p:nvPr>
        </p:nvSpPr>
        <p:spPr>
          <a:xfrm>
            <a:off x="3902602" y="9519055"/>
            <a:ext cx="2985558" cy="501095"/>
          </a:xfrm>
          <a:prstGeom prst="rect">
            <a:avLst/>
          </a:prstGeom>
        </p:spPr>
        <p:txBody>
          <a:bodyPr vert="horz" lIns="92455" tIns="46227" rIns="92455" bIns="46227" rtlCol="0" anchor="b"/>
          <a:lstStyle>
            <a:lvl1pPr algn="r">
              <a:defRPr sz="1200"/>
            </a:lvl1pPr>
          </a:lstStyle>
          <a:p>
            <a:fld id="{8B68F599-3F16-F146-A57F-328346DC2B37}" type="slidenum">
              <a:rPr lang="de-DE" smtClean="0"/>
              <a:t>‹Nr.›</a:t>
            </a:fld>
            <a:endParaRPr lang="de-DE"/>
          </a:p>
        </p:txBody>
      </p:sp>
    </p:spTree>
    <p:extLst>
      <p:ext uri="{BB962C8B-B14F-4D97-AF65-F5344CB8AC3E}">
        <p14:creationId xmlns:p14="http://schemas.microsoft.com/office/powerpoint/2010/main" val="193584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0"/>
            <a:ext cx="2985558" cy="501095"/>
          </a:xfrm>
          <a:prstGeom prst="rect">
            <a:avLst/>
          </a:prstGeom>
        </p:spPr>
        <p:txBody>
          <a:bodyPr vert="horz" lIns="92455" tIns="46227" rIns="92455" bIns="46227" rtlCol="0"/>
          <a:lstStyle>
            <a:lvl1pPr algn="l">
              <a:defRPr sz="1200"/>
            </a:lvl1pPr>
          </a:lstStyle>
          <a:p>
            <a:endParaRPr lang="de-DE"/>
          </a:p>
        </p:txBody>
      </p:sp>
      <p:sp>
        <p:nvSpPr>
          <p:cNvPr id="3" name="Datumsplatzhalter 2"/>
          <p:cNvSpPr>
            <a:spLocks noGrp="1"/>
          </p:cNvSpPr>
          <p:nvPr>
            <p:ph type="dt" idx="1"/>
          </p:nvPr>
        </p:nvSpPr>
        <p:spPr>
          <a:xfrm>
            <a:off x="3902602" y="0"/>
            <a:ext cx="2985558" cy="501095"/>
          </a:xfrm>
          <a:prstGeom prst="rect">
            <a:avLst/>
          </a:prstGeom>
        </p:spPr>
        <p:txBody>
          <a:bodyPr vert="horz" lIns="92455" tIns="46227" rIns="92455" bIns="46227" rtlCol="0"/>
          <a:lstStyle>
            <a:lvl1pPr algn="r">
              <a:defRPr sz="1200"/>
            </a:lvl1pPr>
          </a:lstStyle>
          <a:p>
            <a:fld id="{3D0B21EE-8622-2045-8225-59C8F268CE0C}" type="datetimeFigureOut">
              <a:rPr lang="de-DE" smtClean="0"/>
              <a:t>11.12.2022</a:t>
            </a:fld>
            <a:endParaRPr lang="de-DE"/>
          </a:p>
        </p:txBody>
      </p:sp>
      <p:sp>
        <p:nvSpPr>
          <p:cNvPr id="4" name="Folienbildplatzhalter 3"/>
          <p:cNvSpPr>
            <a:spLocks noGrp="1" noRot="1" noChangeAspect="1"/>
          </p:cNvSpPr>
          <p:nvPr>
            <p:ph type="sldImg" idx="2"/>
          </p:nvPr>
        </p:nvSpPr>
        <p:spPr>
          <a:xfrm>
            <a:off x="939800" y="752475"/>
            <a:ext cx="5010150" cy="3757613"/>
          </a:xfrm>
          <a:prstGeom prst="rect">
            <a:avLst/>
          </a:prstGeom>
          <a:noFill/>
          <a:ln w="12700">
            <a:solidFill>
              <a:prstClr val="black"/>
            </a:solidFill>
          </a:ln>
        </p:spPr>
        <p:txBody>
          <a:bodyPr vert="horz" lIns="92455" tIns="46227" rIns="92455" bIns="46227" rtlCol="0" anchor="ctr"/>
          <a:lstStyle/>
          <a:p>
            <a:endParaRPr lang="de-DE"/>
          </a:p>
        </p:txBody>
      </p:sp>
      <p:sp>
        <p:nvSpPr>
          <p:cNvPr id="5" name="Notizenplatzhalter 4"/>
          <p:cNvSpPr>
            <a:spLocks noGrp="1"/>
          </p:cNvSpPr>
          <p:nvPr>
            <p:ph type="body" sz="quarter" idx="3"/>
          </p:nvPr>
        </p:nvSpPr>
        <p:spPr>
          <a:xfrm>
            <a:off x="688975" y="4760405"/>
            <a:ext cx="5511800" cy="4509850"/>
          </a:xfrm>
          <a:prstGeom prst="rect">
            <a:avLst/>
          </a:prstGeom>
        </p:spPr>
        <p:txBody>
          <a:bodyPr vert="horz" lIns="92455" tIns="46227" rIns="92455" bIns="46227"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519055"/>
            <a:ext cx="2985558" cy="501095"/>
          </a:xfrm>
          <a:prstGeom prst="rect">
            <a:avLst/>
          </a:prstGeom>
        </p:spPr>
        <p:txBody>
          <a:bodyPr vert="horz" lIns="92455" tIns="46227" rIns="92455" bIns="46227" rtlCol="0" anchor="b"/>
          <a:lstStyle>
            <a:lvl1pPr algn="l">
              <a:defRPr sz="1200"/>
            </a:lvl1pPr>
          </a:lstStyle>
          <a:p>
            <a:endParaRPr lang="de-DE"/>
          </a:p>
        </p:txBody>
      </p:sp>
      <p:sp>
        <p:nvSpPr>
          <p:cNvPr id="7" name="Foliennummernplatzhalter 6"/>
          <p:cNvSpPr>
            <a:spLocks noGrp="1"/>
          </p:cNvSpPr>
          <p:nvPr>
            <p:ph type="sldNum" sz="quarter" idx="5"/>
          </p:nvPr>
        </p:nvSpPr>
        <p:spPr>
          <a:xfrm>
            <a:off x="3902602" y="9519055"/>
            <a:ext cx="2985558" cy="501095"/>
          </a:xfrm>
          <a:prstGeom prst="rect">
            <a:avLst/>
          </a:prstGeom>
        </p:spPr>
        <p:txBody>
          <a:bodyPr vert="horz" lIns="92455" tIns="46227" rIns="92455" bIns="46227" rtlCol="0" anchor="b"/>
          <a:lstStyle>
            <a:lvl1pPr algn="r">
              <a:defRPr sz="1200"/>
            </a:lvl1pPr>
          </a:lstStyle>
          <a:p>
            <a:fld id="{A3C26187-DF3D-B241-8A6A-8D09C56EDBC0}" type="slidenum">
              <a:rPr lang="de-DE" smtClean="0"/>
              <a:t>‹Nr.›</a:t>
            </a:fld>
            <a:endParaRPr lang="de-DE"/>
          </a:p>
        </p:txBody>
      </p:sp>
    </p:spTree>
    <p:extLst>
      <p:ext uri="{BB962C8B-B14F-4D97-AF65-F5344CB8AC3E}">
        <p14:creationId xmlns:p14="http://schemas.microsoft.com/office/powerpoint/2010/main" val="26968739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2zeilige HL">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778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ext_Bild-ol-ur">
    <p:spTree>
      <p:nvGrpSpPr>
        <p:cNvPr id="1" name=""/>
        <p:cNvGrpSpPr/>
        <p:nvPr/>
      </p:nvGrpSpPr>
      <p:grpSpPr>
        <a:xfrm>
          <a:off x="0" y="0"/>
          <a:ext cx="0" cy="0"/>
          <a:chOff x="0" y="0"/>
          <a:chExt cx="0" cy="0"/>
        </a:xfrm>
      </p:grpSpPr>
      <p:sp>
        <p:nvSpPr>
          <p:cNvPr id="10" name="Inhaltsplatzhalter 3"/>
          <p:cNvSpPr>
            <a:spLocks noGrp="1"/>
          </p:cNvSpPr>
          <p:nvPr>
            <p:ph sz="half" idx="14"/>
          </p:nvPr>
        </p:nvSpPr>
        <p:spPr>
          <a:xfrm>
            <a:off x="264907" y="1191951"/>
            <a:ext cx="3749063" cy="1709808"/>
          </a:xfrm>
          <a:prstGeom prst="rect">
            <a:avLst/>
          </a:prstGeom>
        </p:spPr>
        <p:txBody>
          <a:bodyPr/>
          <a:lstStyle>
            <a:lvl1pPr marL="0" indent="0">
              <a:lnSpc>
                <a:spcPts val="2200"/>
              </a:lnSpc>
              <a:spcBef>
                <a:spcPts val="500"/>
              </a:spcBef>
              <a:buSzPct val="75000"/>
              <a:buFont typeface="Lucida Grande"/>
              <a:buNone/>
              <a:defRPr sz="18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endParaRPr lang="de-DE" err="1"/>
          </a:p>
        </p:txBody>
      </p:sp>
      <p:sp>
        <p:nvSpPr>
          <p:cNvPr id="2" name="Titel 1"/>
          <p:cNvSpPr>
            <a:spLocks noGrp="1"/>
          </p:cNvSpPr>
          <p:nvPr>
            <p:ph type="title"/>
          </p:nvPr>
        </p:nvSpPr>
        <p:spPr>
          <a:xfrm>
            <a:off x="264907" y="476220"/>
            <a:ext cx="6480000" cy="369332"/>
          </a:xfrm>
          <a:prstGeom prst="rect">
            <a:avLst/>
          </a:prstGeom>
        </p:spPr>
        <p:txBody>
          <a:bodyPr/>
          <a:lstStyle>
            <a:lvl1pPr>
              <a:defRPr>
                <a:solidFill>
                  <a:srgbClr val="003063"/>
                </a:solidFill>
              </a:defRPr>
            </a:lvl1pPr>
          </a:lstStyle>
          <a:p>
            <a:r>
              <a:rPr lang="de-DE"/>
              <a:t>Mastertitelformat bearbeiten</a:t>
            </a:r>
          </a:p>
        </p:txBody>
      </p:sp>
      <p:sp>
        <p:nvSpPr>
          <p:cNvPr id="3" name="Inhaltsplatzhalter 3"/>
          <p:cNvSpPr>
            <a:spLocks noGrp="1"/>
          </p:cNvSpPr>
          <p:nvPr>
            <p:ph sz="half" idx="2" hasCustomPrompt="1"/>
          </p:nvPr>
        </p:nvSpPr>
        <p:spPr>
          <a:xfrm>
            <a:off x="264907" y="3679152"/>
            <a:ext cx="3749063" cy="2532302"/>
          </a:xfrm>
          <a:prstGeom prst="rect">
            <a:avLst/>
          </a:prstGeom>
        </p:spPr>
        <p:txBody>
          <a:bodyPr/>
          <a:lstStyle>
            <a:lvl1pPr marL="288000" indent="-288000">
              <a:lnSpc>
                <a:spcPts val="2200"/>
              </a:lnSpc>
              <a:spcBef>
                <a:spcPts val="500"/>
              </a:spcBef>
              <a:spcAft>
                <a:spcPts val="600"/>
              </a:spcAft>
              <a:buSzPct val="75000"/>
              <a:buFont typeface="Lucida Grande"/>
              <a:buChar char="▶"/>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err="1"/>
              <a:t>Harum</a:t>
            </a:r>
            <a:r>
              <a:rPr lang="de-DE"/>
              <a:t> </a:t>
            </a:r>
            <a:r>
              <a:rPr lang="de-DE" err="1"/>
              <a:t>volorpo</a:t>
            </a:r>
            <a:r>
              <a:rPr lang="de-DE"/>
              <a:t> </a:t>
            </a:r>
            <a:r>
              <a:rPr lang="de-DE" err="1"/>
              <a:t>ssitatiunt</a:t>
            </a:r>
            <a:r>
              <a:rPr lang="de-DE"/>
              <a:t> </a:t>
            </a:r>
            <a:r>
              <a:rPr lang="de-DE" err="1"/>
              <a:t>pa</a:t>
            </a:r>
            <a:r>
              <a:rPr lang="de-DE"/>
              <a:t> aut.</a:t>
            </a:r>
          </a:p>
          <a:p>
            <a:pPr lvl="0"/>
            <a:r>
              <a:rPr lang="de-DE" err="1"/>
              <a:t>Excero</a:t>
            </a:r>
            <a:r>
              <a:rPr lang="de-DE"/>
              <a:t> </a:t>
            </a:r>
            <a:r>
              <a:rPr lang="de-DE" err="1"/>
              <a:t>esto</a:t>
            </a:r>
            <a:r>
              <a:rPr lang="de-DE"/>
              <a:t> </a:t>
            </a:r>
            <a:r>
              <a:rPr lang="de-DE" err="1"/>
              <a:t>dolorib</a:t>
            </a:r>
            <a:r>
              <a:rPr lang="de-DE"/>
              <a:t> </a:t>
            </a:r>
            <a:r>
              <a:rPr lang="de-DE" err="1"/>
              <a:t>usandis</a:t>
            </a:r>
            <a:r>
              <a:rPr lang="de-DE"/>
              <a:t> </a:t>
            </a:r>
            <a:r>
              <a:rPr lang="de-DE" err="1"/>
              <a:t>restiis</a:t>
            </a:r>
            <a:r>
              <a:rPr lang="de-DE"/>
              <a:t> </a:t>
            </a:r>
            <a:r>
              <a:rPr lang="de-DE" err="1"/>
              <a:t>cietur</a:t>
            </a:r>
            <a:r>
              <a:rPr lang="de-DE"/>
              <a:t>, </a:t>
            </a:r>
            <a:r>
              <a:rPr lang="de-DE" err="1"/>
              <a:t>sedigen</a:t>
            </a:r>
            <a:r>
              <a:rPr lang="de-DE"/>
              <a:t>.</a:t>
            </a:r>
          </a:p>
          <a:p>
            <a:pPr lvl="0"/>
            <a:r>
              <a:rPr lang="de-DE" err="1"/>
              <a:t>Nequia</a:t>
            </a:r>
            <a:r>
              <a:rPr lang="de-DE"/>
              <a:t> </a:t>
            </a:r>
            <a:r>
              <a:rPr lang="de-DE" err="1"/>
              <a:t>dolest</a:t>
            </a:r>
            <a:r>
              <a:rPr lang="de-DE"/>
              <a:t>, </a:t>
            </a:r>
            <a:r>
              <a:rPr lang="de-DE" err="1"/>
              <a:t>que</a:t>
            </a:r>
            <a:r>
              <a:rPr lang="de-DE"/>
              <a:t> </a:t>
            </a:r>
            <a:r>
              <a:rPr lang="de-DE" err="1"/>
              <a:t>denit</a:t>
            </a:r>
            <a:r>
              <a:rPr lang="de-DE"/>
              <a:t>.</a:t>
            </a:r>
          </a:p>
          <a:p>
            <a:pPr lvl="0"/>
            <a:r>
              <a:rPr lang="de-DE" err="1"/>
              <a:t>Lur</a:t>
            </a:r>
            <a:r>
              <a:rPr lang="de-DE"/>
              <a:t> </a:t>
            </a:r>
            <a:r>
              <a:rPr lang="de-DE" err="1"/>
              <a:t>sitam</a:t>
            </a:r>
            <a:r>
              <a:rPr lang="de-DE"/>
              <a:t> rat </a:t>
            </a:r>
            <a:r>
              <a:rPr lang="de-DE" err="1"/>
              <a:t>verum</a:t>
            </a:r>
            <a:r>
              <a:rPr lang="de-DE"/>
              <a:t> </a:t>
            </a:r>
            <a:r>
              <a:rPr lang="de-DE" err="1"/>
              <a:t>acepe</a:t>
            </a:r>
            <a:r>
              <a:rPr lang="de-DE"/>
              <a:t>.</a:t>
            </a:r>
          </a:p>
          <a:p>
            <a:pPr lvl="0"/>
            <a:r>
              <a:rPr lang="de-DE"/>
              <a:t>Cum </a:t>
            </a:r>
            <a:r>
              <a:rPr lang="de-DE" err="1"/>
              <a:t>sum</a:t>
            </a:r>
            <a:r>
              <a:rPr lang="de-DE"/>
              <a:t> </a:t>
            </a:r>
            <a:r>
              <a:rPr lang="de-DE" err="1"/>
              <a:t>doloreperum</a:t>
            </a:r>
            <a:r>
              <a:rPr lang="de-DE"/>
              <a:t>.</a:t>
            </a:r>
          </a:p>
        </p:txBody>
      </p:sp>
      <p:sp>
        <p:nvSpPr>
          <p:cNvPr id="4" name="Textplatzhalter 11"/>
          <p:cNvSpPr>
            <a:spLocks noGrp="1"/>
          </p:cNvSpPr>
          <p:nvPr>
            <p:ph type="body" sz="quarter" idx="13"/>
          </p:nvPr>
        </p:nvSpPr>
        <p:spPr>
          <a:xfrm>
            <a:off x="264907" y="3147750"/>
            <a:ext cx="3749063"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a:t>Mastertextformat bearbeiten</a:t>
            </a:r>
          </a:p>
        </p:txBody>
      </p:sp>
      <p:sp>
        <p:nvSpPr>
          <p:cNvPr id="7" name="Inhaltsplatzhalter 3"/>
          <p:cNvSpPr>
            <a:spLocks noGrp="1"/>
          </p:cNvSpPr>
          <p:nvPr>
            <p:ph sz="half" idx="15"/>
          </p:nvPr>
        </p:nvSpPr>
        <p:spPr>
          <a:xfrm>
            <a:off x="4360334" y="4500567"/>
            <a:ext cx="3758356" cy="1709808"/>
          </a:xfrm>
          <a:prstGeom prst="rect">
            <a:avLst/>
          </a:prstGeom>
        </p:spPr>
        <p:txBody>
          <a:bodyPr/>
          <a:lstStyle>
            <a:lvl1pPr marL="0" indent="0">
              <a:lnSpc>
                <a:spcPts val="2200"/>
              </a:lnSpc>
              <a:spcBef>
                <a:spcPts val="500"/>
              </a:spcBef>
              <a:buSzPct val="75000"/>
              <a:buFont typeface="Lucida Grande"/>
              <a:buNone/>
              <a:defRPr sz="18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endParaRPr lang="de-DE" err="1"/>
          </a:p>
        </p:txBody>
      </p:sp>
      <p:sp>
        <p:nvSpPr>
          <p:cNvPr id="8" name="Inhaltsplatzhalter 3"/>
          <p:cNvSpPr>
            <a:spLocks noGrp="1"/>
          </p:cNvSpPr>
          <p:nvPr>
            <p:ph sz="half" idx="16" hasCustomPrompt="1"/>
          </p:nvPr>
        </p:nvSpPr>
        <p:spPr>
          <a:xfrm>
            <a:off x="4360334" y="1738436"/>
            <a:ext cx="3758356" cy="2532302"/>
          </a:xfrm>
          <a:prstGeom prst="rect">
            <a:avLst/>
          </a:prstGeom>
        </p:spPr>
        <p:txBody>
          <a:bodyPr/>
          <a:lstStyle>
            <a:lvl1pPr marL="288000" indent="-288000">
              <a:lnSpc>
                <a:spcPts val="2200"/>
              </a:lnSpc>
              <a:spcBef>
                <a:spcPts val="500"/>
              </a:spcBef>
              <a:spcAft>
                <a:spcPts val="600"/>
              </a:spcAft>
              <a:buSzPct val="75000"/>
              <a:buFont typeface="Lucida Grande"/>
              <a:buChar char="▶"/>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err="1"/>
              <a:t>Harum</a:t>
            </a:r>
            <a:r>
              <a:rPr lang="de-DE"/>
              <a:t> </a:t>
            </a:r>
            <a:r>
              <a:rPr lang="de-DE" err="1"/>
              <a:t>volorpo</a:t>
            </a:r>
            <a:r>
              <a:rPr lang="de-DE"/>
              <a:t> </a:t>
            </a:r>
            <a:r>
              <a:rPr lang="de-DE" err="1"/>
              <a:t>ssitatiunt</a:t>
            </a:r>
            <a:r>
              <a:rPr lang="de-DE"/>
              <a:t> </a:t>
            </a:r>
            <a:r>
              <a:rPr lang="de-DE" err="1"/>
              <a:t>pa</a:t>
            </a:r>
            <a:r>
              <a:rPr lang="de-DE"/>
              <a:t> aut.</a:t>
            </a:r>
          </a:p>
          <a:p>
            <a:pPr lvl="0"/>
            <a:r>
              <a:rPr lang="de-DE" err="1"/>
              <a:t>Excero</a:t>
            </a:r>
            <a:r>
              <a:rPr lang="de-DE"/>
              <a:t> </a:t>
            </a:r>
            <a:r>
              <a:rPr lang="de-DE" err="1"/>
              <a:t>esto</a:t>
            </a:r>
            <a:r>
              <a:rPr lang="de-DE"/>
              <a:t> </a:t>
            </a:r>
            <a:r>
              <a:rPr lang="de-DE" err="1"/>
              <a:t>dolorib</a:t>
            </a:r>
            <a:r>
              <a:rPr lang="de-DE"/>
              <a:t> </a:t>
            </a:r>
            <a:r>
              <a:rPr lang="de-DE" err="1"/>
              <a:t>usandis</a:t>
            </a:r>
            <a:r>
              <a:rPr lang="de-DE"/>
              <a:t> </a:t>
            </a:r>
            <a:r>
              <a:rPr lang="de-DE" err="1"/>
              <a:t>restiis</a:t>
            </a:r>
            <a:r>
              <a:rPr lang="de-DE"/>
              <a:t> </a:t>
            </a:r>
            <a:r>
              <a:rPr lang="de-DE" err="1"/>
              <a:t>cietur</a:t>
            </a:r>
            <a:r>
              <a:rPr lang="de-DE"/>
              <a:t>, </a:t>
            </a:r>
            <a:r>
              <a:rPr lang="de-DE" err="1"/>
              <a:t>sedigen</a:t>
            </a:r>
            <a:r>
              <a:rPr lang="de-DE"/>
              <a:t>.</a:t>
            </a:r>
          </a:p>
          <a:p>
            <a:pPr lvl="0"/>
            <a:r>
              <a:rPr lang="de-DE" err="1"/>
              <a:t>Nequia</a:t>
            </a:r>
            <a:r>
              <a:rPr lang="de-DE"/>
              <a:t> </a:t>
            </a:r>
            <a:r>
              <a:rPr lang="de-DE" err="1"/>
              <a:t>dolest</a:t>
            </a:r>
            <a:r>
              <a:rPr lang="de-DE"/>
              <a:t>, </a:t>
            </a:r>
            <a:r>
              <a:rPr lang="de-DE" err="1"/>
              <a:t>que</a:t>
            </a:r>
            <a:r>
              <a:rPr lang="de-DE"/>
              <a:t> </a:t>
            </a:r>
            <a:r>
              <a:rPr lang="de-DE" err="1"/>
              <a:t>denit</a:t>
            </a:r>
            <a:r>
              <a:rPr lang="de-DE"/>
              <a:t>.</a:t>
            </a:r>
          </a:p>
          <a:p>
            <a:pPr lvl="0"/>
            <a:r>
              <a:rPr lang="de-DE" err="1"/>
              <a:t>Lur</a:t>
            </a:r>
            <a:r>
              <a:rPr lang="de-DE"/>
              <a:t> </a:t>
            </a:r>
            <a:r>
              <a:rPr lang="de-DE" err="1"/>
              <a:t>sitam</a:t>
            </a:r>
            <a:r>
              <a:rPr lang="de-DE"/>
              <a:t> rat </a:t>
            </a:r>
            <a:r>
              <a:rPr lang="de-DE" err="1"/>
              <a:t>verum</a:t>
            </a:r>
            <a:r>
              <a:rPr lang="de-DE"/>
              <a:t> </a:t>
            </a:r>
            <a:r>
              <a:rPr lang="de-DE" err="1"/>
              <a:t>acepe</a:t>
            </a:r>
            <a:r>
              <a:rPr lang="de-DE"/>
              <a:t>.</a:t>
            </a:r>
          </a:p>
          <a:p>
            <a:pPr lvl="0"/>
            <a:r>
              <a:rPr lang="de-DE"/>
              <a:t>Cum </a:t>
            </a:r>
            <a:r>
              <a:rPr lang="de-DE" err="1"/>
              <a:t>esequos</a:t>
            </a:r>
            <a:r>
              <a:rPr lang="de-DE"/>
              <a:t> ex et </a:t>
            </a:r>
            <a:r>
              <a:rPr lang="de-DE" err="1"/>
              <a:t>litatm</a:t>
            </a:r>
            <a:r>
              <a:rPr lang="de-DE"/>
              <a:t> </a:t>
            </a:r>
            <a:r>
              <a:rPr lang="de-DE" err="1"/>
              <a:t>sum</a:t>
            </a:r>
            <a:r>
              <a:rPr lang="de-DE"/>
              <a:t>.</a:t>
            </a:r>
          </a:p>
        </p:txBody>
      </p:sp>
      <p:sp>
        <p:nvSpPr>
          <p:cNvPr id="9" name="Textplatzhalter 11"/>
          <p:cNvSpPr>
            <a:spLocks noGrp="1"/>
          </p:cNvSpPr>
          <p:nvPr>
            <p:ph type="body" sz="quarter" idx="17"/>
          </p:nvPr>
        </p:nvSpPr>
        <p:spPr>
          <a:xfrm>
            <a:off x="4360334" y="1207034"/>
            <a:ext cx="3758356"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a:t>Mastertextformat bearbeiten</a:t>
            </a:r>
          </a:p>
        </p:txBody>
      </p:sp>
      <p:cxnSp>
        <p:nvCxnSpPr>
          <p:cNvPr id="13" name="Gerade Verbindung 12"/>
          <p:cNvCxnSpPr/>
          <p:nvPr userDrawn="1"/>
        </p:nvCxnSpPr>
        <p:spPr>
          <a:xfrm>
            <a:off x="4187152" y="1207034"/>
            <a:ext cx="0" cy="5003341"/>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platzhalter 7"/>
          <p:cNvSpPr>
            <a:spLocks noGrp="1"/>
          </p:cNvSpPr>
          <p:nvPr>
            <p:ph type="body" sz="quarter" idx="18"/>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a:t>Mastertextformat bearbeiten</a:t>
            </a:r>
          </a:p>
        </p:txBody>
      </p:sp>
    </p:spTree>
    <p:extLst>
      <p:ext uri="{BB962C8B-B14F-4D97-AF65-F5344CB8AC3E}">
        <p14:creationId xmlns:p14="http://schemas.microsoft.com/office/powerpoint/2010/main" val="97010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ext_Bild_Summery">
    <p:spTree>
      <p:nvGrpSpPr>
        <p:cNvPr id="1" name=""/>
        <p:cNvGrpSpPr/>
        <p:nvPr/>
      </p:nvGrpSpPr>
      <p:grpSpPr>
        <a:xfrm>
          <a:off x="0" y="0"/>
          <a:ext cx="0" cy="0"/>
          <a:chOff x="0" y="0"/>
          <a:chExt cx="0" cy="0"/>
        </a:xfrm>
      </p:grpSpPr>
      <p:sp>
        <p:nvSpPr>
          <p:cNvPr id="2" name="Titel 1"/>
          <p:cNvSpPr>
            <a:spLocks noGrp="1"/>
          </p:cNvSpPr>
          <p:nvPr>
            <p:ph type="title"/>
          </p:nvPr>
        </p:nvSpPr>
        <p:spPr>
          <a:xfrm>
            <a:off x="264907" y="476220"/>
            <a:ext cx="6480000" cy="369332"/>
          </a:xfrm>
          <a:prstGeom prst="rect">
            <a:avLst/>
          </a:prstGeom>
        </p:spPr>
        <p:txBody>
          <a:bodyPr/>
          <a:lstStyle>
            <a:lvl1pPr>
              <a:defRPr>
                <a:solidFill>
                  <a:srgbClr val="003063"/>
                </a:solidFill>
              </a:defRPr>
            </a:lvl1pPr>
          </a:lstStyle>
          <a:p>
            <a:r>
              <a:rPr lang="de-DE"/>
              <a:t>Mastertitelformat bearbeiten</a:t>
            </a:r>
          </a:p>
        </p:txBody>
      </p:sp>
      <p:sp>
        <p:nvSpPr>
          <p:cNvPr id="7" name="Inhaltsplatzhalter 3"/>
          <p:cNvSpPr>
            <a:spLocks noGrp="1"/>
          </p:cNvSpPr>
          <p:nvPr>
            <p:ph sz="half" idx="14"/>
          </p:nvPr>
        </p:nvSpPr>
        <p:spPr>
          <a:xfrm>
            <a:off x="264907" y="1221659"/>
            <a:ext cx="3749063" cy="3049079"/>
          </a:xfrm>
          <a:prstGeom prst="rect">
            <a:avLst/>
          </a:prstGeom>
        </p:spPr>
        <p:txBody>
          <a:bodyPr/>
          <a:lstStyle>
            <a:lvl1pPr marL="0" indent="0">
              <a:lnSpc>
                <a:spcPts val="2200"/>
              </a:lnSpc>
              <a:spcBef>
                <a:spcPts val="500"/>
              </a:spcBef>
              <a:buSzPct val="75000"/>
              <a:buFont typeface="Lucida Grande"/>
              <a:buNone/>
              <a:defRPr sz="18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endParaRPr lang="de-DE" err="1"/>
          </a:p>
        </p:txBody>
      </p:sp>
      <p:sp>
        <p:nvSpPr>
          <p:cNvPr id="8" name="Inhaltsplatzhalter 3"/>
          <p:cNvSpPr>
            <a:spLocks noGrp="1"/>
          </p:cNvSpPr>
          <p:nvPr>
            <p:ph sz="half" idx="16" hasCustomPrompt="1"/>
          </p:nvPr>
        </p:nvSpPr>
        <p:spPr>
          <a:xfrm>
            <a:off x="4360334" y="1738436"/>
            <a:ext cx="3758356" cy="2532302"/>
          </a:xfrm>
          <a:prstGeom prst="rect">
            <a:avLst/>
          </a:prstGeom>
        </p:spPr>
        <p:txBody>
          <a:bodyPr/>
          <a:lstStyle>
            <a:lvl1pPr marL="288000" indent="-288000">
              <a:lnSpc>
                <a:spcPts val="2200"/>
              </a:lnSpc>
              <a:spcBef>
                <a:spcPts val="500"/>
              </a:spcBef>
              <a:spcAft>
                <a:spcPts val="600"/>
              </a:spcAft>
              <a:buSzPct val="75000"/>
              <a:buFont typeface="Lucida Grande"/>
              <a:buChar char="▶"/>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err="1"/>
              <a:t>Harum</a:t>
            </a:r>
            <a:r>
              <a:rPr lang="de-DE"/>
              <a:t> </a:t>
            </a:r>
            <a:r>
              <a:rPr lang="de-DE" err="1"/>
              <a:t>volorpo</a:t>
            </a:r>
            <a:r>
              <a:rPr lang="de-DE"/>
              <a:t> </a:t>
            </a:r>
            <a:r>
              <a:rPr lang="de-DE" err="1"/>
              <a:t>ssitatiunt</a:t>
            </a:r>
            <a:r>
              <a:rPr lang="de-DE"/>
              <a:t> </a:t>
            </a:r>
            <a:r>
              <a:rPr lang="de-DE" err="1"/>
              <a:t>pa</a:t>
            </a:r>
            <a:r>
              <a:rPr lang="de-DE"/>
              <a:t> aut.</a:t>
            </a:r>
          </a:p>
          <a:p>
            <a:pPr lvl="0"/>
            <a:r>
              <a:rPr lang="de-DE" err="1"/>
              <a:t>Excero</a:t>
            </a:r>
            <a:r>
              <a:rPr lang="de-DE"/>
              <a:t> </a:t>
            </a:r>
            <a:r>
              <a:rPr lang="de-DE" err="1"/>
              <a:t>esto</a:t>
            </a:r>
            <a:r>
              <a:rPr lang="de-DE"/>
              <a:t> </a:t>
            </a:r>
            <a:r>
              <a:rPr lang="de-DE" err="1"/>
              <a:t>dolorib</a:t>
            </a:r>
            <a:r>
              <a:rPr lang="de-DE"/>
              <a:t> </a:t>
            </a:r>
            <a:r>
              <a:rPr lang="de-DE" err="1"/>
              <a:t>usandis</a:t>
            </a:r>
            <a:r>
              <a:rPr lang="de-DE"/>
              <a:t> </a:t>
            </a:r>
            <a:r>
              <a:rPr lang="de-DE" err="1"/>
              <a:t>restiis</a:t>
            </a:r>
            <a:r>
              <a:rPr lang="de-DE"/>
              <a:t> </a:t>
            </a:r>
            <a:r>
              <a:rPr lang="de-DE" err="1"/>
              <a:t>cietur</a:t>
            </a:r>
            <a:r>
              <a:rPr lang="de-DE"/>
              <a:t>, </a:t>
            </a:r>
            <a:r>
              <a:rPr lang="de-DE" err="1"/>
              <a:t>sedigen</a:t>
            </a:r>
            <a:r>
              <a:rPr lang="de-DE"/>
              <a:t>.</a:t>
            </a:r>
          </a:p>
          <a:p>
            <a:pPr lvl="0"/>
            <a:r>
              <a:rPr lang="de-DE" err="1"/>
              <a:t>Nequia</a:t>
            </a:r>
            <a:r>
              <a:rPr lang="de-DE"/>
              <a:t> </a:t>
            </a:r>
            <a:r>
              <a:rPr lang="de-DE" err="1"/>
              <a:t>dolest</a:t>
            </a:r>
            <a:r>
              <a:rPr lang="de-DE"/>
              <a:t>, </a:t>
            </a:r>
            <a:r>
              <a:rPr lang="de-DE" err="1"/>
              <a:t>que</a:t>
            </a:r>
            <a:r>
              <a:rPr lang="de-DE"/>
              <a:t> </a:t>
            </a:r>
            <a:r>
              <a:rPr lang="de-DE" err="1"/>
              <a:t>denit</a:t>
            </a:r>
            <a:r>
              <a:rPr lang="de-DE"/>
              <a:t>.</a:t>
            </a:r>
          </a:p>
          <a:p>
            <a:pPr lvl="0"/>
            <a:r>
              <a:rPr lang="de-DE" err="1"/>
              <a:t>Lur</a:t>
            </a:r>
            <a:r>
              <a:rPr lang="de-DE"/>
              <a:t> </a:t>
            </a:r>
            <a:r>
              <a:rPr lang="de-DE" err="1"/>
              <a:t>sitam</a:t>
            </a:r>
            <a:r>
              <a:rPr lang="de-DE"/>
              <a:t> rat </a:t>
            </a:r>
            <a:r>
              <a:rPr lang="de-DE" err="1"/>
              <a:t>verum</a:t>
            </a:r>
            <a:r>
              <a:rPr lang="de-DE"/>
              <a:t> </a:t>
            </a:r>
            <a:r>
              <a:rPr lang="de-DE" err="1"/>
              <a:t>acepe</a:t>
            </a:r>
            <a:r>
              <a:rPr lang="de-DE"/>
              <a:t>.</a:t>
            </a:r>
          </a:p>
        </p:txBody>
      </p:sp>
      <p:sp>
        <p:nvSpPr>
          <p:cNvPr id="9" name="Textplatzhalter 11"/>
          <p:cNvSpPr>
            <a:spLocks noGrp="1"/>
          </p:cNvSpPr>
          <p:nvPr>
            <p:ph type="body" sz="quarter" idx="17"/>
          </p:nvPr>
        </p:nvSpPr>
        <p:spPr>
          <a:xfrm>
            <a:off x="4360334" y="1207034"/>
            <a:ext cx="3758356"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a:t>Mastertextformat bearbeiten</a:t>
            </a:r>
          </a:p>
        </p:txBody>
      </p:sp>
      <p:sp>
        <p:nvSpPr>
          <p:cNvPr id="11" name="Textplatzhalter 11"/>
          <p:cNvSpPr>
            <a:spLocks noGrp="1"/>
          </p:cNvSpPr>
          <p:nvPr>
            <p:ph type="body" sz="quarter" idx="18" hasCustomPrompt="1"/>
          </p:nvPr>
        </p:nvSpPr>
        <p:spPr>
          <a:xfrm>
            <a:off x="279400" y="4562912"/>
            <a:ext cx="7839984" cy="582401"/>
          </a:xfrm>
          <a:prstGeom prst="rect">
            <a:avLst/>
          </a:prstGeom>
          <a:solidFill>
            <a:schemeClr val="bg1">
              <a:lumMod val="85000"/>
            </a:schemeClr>
          </a:solidFill>
        </p:spPr>
        <p:txBody>
          <a:bodyPr vert="horz"/>
          <a:lstStyle>
            <a:lvl1pPr marL="0" indent="0">
              <a:buFontTx/>
              <a:buNone/>
              <a:defRPr>
                <a:solidFill>
                  <a:srgbClr val="003063"/>
                </a:solidFill>
                <a:latin typeface="Arial"/>
                <a:cs typeface="Arial"/>
              </a:defRPr>
            </a:lvl1pPr>
          </a:lstStyle>
          <a:p>
            <a:pPr lvl="0"/>
            <a:r>
              <a:rPr lang="de-DE"/>
              <a:t>Summary</a:t>
            </a:r>
          </a:p>
        </p:txBody>
      </p:sp>
      <p:sp>
        <p:nvSpPr>
          <p:cNvPr id="16" name="Textplatzhalter 15"/>
          <p:cNvSpPr>
            <a:spLocks noGrp="1"/>
          </p:cNvSpPr>
          <p:nvPr>
            <p:ph type="body" sz="quarter" idx="19" hasCustomPrompt="1"/>
          </p:nvPr>
        </p:nvSpPr>
        <p:spPr>
          <a:xfrm>
            <a:off x="279400" y="5094288"/>
            <a:ext cx="7839075" cy="1093787"/>
          </a:xfrm>
          <a:prstGeom prst="rect">
            <a:avLst/>
          </a:prstGeom>
          <a:solidFill>
            <a:schemeClr val="bg1">
              <a:lumMod val="85000"/>
            </a:schemeClr>
          </a:solidFill>
          <a:ln>
            <a:noFill/>
          </a:ln>
        </p:spPr>
        <p:txBody>
          <a:bodyPr vert="horz"/>
          <a:lstStyle>
            <a:lvl1pPr marL="0" indent="0">
              <a:buFontTx/>
              <a:buNone/>
              <a:defRPr sz="1700" b="0" i="0" baseline="0">
                <a:latin typeface="Arial"/>
                <a:cs typeface="Arial"/>
              </a:defRPr>
            </a:lvl1pPr>
          </a:lstStyle>
          <a:p>
            <a:pPr lvl="0"/>
            <a:r>
              <a:rPr lang="de-DE" err="1"/>
              <a:t>Harum</a:t>
            </a:r>
            <a:r>
              <a:rPr lang="de-DE"/>
              <a:t> </a:t>
            </a:r>
            <a:r>
              <a:rPr lang="de-DE" err="1"/>
              <a:t>volorpo</a:t>
            </a:r>
            <a:r>
              <a:rPr lang="de-DE"/>
              <a:t> </a:t>
            </a:r>
            <a:r>
              <a:rPr lang="de-DE" err="1"/>
              <a:t>ssitatiunt</a:t>
            </a:r>
            <a:r>
              <a:rPr lang="de-DE"/>
              <a:t> </a:t>
            </a:r>
            <a:r>
              <a:rPr lang="de-DE" err="1"/>
              <a:t>pa</a:t>
            </a:r>
            <a:r>
              <a:rPr lang="de-DE"/>
              <a:t> </a:t>
            </a:r>
            <a:r>
              <a:rPr lang="de-DE" err="1"/>
              <a:t>aut</a:t>
            </a:r>
            <a:r>
              <a:rPr lang="de-DE"/>
              <a:t> </a:t>
            </a:r>
            <a:r>
              <a:rPr lang="de-DE" err="1"/>
              <a:t>estrumquam</a:t>
            </a:r>
            <a:r>
              <a:rPr lang="de-DE"/>
              <a:t> </a:t>
            </a:r>
            <a:r>
              <a:rPr lang="de-DE" err="1"/>
              <a:t>aspidellis</a:t>
            </a:r>
            <a:r>
              <a:rPr lang="de-DE"/>
              <a:t>. </a:t>
            </a:r>
            <a:r>
              <a:rPr lang="de-DE" err="1"/>
              <a:t>Excero</a:t>
            </a:r>
            <a:r>
              <a:rPr lang="de-DE"/>
              <a:t> </a:t>
            </a:r>
            <a:r>
              <a:rPr lang="de-DE" err="1"/>
              <a:t>esto</a:t>
            </a:r>
            <a:r>
              <a:rPr lang="de-DE"/>
              <a:t> </a:t>
            </a:r>
            <a:r>
              <a:rPr lang="de-DE" err="1"/>
              <a:t>dolorib</a:t>
            </a:r>
            <a:r>
              <a:rPr lang="de-DE"/>
              <a:t> </a:t>
            </a:r>
            <a:r>
              <a:rPr lang="de-DE" err="1"/>
              <a:t>usandis</a:t>
            </a:r>
            <a:r>
              <a:rPr lang="de-DE"/>
              <a:t> </a:t>
            </a:r>
            <a:r>
              <a:rPr lang="de-DE" err="1"/>
              <a:t>restiis</a:t>
            </a:r>
            <a:r>
              <a:rPr lang="de-DE"/>
              <a:t> </a:t>
            </a:r>
            <a:r>
              <a:rPr lang="de-DE" err="1"/>
              <a:t>cietur</a:t>
            </a:r>
            <a:r>
              <a:rPr lang="de-DE"/>
              <a:t>, </a:t>
            </a:r>
            <a:r>
              <a:rPr lang="de-DE" err="1"/>
              <a:t>sedigen</a:t>
            </a:r>
            <a:r>
              <a:rPr lang="de-DE"/>
              <a:t> </a:t>
            </a:r>
            <a:r>
              <a:rPr lang="de-DE" err="1"/>
              <a:t>issimaximin</a:t>
            </a:r>
            <a:r>
              <a:rPr lang="de-DE"/>
              <a:t> </a:t>
            </a:r>
            <a:r>
              <a:rPr lang="de-DE" err="1"/>
              <a:t>pa</a:t>
            </a:r>
            <a:r>
              <a:rPr lang="de-DE"/>
              <a:t> </a:t>
            </a:r>
            <a:r>
              <a:rPr lang="de-DE" err="1"/>
              <a:t>voloreped</a:t>
            </a:r>
            <a:r>
              <a:rPr lang="de-DE"/>
              <a:t> </a:t>
            </a:r>
            <a:r>
              <a:rPr lang="de-DE" err="1"/>
              <a:t>mo</a:t>
            </a:r>
            <a:r>
              <a:rPr lang="de-DE"/>
              <a:t> </a:t>
            </a:r>
            <a:r>
              <a:rPr lang="de-DE" err="1"/>
              <a:t>inis</a:t>
            </a:r>
            <a:r>
              <a:rPr lang="de-DE"/>
              <a:t> </a:t>
            </a:r>
            <a:r>
              <a:rPr lang="de-DE" err="1"/>
              <a:t>quibus</a:t>
            </a:r>
            <a:r>
              <a:rPr lang="de-DE"/>
              <a:t>. </a:t>
            </a:r>
            <a:r>
              <a:rPr lang="de-DE" err="1"/>
              <a:t>Nequia</a:t>
            </a:r>
            <a:r>
              <a:rPr lang="de-DE"/>
              <a:t> </a:t>
            </a:r>
            <a:r>
              <a:rPr lang="de-DE" err="1"/>
              <a:t>dolest</a:t>
            </a:r>
            <a:r>
              <a:rPr lang="de-DE"/>
              <a:t>, </a:t>
            </a:r>
            <a:r>
              <a:rPr lang="de-DE" err="1"/>
              <a:t>que</a:t>
            </a:r>
            <a:r>
              <a:rPr lang="de-DE"/>
              <a:t> </a:t>
            </a:r>
            <a:r>
              <a:rPr lang="de-DE" err="1"/>
              <a:t>denit</a:t>
            </a:r>
            <a:r>
              <a:rPr lang="de-DE"/>
              <a:t> </a:t>
            </a:r>
            <a:r>
              <a:rPr lang="de-DE" err="1"/>
              <a:t>apist</a:t>
            </a:r>
            <a:r>
              <a:rPr lang="de-DE"/>
              <a:t> </a:t>
            </a:r>
            <a:r>
              <a:rPr lang="de-DE" err="1"/>
              <a:t>verum</a:t>
            </a:r>
            <a:r>
              <a:rPr lang="de-DE"/>
              <a:t> </a:t>
            </a:r>
            <a:r>
              <a:rPr lang="de-DE" err="1"/>
              <a:t>harum</a:t>
            </a:r>
            <a:r>
              <a:rPr lang="de-DE"/>
              <a:t> </a:t>
            </a:r>
            <a:r>
              <a:rPr lang="de-DE" err="1"/>
              <a:t>andenem</a:t>
            </a:r>
            <a:r>
              <a:rPr lang="de-DE"/>
              <a:t> quo. </a:t>
            </a:r>
            <a:r>
              <a:rPr lang="de-DE" err="1"/>
              <a:t>Lur</a:t>
            </a:r>
            <a:r>
              <a:rPr lang="de-DE"/>
              <a:t> </a:t>
            </a:r>
            <a:r>
              <a:rPr lang="de-DE" err="1"/>
              <a:t>sitam</a:t>
            </a:r>
            <a:r>
              <a:rPr lang="de-DE"/>
              <a:t> rat </a:t>
            </a:r>
            <a:r>
              <a:rPr lang="de-DE" err="1"/>
              <a:t>verum</a:t>
            </a:r>
            <a:r>
              <a:rPr lang="de-DE"/>
              <a:t> </a:t>
            </a:r>
            <a:r>
              <a:rPr lang="de-DE" err="1"/>
              <a:t>acepe</a:t>
            </a:r>
            <a:r>
              <a:rPr lang="de-DE"/>
              <a:t> cum </a:t>
            </a:r>
            <a:r>
              <a:rPr lang="de-DE" err="1"/>
              <a:t>esequos</a:t>
            </a:r>
            <a:r>
              <a:rPr lang="de-DE"/>
              <a:t> ex et </a:t>
            </a:r>
            <a:r>
              <a:rPr lang="de-DE" err="1"/>
              <a:t>litatem</a:t>
            </a:r>
            <a:r>
              <a:rPr lang="de-DE"/>
              <a:t> </a:t>
            </a:r>
            <a:r>
              <a:rPr lang="de-DE" err="1"/>
              <a:t>sum</a:t>
            </a:r>
            <a:r>
              <a:rPr lang="de-DE"/>
              <a:t>.</a:t>
            </a:r>
          </a:p>
        </p:txBody>
      </p:sp>
      <p:sp>
        <p:nvSpPr>
          <p:cNvPr id="10" name="Textplatzhalter 7"/>
          <p:cNvSpPr>
            <a:spLocks noGrp="1"/>
          </p:cNvSpPr>
          <p:nvPr>
            <p:ph type="body" sz="quarter" idx="20"/>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a:t>Mastertextformat bearbeiten</a:t>
            </a:r>
          </a:p>
        </p:txBody>
      </p:sp>
    </p:spTree>
    <p:extLst>
      <p:ext uri="{BB962C8B-B14F-4D97-AF65-F5344CB8AC3E}">
        <p14:creationId xmlns:p14="http://schemas.microsoft.com/office/powerpoint/2010/main" val="210310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ext_Bild-transp">
    <p:spTree>
      <p:nvGrpSpPr>
        <p:cNvPr id="1" name=""/>
        <p:cNvGrpSpPr/>
        <p:nvPr/>
      </p:nvGrpSpPr>
      <p:grpSpPr>
        <a:xfrm>
          <a:off x="0" y="0"/>
          <a:ext cx="0" cy="0"/>
          <a:chOff x="0" y="0"/>
          <a:chExt cx="0" cy="0"/>
        </a:xfrm>
      </p:grpSpPr>
      <p:sp>
        <p:nvSpPr>
          <p:cNvPr id="10" name="Inhaltsplatzhalter 3"/>
          <p:cNvSpPr>
            <a:spLocks noGrp="1"/>
          </p:cNvSpPr>
          <p:nvPr>
            <p:ph sz="half" idx="14"/>
          </p:nvPr>
        </p:nvSpPr>
        <p:spPr>
          <a:xfrm>
            <a:off x="264907" y="1191950"/>
            <a:ext cx="7853781" cy="4996413"/>
          </a:xfrm>
          <a:prstGeom prst="rect">
            <a:avLst/>
          </a:prstGeom>
          <a:ln>
            <a:noFill/>
          </a:ln>
        </p:spPr>
        <p:txBody>
          <a:bodyPr/>
          <a:lstStyle>
            <a:lvl1pPr marL="0" indent="0">
              <a:lnSpc>
                <a:spcPts val="2200"/>
              </a:lnSpc>
              <a:spcBef>
                <a:spcPts val="500"/>
              </a:spcBef>
              <a:buSzPct val="75000"/>
              <a:buFont typeface="Lucida Grande"/>
              <a:buNone/>
              <a:defRPr sz="18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endParaRPr lang="de-DE" err="1"/>
          </a:p>
        </p:txBody>
      </p:sp>
      <p:sp>
        <p:nvSpPr>
          <p:cNvPr id="2" name="Titel 1"/>
          <p:cNvSpPr>
            <a:spLocks noGrp="1"/>
          </p:cNvSpPr>
          <p:nvPr>
            <p:ph type="title"/>
          </p:nvPr>
        </p:nvSpPr>
        <p:spPr>
          <a:xfrm>
            <a:off x="264907" y="476220"/>
            <a:ext cx="6480000" cy="369332"/>
          </a:xfrm>
          <a:prstGeom prst="rect">
            <a:avLst/>
          </a:prstGeom>
        </p:spPr>
        <p:txBody>
          <a:bodyPr/>
          <a:lstStyle>
            <a:lvl1pPr>
              <a:defRPr>
                <a:solidFill>
                  <a:srgbClr val="003063"/>
                </a:solidFill>
              </a:defRPr>
            </a:lvl1pPr>
          </a:lstStyle>
          <a:p>
            <a:r>
              <a:rPr lang="de-DE"/>
              <a:t>Mastertitelformat bearbeiten</a:t>
            </a:r>
          </a:p>
        </p:txBody>
      </p:sp>
      <p:sp>
        <p:nvSpPr>
          <p:cNvPr id="3" name="Inhaltsplatzhalter 3"/>
          <p:cNvSpPr>
            <a:spLocks noGrp="1"/>
          </p:cNvSpPr>
          <p:nvPr>
            <p:ph sz="half" idx="2" hasCustomPrompt="1"/>
          </p:nvPr>
        </p:nvSpPr>
        <p:spPr>
          <a:xfrm>
            <a:off x="4187151" y="1723352"/>
            <a:ext cx="3931537" cy="4465011"/>
          </a:xfrm>
          <a:prstGeom prst="rect">
            <a:avLst/>
          </a:prstGeom>
          <a:solidFill>
            <a:schemeClr val="bg1">
              <a:alpha val="70000"/>
            </a:schemeClr>
          </a:solidFill>
          <a:ln>
            <a:noFill/>
          </a:ln>
        </p:spPr>
        <p:txBody>
          <a:bodyPr/>
          <a:lstStyle>
            <a:lvl1pPr marL="288000" indent="-288000">
              <a:lnSpc>
                <a:spcPts val="2200"/>
              </a:lnSpc>
              <a:spcBef>
                <a:spcPts val="500"/>
              </a:spcBef>
              <a:spcAft>
                <a:spcPts val="600"/>
              </a:spcAft>
              <a:buSzPct val="75000"/>
              <a:buFont typeface="Lucida Grande"/>
              <a:buChar char="▶"/>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err="1"/>
              <a:t>Harum</a:t>
            </a:r>
            <a:r>
              <a:rPr lang="de-DE"/>
              <a:t> </a:t>
            </a:r>
            <a:r>
              <a:rPr lang="de-DE" err="1"/>
              <a:t>volorpo</a:t>
            </a:r>
            <a:r>
              <a:rPr lang="de-DE"/>
              <a:t> </a:t>
            </a:r>
            <a:r>
              <a:rPr lang="de-DE" err="1"/>
              <a:t>ssitatiunt</a:t>
            </a:r>
            <a:r>
              <a:rPr lang="de-DE"/>
              <a:t> </a:t>
            </a:r>
            <a:r>
              <a:rPr lang="de-DE" err="1"/>
              <a:t>pa</a:t>
            </a:r>
            <a:r>
              <a:rPr lang="de-DE"/>
              <a:t> </a:t>
            </a:r>
            <a:r>
              <a:rPr lang="de-DE" err="1"/>
              <a:t>aut</a:t>
            </a:r>
            <a:r>
              <a:rPr lang="de-DE"/>
              <a:t> </a:t>
            </a:r>
            <a:r>
              <a:rPr lang="de-DE" err="1"/>
              <a:t>estrumquam</a:t>
            </a:r>
            <a:r>
              <a:rPr lang="de-DE"/>
              <a:t> </a:t>
            </a:r>
            <a:r>
              <a:rPr lang="de-DE" err="1"/>
              <a:t>aspidellis</a:t>
            </a:r>
            <a:r>
              <a:rPr lang="de-DE"/>
              <a:t>.</a:t>
            </a:r>
          </a:p>
          <a:p>
            <a:pPr lvl="0"/>
            <a:r>
              <a:rPr lang="de-DE" err="1"/>
              <a:t>Excero</a:t>
            </a:r>
            <a:r>
              <a:rPr lang="de-DE"/>
              <a:t> </a:t>
            </a:r>
            <a:r>
              <a:rPr lang="de-DE" err="1"/>
              <a:t>esto</a:t>
            </a:r>
            <a:r>
              <a:rPr lang="de-DE"/>
              <a:t> </a:t>
            </a:r>
            <a:r>
              <a:rPr lang="de-DE" err="1"/>
              <a:t>dolorib</a:t>
            </a:r>
            <a:r>
              <a:rPr lang="de-DE"/>
              <a:t> </a:t>
            </a:r>
            <a:r>
              <a:rPr lang="de-DE" err="1"/>
              <a:t>usandis</a:t>
            </a:r>
            <a:r>
              <a:rPr lang="de-DE"/>
              <a:t> </a:t>
            </a:r>
            <a:r>
              <a:rPr lang="de-DE" err="1"/>
              <a:t>restiis</a:t>
            </a:r>
            <a:r>
              <a:rPr lang="de-DE"/>
              <a:t> </a:t>
            </a:r>
            <a:r>
              <a:rPr lang="de-DE" err="1"/>
              <a:t>cietur</a:t>
            </a:r>
            <a:r>
              <a:rPr lang="de-DE"/>
              <a:t>, </a:t>
            </a:r>
            <a:r>
              <a:rPr lang="de-DE" err="1"/>
              <a:t>sedigen</a:t>
            </a:r>
            <a:r>
              <a:rPr lang="de-DE"/>
              <a:t> </a:t>
            </a:r>
            <a:r>
              <a:rPr lang="de-DE" err="1"/>
              <a:t>issimaximin</a:t>
            </a:r>
            <a:r>
              <a:rPr lang="de-DE"/>
              <a:t> </a:t>
            </a:r>
            <a:r>
              <a:rPr lang="de-DE" err="1"/>
              <a:t>pa</a:t>
            </a:r>
            <a:r>
              <a:rPr lang="de-DE"/>
              <a:t> </a:t>
            </a:r>
            <a:r>
              <a:rPr lang="de-DE" err="1"/>
              <a:t>voloreped</a:t>
            </a:r>
            <a:r>
              <a:rPr lang="de-DE"/>
              <a:t> </a:t>
            </a:r>
            <a:r>
              <a:rPr lang="de-DE" err="1"/>
              <a:t>mo</a:t>
            </a:r>
            <a:r>
              <a:rPr lang="de-DE"/>
              <a:t> </a:t>
            </a:r>
            <a:r>
              <a:rPr lang="de-DE" err="1"/>
              <a:t>inis</a:t>
            </a:r>
            <a:r>
              <a:rPr lang="de-DE"/>
              <a:t> </a:t>
            </a:r>
            <a:r>
              <a:rPr lang="de-DE" err="1"/>
              <a:t>quibus</a:t>
            </a:r>
            <a:r>
              <a:rPr lang="de-DE"/>
              <a:t>.</a:t>
            </a:r>
          </a:p>
          <a:p>
            <a:pPr lvl="0"/>
            <a:r>
              <a:rPr lang="de-DE" err="1"/>
              <a:t>Nequia</a:t>
            </a:r>
            <a:r>
              <a:rPr lang="de-DE"/>
              <a:t> </a:t>
            </a:r>
            <a:r>
              <a:rPr lang="de-DE" err="1"/>
              <a:t>dolest</a:t>
            </a:r>
            <a:r>
              <a:rPr lang="de-DE"/>
              <a:t>, </a:t>
            </a:r>
            <a:r>
              <a:rPr lang="de-DE" err="1"/>
              <a:t>que</a:t>
            </a:r>
            <a:r>
              <a:rPr lang="de-DE"/>
              <a:t> </a:t>
            </a:r>
            <a:r>
              <a:rPr lang="de-DE" err="1"/>
              <a:t>denit</a:t>
            </a:r>
            <a:r>
              <a:rPr lang="de-DE"/>
              <a:t> </a:t>
            </a:r>
            <a:r>
              <a:rPr lang="de-DE" err="1"/>
              <a:t>apist</a:t>
            </a:r>
            <a:r>
              <a:rPr lang="de-DE"/>
              <a:t> </a:t>
            </a:r>
            <a:r>
              <a:rPr lang="de-DE" err="1"/>
              <a:t>verum</a:t>
            </a:r>
            <a:r>
              <a:rPr lang="de-DE"/>
              <a:t> </a:t>
            </a:r>
            <a:r>
              <a:rPr lang="de-DE" err="1"/>
              <a:t>harum</a:t>
            </a:r>
            <a:r>
              <a:rPr lang="de-DE"/>
              <a:t> </a:t>
            </a:r>
            <a:r>
              <a:rPr lang="de-DE" err="1"/>
              <a:t>andenem</a:t>
            </a:r>
            <a:r>
              <a:rPr lang="de-DE"/>
              <a:t> quo.</a:t>
            </a:r>
          </a:p>
          <a:p>
            <a:pPr lvl="0"/>
            <a:r>
              <a:rPr lang="de-DE" err="1"/>
              <a:t>Lur</a:t>
            </a:r>
            <a:r>
              <a:rPr lang="de-DE"/>
              <a:t> </a:t>
            </a:r>
            <a:r>
              <a:rPr lang="de-DE" err="1"/>
              <a:t>sitam</a:t>
            </a:r>
            <a:r>
              <a:rPr lang="de-DE"/>
              <a:t> rat </a:t>
            </a:r>
            <a:r>
              <a:rPr lang="de-DE" err="1"/>
              <a:t>verum</a:t>
            </a:r>
            <a:r>
              <a:rPr lang="de-DE"/>
              <a:t> </a:t>
            </a:r>
            <a:r>
              <a:rPr lang="de-DE" err="1"/>
              <a:t>acepe</a:t>
            </a:r>
            <a:r>
              <a:rPr lang="de-DE"/>
              <a:t> cum </a:t>
            </a:r>
            <a:r>
              <a:rPr lang="de-DE" err="1"/>
              <a:t>esequos</a:t>
            </a:r>
            <a:r>
              <a:rPr lang="de-DE"/>
              <a:t> ex et </a:t>
            </a:r>
            <a:r>
              <a:rPr lang="de-DE" err="1"/>
              <a:t>litatem</a:t>
            </a:r>
            <a:r>
              <a:rPr lang="de-DE"/>
              <a:t> </a:t>
            </a:r>
            <a:r>
              <a:rPr lang="de-DE" err="1"/>
              <a:t>sum</a:t>
            </a:r>
            <a:r>
              <a:rPr lang="de-DE"/>
              <a:t> </a:t>
            </a:r>
            <a:r>
              <a:rPr lang="de-DE" err="1"/>
              <a:t>doloreperum</a:t>
            </a:r>
            <a:r>
              <a:rPr lang="de-DE"/>
              <a:t> </a:t>
            </a:r>
            <a:r>
              <a:rPr lang="de-DE" err="1"/>
              <a:t>ipsam</a:t>
            </a:r>
            <a:r>
              <a:rPr lang="de-DE"/>
              <a:t>, </a:t>
            </a:r>
            <a:r>
              <a:rPr lang="de-DE" err="1"/>
              <a:t>comniaepra</a:t>
            </a:r>
            <a:r>
              <a:rPr lang="de-DE"/>
              <a:t> </a:t>
            </a:r>
            <a:r>
              <a:rPr lang="de-DE" err="1"/>
              <a:t>volorenit</a:t>
            </a:r>
            <a:r>
              <a:rPr lang="de-DE"/>
              <a:t>.</a:t>
            </a:r>
          </a:p>
          <a:p>
            <a:pPr lvl="0"/>
            <a:r>
              <a:rPr lang="de-DE" err="1"/>
              <a:t>Consedis</a:t>
            </a:r>
            <a:r>
              <a:rPr lang="de-DE"/>
              <a:t> </a:t>
            </a:r>
            <a:r>
              <a:rPr lang="de-DE" err="1"/>
              <a:t>conseque</a:t>
            </a:r>
            <a:r>
              <a:rPr lang="de-DE"/>
              <a:t> </a:t>
            </a:r>
            <a:r>
              <a:rPr lang="de-DE" err="1"/>
              <a:t>deliquis</a:t>
            </a:r>
            <a:r>
              <a:rPr lang="de-DE"/>
              <a:t> </a:t>
            </a:r>
            <a:r>
              <a:rPr lang="de-DE" err="1"/>
              <a:t>eos</a:t>
            </a:r>
            <a:r>
              <a:rPr lang="de-DE"/>
              <a:t> </a:t>
            </a:r>
            <a:r>
              <a:rPr lang="de-DE" err="1"/>
              <a:t>ius</a:t>
            </a:r>
            <a:r>
              <a:rPr lang="de-DE"/>
              <a:t>, </a:t>
            </a:r>
            <a:r>
              <a:rPr lang="de-DE" err="1"/>
              <a:t>con</a:t>
            </a:r>
            <a:r>
              <a:rPr lang="de-DE"/>
              <a:t> </a:t>
            </a:r>
            <a:r>
              <a:rPr lang="de-DE" err="1"/>
              <a:t>pra</a:t>
            </a:r>
            <a:r>
              <a:rPr lang="de-DE"/>
              <a:t> </a:t>
            </a:r>
            <a:r>
              <a:rPr lang="de-DE" err="1"/>
              <a:t>quam</a:t>
            </a:r>
            <a:r>
              <a:rPr lang="de-DE"/>
              <a:t>, </a:t>
            </a:r>
            <a:r>
              <a:rPr lang="de-DE" err="1"/>
              <a:t>odit</a:t>
            </a:r>
            <a:r>
              <a:rPr lang="de-DE"/>
              <a:t> </a:t>
            </a:r>
            <a:r>
              <a:rPr lang="de-DE" err="1"/>
              <a:t>est</a:t>
            </a:r>
            <a:r>
              <a:rPr lang="de-DE"/>
              <a:t> </a:t>
            </a:r>
            <a:r>
              <a:rPr lang="de-DE" err="1"/>
              <a:t>velignient</a:t>
            </a:r>
            <a:r>
              <a:rPr lang="de-DE"/>
              <a:t> et </a:t>
            </a:r>
            <a:r>
              <a:rPr lang="de-DE" err="1"/>
              <a:t>hita</a:t>
            </a:r>
            <a:r>
              <a:rPr lang="de-DE"/>
              <a:t> </a:t>
            </a:r>
            <a:r>
              <a:rPr lang="de-DE" err="1"/>
              <a:t>solora</a:t>
            </a:r>
            <a:r>
              <a:rPr lang="de-DE"/>
              <a:t> </a:t>
            </a:r>
            <a:r>
              <a:rPr lang="de-DE" err="1"/>
              <a:t>imin</a:t>
            </a:r>
            <a:r>
              <a:rPr lang="de-DE"/>
              <a:t> </a:t>
            </a:r>
            <a:r>
              <a:rPr lang="de-DE" err="1"/>
              <a:t>ea</a:t>
            </a:r>
            <a:r>
              <a:rPr lang="de-DE"/>
              <a:t>.</a:t>
            </a:r>
          </a:p>
        </p:txBody>
      </p:sp>
      <p:sp>
        <p:nvSpPr>
          <p:cNvPr id="4" name="Textplatzhalter 11"/>
          <p:cNvSpPr>
            <a:spLocks noGrp="1"/>
          </p:cNvSpPr>
          <p:nvPr>
            <p:ph type="body" sz="quarter" idx="13"/>
          </p:nvPr>
        </p:nvSpPr>
        <p:spPr>
          <a:xfrm>
            <a:off x="4187151" y="1191950"/>
            <a:ext cx="3931537" cy="531402"/>
          </a:xfrm>
          <a:prstGeom prst="rect">
            <a:avLst/>
          </a:prstGeom>
          <a:solidFill>
            <a:schemeClr val="bg1">
              <a:alpha val="70000"/>
            </a:schemeClr>
          </a:solidFill>
          <a:ln>
            <a:noFill/>
          </a:ln>
        </p:spPr>
        <p:txBody>
          <a:bodyPr vert="horz"/>
          <a:lstStyle>
            <a:lvl1pPr marL="0" indent="0">
              <a:buFontTx/>
              <a:buNone/>
              <a:defRPr sz="1700">
                <a:solidFill>
                  <a:srgbClr val="003063"/>
                </a:solidFill>
                <a:latin typeface="Arial"/>
                <a:cs typeface="Arial"/>
              </a:defRPr>
            </a:lvl1pPr>
          </a:lstStyle>
          <a:p>
            <a:pPr lvl="0"/>
            <a:r>
              <a:rPr lang="de-DE"/>
              <a:t>Mastertextformat bearbeiten</a:t>
            </a:r>
          </a:p>
        </p:txBody>
      </p:sp>
      <p:sp>
        <p:nvSpPr>
          <p:cNvPr id="7" name="Textplatzhalter 7"/>
          <p:cNvSpPr>
            <a:spLocks noGrp="1"/>
          </p:cNvSpPr>
          <p:nvPr>
            <p:ph type="body" sz="quarter" idx="15"/>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a:t>Mastertextformat bearbeiten</a:t>
            </a:r>
          </a:p>
        </p:txBody>
      </p:sp>
    </p:spTree>
    <p:extLst>
      <p:ext uri="{BB962C8B-B14F-4D97-AF65-F5344CB8AC3E}">
        <p14:creationId xmlns:p14="http://schemas.microsoft.com/office/powerpoint/2010/main" val="2890143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2-Headlines">
    <p:spTree>
      <p:nvGrpSpPr>
        <p:cNvPr id="1" name=""/>
        <p:cNvGrpSpPr/>
        <p:nvPr/>
      </p:nvGrpSpPr>
      <p:grpSpPr>
        <a:xfrm>
          <a:off x="0" y="0"/>
          <a:ext cx="0" cy="0"/>
          <a:chOff x="0" y="0"/>
          <a:chExt cx="0" cy="0"/>
        </a:xfrm>
      </p:grpSpPr>
      <p:sp>
        <p:nvSpPr>
          <p:cNvPr id="2" name="Titel 1"/>
          <p:cNvSpPr>
            <a:spLocks noGrp="1"/>
          </p:cNvSpPr>
          <p:nvPr>
            <p:ph type="title"/>
          </p:nvPr>
        </p:nvSpPr>
        <p:spPr>
          <a:xfrm>
            <a:off x="264907" y="476220"/>
            <a:ext cx="6480000" cy="369332"/>
          </a:xfrm>
          <a:prstGeom prst="rect">
            <a:avLst/>
          </a:prstGeom>
        </p:spPr>
        <p:txBody>
          <a:bodyPr/>
          <a:lstStyle>
            <a:lvl1pPr>
              <a:defRPr>
                <a:solidFill>
                  <a:srgbClr val="003063"/>
                </a:solidFill>
              </a:defRPr>
            </a:lvl1pPr>
          </a:lstStyle>
          <a:p>
            <a:r>
              <a:rPr lang="de-DE"/>
              <a:t>Mastertitelformat bearbeiten</a:t>
            </a:r>
          </a:p>
        </p:txBody>
      </p:sp>
      <p:sp>
        <p:nvSpPr>
          <p:cNvPr id="9" name="Textplatzhalter 11"/>
          <p:cNvSpPr>
            <a:spLocks noGrp="1"/>
          </p:cNvSpPr>
          <p:nvPr>
            <p:ph type="body" sz="quarter" idx="17"/>
          </p:nvPr>
        </p:nvSpPr>
        <p:spPr>
          <a:xfrm>
            <a:off x="4360334" y="1207034"/>
            <a:ext cx="3758356"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a:t>Mastertextformat bearbeiten</a:t>
            </a:r>
          </a:p>
        </p:txBody>
      </p:sp>
      <p:sp>
        <p:nvSpPr>
          <p:cNvPr id="17" name="Textplatzhalter 11"/>
          <p:cNvSpPr>
            <a:spLocks noGrp="1"/>
          </p:cNvSpPr>
          <p:nvPr>
            <p:ph type="body" sz="quarter" idx="19"/>
          </p:nvPr>
        </p:nvSpPr>
        <p:spPr>
          <a:xfrm>
            <a:off x="264907" y="1207034"/>
            <a:ext cx="3749063"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a:t>Mastertextformat bearbeiten</a:t>
            </a:r>
          </a:p>
        </p:txBody>
      </p:sp>
      <p:sp>
        <p:nvSpPr>
          <p:cNvPr id="6" name="Textplatzhalter 7"/>
          <p:cNvSpPr>
            <a:spLocks noGrp="1"/>
          </p:cNvSpPr>
          <p:nvPr>
            <p:ph type="body" sz="quarter" idx="14"/>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a:t>Mastertextformat bearbeiten</a:t>
            </a:r>
          </a:p>
        </p:txBody>
      </p:sp>
    </p:spTree>
    <p:extLst>
      <p:ext uri="{BB962C8B-B14F-4D97-AF65-F5344CB8AC3E}">
        <p14:creationId xmlns:p14="http://schemas.microsoft.com/office/powerpoint/2010/main" val="948923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1-Headline">
    <p:spTree>
      <p:nvGrpSpPr>
        <p:cNvPr id="1" name=""/>
        <p:cNvGrpSpPr/>
        <p:nvPr/>
      </p:nvGrpSpPr>
      <p:grpSpPr>
        <a:xfrm>
          <a:off x="0" y="0"/>
          <a:ext cx="0" cy="0"/>
          <a:chOff x="0" y="0"/>
          <a:chExt cx="0" cy="0"/>
        </a:xfrm>
      </p:grpSpPr>
      <p:sp>
        <p:nvSpPr>
          <p:cNvPr id="2" name="Titel 1"/>
          <p:cNvSpPr>
            <a:spLocks noGrp="1"/>
          </p:cNvSpPr>
          <p:nvPr>
            <p:ph type="title"/>
          </p:nvPr>
        </p:nvSpPr>
        <p:spPr>
          <a:xfrm>
            <a:off x="264907" y="476220"/>
            <a:ext cx="6480000" cy="369332"/>
          </a:xfrm>
          <a:prstGeom prst="rect">
            <a:avLst/>
          </a:prstGeom>
        </p:spPr>
        <p:txBody>
          <a:bodyPr/>
          <a:lstStyle>
            <a:lvl1pPr>
              <a:defRPr>
                <a:solidFill>
                  <a:srgbClr val="003063"/>
                </a:solidFill>
              </a:defRPr>
            </a:lvl1pPr>
          </a:lstStyle>
          <a:p>
            <a:r>
              <a:rPr lang="de-DE"/>
              <a:t>Mastertitelformat bearbeiten</a:t>
            </a:r>
          </a:p>
        </p:txBody>
      </p:sp>
      <p:sp>
        <p:nvSpPr>
          <p:cNvPr id="17" name="Textplatzhalter 11"/>
          <p:cNvSpPr>
            <a:spLocks noGrp="1"/>
          </p:cNvSpPr>
          <p:nvPr>
            <p:ph type="body" sz="quarter" idx="19"/>
          </p:nvPr>
        </p:nvSpPr>
        <p:spPr>
          <a:xfrm>
            <a:off x="264907" y="1207034"/>
            <a:ext cx="7853782"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a:t>Mastertextformat bearbeiten</a:t>
            </a:r>
          </a:p>
        </p:txBody>
      </p:sp>
      <p:sp>
        <p:nvSpPr>
          <p:cNvPr id="6" name="Textplatzhalter 7"/>
          <p:cNvSpPr>
            <a:spLocks noGrp="1"/>
          </p:cNvSpPr>
          <p:nvPr>
            <p:ph type="body" sz="quarter" idx="14"/>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a:t>Mastertextformat bearbeiten</a:t>
            </a:r>
          </a:p>
        </p:txBody>
      </p:sp>
    </p:spTree>
    <p:extLst>
      <p:ext uri="{BB962C8B-B14F-4D97-AF65-F5344CB8AC3E}">
        <p14:creationId xmlns:p14="http://schemas.microsoft.com/office/powerpoint/2010/main" val="611446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2D9783-A330-AD7E-7E8C-00B4EF577536}"/>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7B2F5FF-A2C0-5201-BB99-A09E3B6B4CC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1D0A5D2-2A38-F083-2D6E-6A230A601225}"/>
              </a:ext>
            </a:extLst>
          </p:cNvPr>
          <p:cNvSpPr>
            <a:spLocks noGrp="1"/>
          </p:cNvSpPr>
          <p:nvPr>
            <p:ph type="dt" sz="half" idx="10"/>
          </p:nvPr>
        </p:nvSpPr>
        <p:spPr/>
        <p:txBody>
          <a:bodyPr/>
          <a:lstStyle/>
          <a:p>
            <a:fld id="{913D7B53-9D51-42BA-81AA-97264ACB3B00}" type="datetimeFigureOut">
              <a:rPr lang="de-DE" smtClean="0"/>
              <a:t>11.12.2022</a:t>
            </a:fld>
            <a:endParaRPr lang="de-DE"/>
          </a:p>
        </p:txBody>
      </p:sp>
      <p:sp>
        <p:nvSpPr>
          <p:cNvPr id="5" name="Fußzeilenplatzhalter 4">
            <a:extLst>
              <a:ext uri="{FF2B5EF4-FFF2-40B4-BE49-F238E27FC236}">
                <a16:creationId xmlns:a16="http://schemas.microsoft.com/office/drawing/2014/main" id="{308A9896-1F93-2BAE-BA4C-E3D094EFD2C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AF29329-90C4-5F46-7C4A-65D137C4DE7D}"/>
              </a:ext>
            </a:extLst>
          </p:cNvPr>
          <p:cNvSpPr>
            <a:spLocks noGrp="1"/>
          </p:cNvSpPr>
          <p:nvPr>
            <p:ph type="sldNum" sz="quarter" idx="12"/>
          </p:nvPr>
        </p:nvSpPr>
        <p:spPr/>
        <p:txBody>
          <a:bodyPr/>
          <a:lstStyle/>
          <a:p>
            <a:fld id="{26C305B1-008D-40D0-9153-2FE447017046}" type="slidenum">
              <a:rPr lang="de-DE" smtClean="0"/>
              <a:t>‹Nr.›</a:t>
            </a:fld>
            <a:endParaRPr lang="de-DE"/>
          </a:p>
        </p:txBody>
      </p:sp>
    </p:spTree>
    <p:extLst>
      <p:ext uri="{BB962C8B-B14F-4D97-AF65-F5344CB8AC3E}">
        <p14:creationId xmlns:p14="http://schemas.microsoft.com/office/powerpoint/2010/main" val="1739564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CFB3A-99C6-3107-D310-E55C938FB33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9555386-4244-B5E4-F755-0C671CB3D0A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401245-B3E6-1972-49D2-FAE970BD514D}"/>
              </a:ext>
            </a:extLst>
          </p:cNvPr>
          <p:cNvSpPr>
            <a:spLocks noGrp="1"/>
          </p:cNvSpPr>
          <p:nvPr>
            <p:ph type="dt" sz="half" idx="10"/>
          </p:nvPr>
        </p:nvSpPr>
        <p:spPr/>
        <p:txBody>
          <a:bodyPr/>
          <a:lstStyle/>
          <a:p>
            <a:fld id="{913D7B53-9D51-42BA-81AA-97264ACB3B00}" type="datetimeFigureOut">
              <a:rPr lang="de-DE" smtClean="0"/>
              <a:t>11.12.2022</a:t>
            </a:fld>
            <a:endParaRPr lang="de-DE"/>
          </a:p>
        </p:txBody>
      </p:sp>
      <p:sp>
        <p:nvSpPr>
          <p:cNvPr id="5" name="Fußzeilenplatzhalter 4">
            <a:extLst>
              <a:ext uri="{FF2B5EF4-FFF2-40B4-BE49-F238E27FC236}">
                <a16:creationId xmlns:a16="http://schemas.microsoft.com/office/drawing/2014/main" id="{6E51F1C3-8AEE-5AAD-1735-BA08BE7D234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5ADCA62-C8EB-75B2-317D-5576745D0808}"/>
              </a:ext>
            </a:extLst>
          </p:cNvPr>
          <p:cNvSpPr>
            <a:spLocks noGrp="1"/>
          </p:cNvSpPr>
          <p:nvPr>
            <p:ph type="sldNum" sz="quarter" idx="12"/>
          </p:nvPr>
        </p:nvSpPr>
        <p:spPr/>
        <p:txBody>
          <a:bodyPr/>
          <a:lstStyle/>
          <a:p>
            <a:fld id="{26C305B1-008D-40D0-9153-2FE447017046}" type="slidenum">
              <a:rPr lang="de-DE" smtClean="0"/>
              <a:t>‹Nr.›</a:t>
            </a:fld>
            <a:endParaRPr lang="de-DE"/>
          </a:p>
        </p:txBody>
      </p:sp>
    </p:spTree>
    <p:extLst>
      <p:ext uri="{BB962C8B-B14F-4D97-AF65-F5344CB8AC3E}">
        <p14:creationId xmlns:p14="http://schemas.microsoft.com/office/powerpoint/2010/main" val="2903854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33D99-3369-30A7-A5EB-94B557A64A5E}"/>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A2BFBC8-9FB9-D54C-DC3E-1A7A9ED98C4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20B3D6C-4274-980F-66D3-115D57BF6E2D}"/>
              </a:ext>
            </a:extLst>
          </p:cNvPr>
          <p:cNvSpPr>
            <a:spLocks noGrp="1"/>
          </p:cNvSpPr>
          <p:nvPr>
            <p:ph type="dt" sz="half" idx="10"/>
          </p:nvPr>
        </p:nvSpPr>
        <p:spPr/>
        <p:txBody>
          <a:bodyPr/>
          <a:lstStyle/>
          <a:p>
            <a:fld id="{913D7B53-9D51-42BA-81AA-97264ACB3B00}" type="datetimeFigureOut">
              <a:rPr lang="de-DE" smtClean="0"/>
              <a:t>11.12.2022</a:t>
            </a:fld>
            <a:endParaRPr lang="de-DE"/>
          </a:p>
        </p:txBody>
      </p:sp>
      <p:sp>
        <p:nvSpPr>
          <p:cNvPr id="5" name="Fußzeilenplatzhalter 4">
            <a:extLst>
              <a:ext uri="{FF2B5EF4-FFF2-40B4-BE49-F238E27FC236}">
                <a16:creationId xmlns:a16="http://schemas.microsoft.com/office/drawing/2014/main" id="{892C09D2-D4B3-6460-B258-75C3A1C8337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CE9A065-ADEE-CC75-547E-68F6C5FCFD4B}"/>
              </a:ext>
            </a:extLst>
          </p:cNvPr>
          <p:cNvSpPr>
            <a:spLocks noGrp="1"/>
          </p:cNvSpPr>
          <p:nvPr>
            <p:ph type="sldNum" sz="quarter" idx="12"/>
          </p:nvPr>
        </p:nvSpPr>
        <p:spPr/>
        <p:txBody>
          <a:bodyPr/>
          <a:lstStyle/>
          <a:p>
            <a:fld id="{26C305B1-008D-40D0-9153-2FE447017046}" type="slidenum">
              <a:rPr lang="de-DE" smtClean="0"/>
              <a:t>‹Nr.›</a:t>
            </a:fld>
            <a:endParaRPr lang="de-DE"/>
          </a:p>
        </p:txBody>
      </p:sp>
    </p:spTree>
    <p:extLst>
      <p:ext uri="{BB962C8B-B14F-4D97-AF65-F5344CB8AC3E}">
        <p14:creationId xmlns:p14="http://schemas.microsoft.com/office/powerpoint/2010/main" val="1894238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65ECF-0876-D248-A2DF-73CF230A77E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6F38F36-036E-1B1C-CB78-9408D1E953A6}"/>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5D9A91F-3A78-6CE0-4AEA-1DC827C9FD37}"/>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316080D-CEEE-D288-292A-9547EC4D58AB}"/>
              </a:ext>
            </a:extLst>
          </p:cNvPr>
          <p:cNvSpPr>
            <a:spLocks noGrp="1"/>
          </p:cNvSpPr>
          <p:nvPr>
            <p:ph type="dt" sz="half" idx="10"/>
          </p:nvPr>
        </p:nvSpPr>
        <p:spPr/>
        <p:txBody>
          <a:bodyPr/>
          <a:lstStyle/>
          <a:p>
            <a:fld id="{913D7B53-9D51-42BA-81AA-97264ACB3B00}" type="datetimeFigureOut">
              <a:rPr lang="de-DE" smtClean="0"/>
              <a:t>11.12.2022</a:t>
            </a:fld>
            <a:endParaRPr lang="de-DE"/>
          </a:p>
        </p:txBody>
      </p:sp>
      <p:sp>
        <p:nvSpPr>
          <p:cNvPr id="6" name="Fußzeilenplatzhalter 5">
            <a:extLst>
              <a:ext uri="{FF2B5EF4-FFF2-40B4-BE49-F238E27FC236}">
                <a16:creationId xmlns:a16="http://schemas.microsoft.com/office/drawing/2014/main" id="{35FB24F9-D09D-9F5B-D907-C640444DC2B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518FEB5-9E83-E246-6DC8-784DB68683E1}"/>
              </a:ext>
            </a:extLst>
          </p:cNvPr>
          <p:cNvSpPr>
            <a:spLocks noGrp="1"/>
          </p:cNvSpPr>
          <p:nvPr>
            <p:ph type="sldNum" sz="quarter" idx="12"/>
          </p:nvPr>
        </p:nvSpPr>
        <p:spPr/>
        <p:txBody>
          <a:bodyPr/>
          <a:lstStyle/>
          <a:p>
            <a:fld id="{26C305B1-008D-40D0-9153-2FE447017046}" type="slidenum">
              <a:rPr lang="de-DE" smtClean="0"/>
              <a:t>‹Nr.›</a:t>
            </a:fld>
            <a:endParaRPr lang="de-DE"/>
          </a:p>
        </p:txBody>
      </p:sp>
    </p:spTree>
    <p:extLst>
      <p:ext uri="{BB962C8B-B14F-4D97-AF65-F5344CB8AC3E}">
        <p14:creationId xmlns:p14="http://schemas.microsoft.com/office/powerpoint/2010/main" val="912433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14586-46D6-C5A2-083D-3BB10438179E}"/>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460FCA1-DA52-FC49-DE2D-AFFC406EFF8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53901DE-D668-E543-740B-22DB57DA1E78}"/>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49F4066-4090-7FA3-562B-AABE100FF49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20ADF9-C36E-A9EC-2DD4-E4333489C240}"/>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9AE6522-960C-BC14-124B-CD093C30AC04}"/>
              </a:ext>
            </a:extLst>
          </p:cNvPr>
          <p:cNvSpPr>
            <a:spLocks noGrp="1"/>
          </p:cNvSpPr>
          <p:nvPr>
            <p:ph type="dt" sz="half" idx="10"/>
          </p:nvPr>
        </p:nvSpPr>
        <p:spPr/>
        <p:txBody>
          <a:bodyPr/>
          <a:lstStyle/>
          <a:p>
            <a:fld id="{913D7B53-9D51-42BA-81AA-97264ACB3B00}" type="datetimeFigureOut">
              <a:rPr lang="de-DE" smtClean="0"/>
              <a:t>11.12.2022</a:t>
            </a:fld>
            <a:endParaRPr lang="de-DE"/>
          </a:p>
        </p:txBody>
      </p:sp>
      <p:sp>
        <p:nvSpPr>
          <p:cNvPr id="8" name="Fußzeilenplatzhalter 7">
            <a:extLst>
              <a:ext uri="{FF2B5EF4-FFF2-40B4-BE49-F238E27FC236}">
                <a16:creationId xmlns:a16="http://schemas.microsoft.com/office/drawing/2014/main" id="{CCE4AA6E-E0C1-7CD6-24EE-F7E4FE04C57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83074B1-F1FF-A108-45D9-D45FCCEBFE1A}"/>
              </a:ext>
            </a:extLst>
          </p:cNvPr>
          <p:cNvSpPr>
            <a:spLocks noGrp="1"/>
          </p:cNvSpPr>
          <p:nvPr>
            <p:ph type="sldNum" sz="quarter" idx="12"/>
          </p:nvPr>
        </p:nvSpPr>
        <p:spPr/>
        <p:txBody>
          <a:bodyPr/>
          <a:lstStyle/>
          <a:p>
            <a:fld id="{26C305B1-008D-40D0-9153-2FE447017046}" type="slidenum">
              <a:rPr lang="de-DE" smtClean="0"/>
              <a:t>‹Nr.›</a:t>
            </a:fld>
            <a:endParaRPr lang="de-DE"/>
          </a:p>
        </p:txBody>
      </p:sp>
    </p:spTree>
    <p:extLst>
      <p:ext uri="{BB962C8B-B14F-4D97-AF65-F5344CB8AC3E}">
        <p14:creationId xmlns:p14="http://schemas.microsoft.com/office/powerpoint/2010/main" val="318508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ließtext">
    <p:spTree>
      <p:nvGrpSpPr>
        <p:cNvPr id="1" name=""/>
        <p:cNvGrpSpPr/>
        <p:nvPr/>
      </p:nvGrpSpPr>
      <p:grpSpPr>
        <a:xfrm>
          <a:off x="0" y="0"/>
          <a:ext cx="0" cy="0"/>
          <a:chOff x="0" y="0"/>
          <a:chExt cx="0" cy="0"/>
        </a:xfrm>
      </p:grpSpPr>
      <p:sp>
        <p:nvSpPr>
          <p:cNvPr id="17" name="Inhaltsplatzhalter 3"/>
          <p:cNvSpPr>
            <a:spLocks noGrp="1"/>
          </p:cNvSpPr>
          <p:nvPr>
            <p:ph sz="half" idx="2"/>
          </p:nvPr>
        </p:nvSpPr>
        <p:spPr>
          <a:xfrm>
            <a:off x="264907" y="1723353"/>
            <a:ext cx="7853782" cy="4465010"/>
          </a:xfrm>
          <a:prstGeom prst="rect">
            <a:avLst/>
          </a:prstGeom>
        </p:spPr>
        <p:txBody>
          <a:bodyPr/>
          <a:lstStyle>
            <a:lvl1pPr marL="0" indent="-288000">
              <a:lnSpc>
                <a:spcPts val="2200"/>
              </a:lnSpc>
              <a:spcBef>
                <a:spcPts val="500"/>
              </a:spcBef>
              <a:spcAft>
                <a:spcPts val="600"/>
              </a:spcAft>
              <a:buFontTx/>
              <a:buNone/>
              <a:defRPr sz="1700" b="0" baseline="0">
                <a:solidFill>
                  <a:srgbClr val="003063"/>
                </a:solidFill>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p:txBody>
      </p:sp>
      <p:sp>
        <p:nvSpPr>
          <p:cNvPr id="12" name="Textplatzhalter 11"/>
          <p:cNvSpPr>
            <a:spLocks noGrp="1"/>
          </p:cNvSpPr>
          <p:nvPr>
            <p:ph type="body" sz="quarter" idx="13"/>
          </p:nvPr>
        </p:nvSpPr>
        <p:spPr>
          <a:xfrm>
            <a:off x="264907" y="1191950"/>
            <a:ext cx="7853782"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a:t>Mastertextformat bearbeiten</a:t>
            </a:r>
          </a:p>
        </p:txBody>
      </p:sp>
      <p:sp>
        <p:nvSpPr>
          <p:cNvPr id="9" name="Titel 8"/>
          <p:cNvSpPr>
            <a:spLocks noGrp="1"/>
          </p:cNvSpPr>
          <p:nvPr>
            <p:ph type="title"/>
          </p:nvPr>
        </p:nvSpPr>
        <p:spPr>
          <a:xfrm>
            <a:off x="264907" y="476220"/>
            <a:ext cx="6480000" cy="369332"/>
          </a:xfrm>
          <a:prstGeom prst="rect">
            <a:avLst/>
          </a:prstGeom>
        </p:spPr>
        <p:txBody>
          <a:bodyPr/>
          <a:lstStyle/>
          <a:p>
            <a:r>
              <a:rPr lang="de-DE"/>
              <a:t>Mastertitelformat bearbeiten</a:t>
            </a:r>
          </a:p>
        </p:txBody>
      </p:sp>
    </p:spTree>
    <p:extLst>
      <p:ext uri="{BB962C8B-B14F-4D97-AF65-F5344CB8AC3E}">
        <p14:creationId xmlns:p14="http://schemas.microsoft.com/office/powerpoint/2010/main" val="1481560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77BDC-37D2-5911-AC20-39B65711087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41AFEF6-5192-A054-956F-2393318A0E59}"/>
              </a:ext>
            </a:extLst>
          </p:cNvPr>
          <p:cNvSpPr>
            <a:spLocks noGrp="1"/>
          </p:cNvSpPr>
          <p:nvPr>
            <p:ph type="dt" sz="half" idx="10"/>
          </p:nvPr>
        </p:nvSpPr>
        <p:spPr/>
        <p:txBody>
          <a:bodyPr/>
          <a:lstStyle/>
          <a:p>
            <a:fld id="{913D7B53-9D51-42BA-81AA-97264ACB3B00}" type="datetimeFigureOut">
              <a:rPr lang="de-DE" smtClean="0"/>
              <a:t>11.12.2022</a:t>
            </a:fld>
            <a:endParaRPr lang="de-DE"/>
          </a:p>
        </p:txBody>
      </p:sp>
      <p:sp>
        <p:nvSpPr>
          <p:cNvPr id="4" name="Fußzeilenplatzhalter 3">
            <a:extLst>
              <a:ext uri="{FF2B5EF4-FFF2-40B4-BE49-F238E27FC236}">
                <a16:creationId xmlns:a16="http://schemas.microsoft.com/office/drawing/2014/main" id="{BBF25B08-B917-46CE-8449-342E72C1351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2066F4E-1411-FBFC-9F1F-095AF57EE2B3}"/>
              </a:ext>
            </a:extLst>
          </p:cNvPr>
          <p:cNvSpPr>
            <a:spLocks noGrp="1"/>
          </p:cNvSpPr>
          <p:nvPr>
            <p:ph type="sldNum" sz="quarter" idx="12"/>
          </p:nvPr>
        </p:nvSpPr>
        <p:spPr/>
        <p:txBody>
          <a:bodyPr/>
          <a:lstStyle/>
          <a:p>
            <a:fld id="{26C305B1-008D-40D0-9153-2FE447017046}" type="slidenum">
              <a:rPr lang="de-DE" smtClean="0"/>
              <a:t>‹Nr.›</a:t>
            </a:fld>
            <a:endParaRPr lang="de-DE"/>
          </a:p>
        </p:txBody>
      </p:sp>
    </p:spTree>
    <p:extLst>
      <p:ext uri="{BB962C8B-B14F-4D97-AF65-F5344CB8AC3E}">
        <p14:creationId xmlns:p14="http://schemas.microsoft.com/office/powerpoint/2010/main" val="419080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B112135-DF9A-B7F7-509C-82A9267CC196}"/>
              </a:ext>
            </a:extLst>
          </p:cNvPr>
          <p:cNvSpPr>
            <a:spLocks noGrp="1"/>
          </p:cNvSpPr>
          <p:nvPr>
            <p:ph type="dt" sz="half" idx="10"/>
          </p:nvPr>
        </p:nvSpPr>
        <p:spPr/>
        <p:txBody>
          <a:bodyPr/>
          <a:lstStyle/>
          <a:p>
            <a:fld id="{913D7B53-9D51-42BA-81AA-97264ACB3B00}" type="datetimeFigureOut">
              <a:rPr lang="de-DE" smtClean="0"/>
              <a:t>11.12.2022</a:t>
            </a:fld>
            <a:endParaRPr lang="de-DE"/>
          </a:p>
        </p:txBody>
      </p:sp>
      <p:sp>
        <p:nvSpPr>
          <p:cNvPr id="3" name="Fußzeilenplatzhalter 2">
            <a:extLst>
              <a:ext uri="{FF2B5EF4-FFF2-40B4-BE49-F238E27FC236}">
                <a16:creationId xmlns:a16="http://schemas.microsoft.com/office/drawing/2014/main" id="{5AFFA78B-27B3-C25A-1827-94B483042E2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8287745-B79F-E39A-5B8C-7B2AEABA24B1}"/>
              </a:ext>
            </a:extLst>
          </p:cNvPr>
          <p:cNvSpPr>
            <a:spLocks noGrp="1"/>
          </p:cNvSpPr>
          <p:nvPr>
            <p:ph type="sldNum" sz="quarter" idx="12"/>
          </p:nvPr>
        </p:nvSpPr>
        <p:spPr/>
        <p:txBody>
          <a:bodyPr/>
          <a:lstStyle/>
          <a:p>
            <a:fld id="{26C305B1-008D-40D0-9153-2FE447017046}" type="slidenum">
              <a:rPr lang="de-DE" smtClean="0"/>
              <a:t>‹Nr.›</a:t>
            </a:fld>
            <a:endParaRPr lang="de-DE"/>
          </a:p>
        </p:txBody>
      </p:sp>
    </p:spTree>
    <p:extLst>
      <p:ext uri="{BB962C8B-B14F-4D97-AF65-F5344CB8AC3E}">
        <p14:creationId xmlns:p14="http://schemas.microsoft.com/office/powerpoint/2010/main" val="2049837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5A518-5421-6BD3-614B-2923A0AE03DB}"/>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70BB6C9-2389-6B97-80D6-FBA4CEC225F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134AEFF-FF5D-E96F-5806-F618F9B801E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FB98248-2BAA-32CE-65DA-C311666D8936}"/>
              </a:ext>
            </a:extLst>
          </p:cNvPr>
          <p:cNvSpPr>
            <a:spLocks noGrp="1"/>
          </p:cNvSpPr>
          <p:nvPr>
            <p:ph type="dt" sz="half" idx="10"/>
          </p:nvPr>
        </p:nvSpPr>
        <p:spPr/>
        <p:txBody>
          <a:bodyPr/>
          <a:lstStyle/>
          <a:p>
            <a:fld id="{913D7B53-9D51-42BA-81AA-97264ACB3B00}" type="datetimeFigureOut">
              <a:rPr lang="de-DE" smtClean="0"/>
              <a:t>11.12.2022</a:t>
            </a:fld>
            <a:endParaRPr lang="de-DE"/>
          </a:p>
        </p:txBody>
      </p:sp>
      <p:sp>
        <p:nvSpPr>
          <p:cNvPr id="6" name="Fußzeilenplatzhalter 5">
            <a:extLst>
              <a:ext uri="{FF2B5EF4-FFF2-40B4-BE49-F238E27FC236}">
                <a16:creationId xmlns:a16="http://schemas.microsoft.com/office/drawing/2014/main" id="{A738ED61-0167-E661-D678-ACFE498EEC0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A55EC18-DD92-F719-E988-032920624694}"/>
              </a:ext>
            </a:extLst>
          </p:cNvPr>
          <p:cNvSpPr>
            <a:spLocks noGrp="1"/>
          </p:cNvSpPr>
          <p:nvPr>
            <p:ph type="sldNum" sz="quarter" idx="12"/>
          </p:nvPr>
        </p:nvSpPr>
        <p:spPr/>
        <p:txBody>
          <a:bodyPr/>
          <a:lstStyle/>
          <a:p>
            <a:fld id="{26C305B1-008D-40D0-9153-2FE447017046}" type="slidenum">
              <a:rPr lang="de-DE" smtClean="0"/>
              <a:t>‹Nr.›</a:t>
            </a:fld>
            <a:endParaRPr lang="de-DE"/>
          </a:p>
        </p:txBody>
      </p:sp>
    </p:spTree>
    <p:extLst>
      <p:ext uri="{BB962C8B-B14F-4D97-AF65-F5344CB8AC3E}">
        <p14:creationId xmlns:p14="http://schemas.microsoft.com/office/powerpoint/2010/main" val="3510601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993EB-65BC-13BD-84CE-5EC29A66CA42}"/>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5E31721-1659-2A1D-2983-F9F1A6F00F6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5CDDDF3-A128-F6C1-3CE8-060CE303655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E4F067E-37BB-AFE6-E4AC-5BB98B682EDB}"/>
              </a:ext>
            </a:extLst>
          </p:cNvPr>
          <p:cNvSpPr>
            <a:spLocks noGrp="1"/>
          </p:cNvSpPr>
          <p:nvPr>
            <p:ph type="dt" sz="half" idx="10"/>
          </p:nvPr>
        </p:nvSpPr>
        <p:spPr/>
        <p:txBody>
          <a:bodyPr/>
          <a:lstStyle/>
          <a:p>
            <a:fld id="{913D7B53-9D51-42BA-81AA-97264ACB3B00}" type="datetimeFigureOut">
              <a:rPr lang="de-DE" smtClean="0"/>
              <a:t>11.12.2022</a:t>
            </a:fld>
            <a:endParaRPr lang="de-DE"/>
          </a:p>
        </p:txBody>
      </p:sp>
      <p:sp>
        <p:nvSpPr>
          <p:cNvPr id="6" name="Fußzeilenplatzhalter 5">
            <a:extLst>
              <a:ext uri="{FF2B5EF4-FFF2-40B4-BE49-F238E27FC236}">
                <a16:creationId xmlns:a16="http://schemas.microsoft.com/office/drawing/2014/main" id="{C5E8388A-37E3-FCB7-46C6-AC736BBBEE4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4089DAA-76E5-6D60-3964-238D5FC76BCD}"/>
              </a:ext>
            </a:extLst>
          </p:cNvPr>
          <p:cNvSpPr>
            <a:spLocks noGrp="1"/>
          </p:cNvSpPr>
          <p:nvPr>
            <p:ph type="sldNum" sz="quarter" idx="12"/>
          </p:nvPr>
        </p:nvSpPr>
        <p:spPr/>
        <p:txBody>
          <a:bodyPr/>
          <a:lstStyle/>
          <a:p>
            <a:fld id="{26C305B1-008D-40D0-9153-2FE447017046}" type="slidenum">
              <a:rPr lang="de-DE" smtClean="0"/>
              <a:t>‹Nr.›</a:t>
            </a:fld>
            <a:endParaRPr lang="de-DE"/>
          </a:p>
        </p:txBody>
      </p:sp>
    </p:spTree>
    <p:extLst>
      <p:ext uri="{BB962C8B-B14F-4D97-AF65-F5344CB8AC3E}">
        <p14:creationId xmlns:p14="http://schemas.microsoft.com/office/powerpoint/2010/main" val="504453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34C78E-200D-5C29-3047-CDA4E552C25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89A6039-6E33-F445-FA99-1FE4DD3F8B5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6118351-CC4A-AF6A-0CA4-2AB5564071D6}"/>
              </a:ext>
            </a:extLst>
          </p:cNvPr>
          <p:cNvSpPr>
            <a:spLocks noGrp="1"/>
          </p:cNvSpPr>
          <p:nvPr>
            <p:ph type="dt" sz="half" idx="10"/>
          </p:nvPr>
        </p:nvSpPr>
        <p:spPr/>
        <p:txBody>
          <a:bodyPr/>
          <a:lstStyle/>
          <a:p>
            <a:fld id="{913D7B53-9D51-42BA-81AA-97264ACB3B00}" type="datetimeFigureOut">
              <a:rPr lang="de-DE" smtClean="0"/>
              <a:t>11.12.2022</a:t>
            </a:fld>
            <a:endParaRPr lang="de-DE"/>
          </a:p>
        </p:txBody>
      </p:sp>
      <p:sp>
        <p:nvSpPr>
          <p:cNvPr id="5" name="Fußzeilenplatzhalter 4">
            <a:extLst>
              <a:ext uri="{FF2B5EF4-FFF2-40B4-BE49-F238E27FC236}">
                <a16:creationId xmlns:a16="http://schemas.microsoft.com/office/drawing/2014/main" id="{BFCCA839-89C8-A48E-5AEE-27E8F1F6850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70630F-ABF5-880F-E938-C8893F525E09}"/>
              </a:ext>
            </a:extLst>
          </p:cNvPr>
          <p:cNvSpPr>
            <a:spLocks noGrp="1"/>
          </p:cNvSpPr>
          <p:nvPr>
            <p:ph type="sldNum" sz="quarter" idx="12"/>
          </p:nvPr>
        </p:nvSpPr>
        <p:spPr/>
        <p:txBody>
          <a:bodyPr/>
          <a:lstStyle/>
          <a:p>
            <a:fld id="{26C305B1-008D-40D0-9153-2FE447017046}" type="slidenum">
              <a:rPr lang="de-DE" smtClean="0"/>
              <a:t>‹Nr.›</a:t>
            </a:fld>
            <a:endParaRPr lang="de-DE"/>
          </a:p>
        </p:txBody>
      </p:sp>
    </p:spTree>
    <p:extLst>
      <p:ext uri="{BB962C8B-B14F-4D97-AF65-F5344CB8AC3E}">
        <p14:creationId xmlns:p14="http://schemas.microsoft.com/office/powerpoint/2010/main" val="179199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68257E2-90E8-A816-DFEE-2B359151C86E}"/>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8F7710B-0BBE-45BB-56F6-8E4C9FE5A236}"/>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77A2F52-BE0D-637B-E327-8C1BE69AA2FE}"/>
              </a:ext>
            </a:extLst>
          </p:cNvPr>
          <p:cNvSpPr>
            <a:spLocks noGrp="1"/>
          </p:cNvSpPr>
          <p:nvPr>
            <p:ph type="dt" sz="half" idx="10"/>
          </p:nvPr>
        </p:nvSpPr>
        <p:spPr/>
        <p:txBody>
          <a:bodyPr/>
          <a:lstStyle/>
          <a:p>
            <a:fld id="{913D7B53-9D51-42BA-81AA-97264ACB3B00}" type="datetimeFigureOut">
              <a:rPr lang="de-DE" smtClean="0"/>
              <a:t>11.12.2022</a:t>
            </a:fld>
            <a:endParaRPr lang="de-DE"/>
          </a:p>
        </p:txBody>
      </p:sp>
      <p:sp>
        <p:nvSpPr>
          <p:cNvPr id="5" name="Fußzeilenplatzhalter 4">
            <a:extLst>
              <a:ext uri="{FF2B5EF4-FFF2-40B4-BE49-F238E27FC236}">
                <a16:creationId xmlns:a16="http://schemas.microsoft.com/office/drawing/2014/main" id="{86F3ADB9-DFC2-9BC7-40F4-A0489D92BD5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DA58E5B-4F93-DC7E-F019-9F119E1C7836}"/>
              </a:ext>
            </a:extLst>
          </p:cNvPr>
          <p:cNvSpPr>
            <a:spLocks noGrp="1"/>
          </p:cNvSpPr>
          <p:nvPr>
            <p:ph type="sldNum" sz="quarter" idx="12"/>
          </p:nvPr>
        </p:nvSpPr>
        <p:spPr/>
        <p:txBody>
          <a:bodyPr/>
          <a:lstStyle/>
          <a:p>
            <a:fld id="{26C305B1-008D-40D0-9153-2FE447017046}" type="slidenum">
              <a:rPr lang="de-DE" smtClean="0"/>
              <a:t>‹Nr.›</a:t>
            </a:fld>
            <a:endParaRPr lang="de-DE"/>
          </a:p>
        </p:txBody>
      </p:sp>
    </p:spTree>
    <p:extLst>
      <p:ext uri="{BB962C8B-B14F-4D97-AF65-F5344CB8AC3E}">
        <p14:creationId xmlns:p14="http://schemas.microsoft.com/office/powerpoint/2010/main" val="1548695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BD9C0C-728E-A5EB-C082-A826328C2E16}"/>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0E51B37-0052-AE12-368A-4C37938B999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31664E5-6075-629D-81BA-16F47519C4E1}"/>
              </a:ext>
            </a:extLst>
          </p:cNvPr>
          <p:cNvSpPr>
            <a:spLocks noGrp="1"/>
          </p:cNvSpPr>
          <p:nvPr>
            <p:ph type="dt" sz="half" idx="10"/>
          </p:nvPr>
        </p:nvSpPr>
        <p:spPr/>
        <p:txBody>
          <a:bodyPr/>
          <a:lstStyle/>
          <a:p>
            <a:fld id="{220AD4A4-D634-48ED-AF24-2BE2D25954C7}" type="datetimeFigureOut">
              <a:rPr lang="de-DE" smtClean="0"/>
              <a:t>11.12.2022</a:t>
            </a:fld>
            <a:endParaRPr lang="de-DE"/>
          </a:p>
        </p:txBody>
      </p:sp>
      <p:sp>
        <p:nvSpPr>
          <p:cNvPr id="5" name="Fußzeilenplatzhalter 4">
            <a:extLst>
              <a:ext uri="{FF2B5EF4-FFF2-40B4-BE49-F238E27FC236}">
                <a16:creationId xmlns:a16="http://schemas.microsoft.com/office/drawing/2014/main" id="{69E75D13-F13D-F9B6-1FF8-54B013634E1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0066647-BF22-1925-9685-13D7414881A5}"/>
              </a:ext>
            </a:extLst>
          </p:cNvPr>
          <p:cNvSpPr>
            <a:spLocks noGrp="1"/>
          </p:cNvSpPr>
          <p:nvPr>
            <p:ph type="sldNum" sz="quarter" idx="12"/>
          </p:nvPr>
        </p:nvSpPr>
        <p:spPr/>
        <p:txBody>
          <a:bodyPr/>
          <a:lstStyle/>
          <a:p>
            <a:fld id="{FAC9053D-8261-4981-BB9D-3C0DFF3D2389}" type="slidenum">
              <a:rPr lang="de-DE" smtClean="0"/>
              <a:t>‹Nr.›</a:t>
            </a:fld>
            <a:endParaRPr lang="de-DE"/>
          </a:p>
        </p:txBody>
      </p:sp>
    </p:spTree>
    <p:extLst>
      <p:ext uri="{BB962C8B-B14F-4D97-AF65-F5344CB8AC3E}">
        <p14:creationId xmlns:p14="http://schemas.microsoft.com/office/powerpoint/2010/main" val="2459226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25750F-7D0F-1B59-610D-730020A6F28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C6CF4AB-7A34-98F5-A49D-3FEC59A6706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1853E87-2387-2A35-0570-24F18FAE6650}"/>
              </a:ext>
            </a:extLst>
          </p:cNvPr>
          <p:cNvSpPr>
            <a:spLocks noGrp="1"/>
          </p:cNvSpPr>
          <p:nvPr>
            <p:ph type="dt" sz="half" idx="10"/>
          </p:nvPr>
        </p:nvSpPr>
        <p:spPr/>
        <p:txBody>
          <a:bodyPr/>
          <a:lstStyle/>
          <a:p>
            <a:fld id="{220AD4A4-D634-48ED-AF24-2BE2D25954C7}" type="datetimeFigureOut">
              <a:rPr lang="de-DE" smtClean="0"/>
              <a:t>11.12.2022</a:t>
            </a:fld>
            <a:endParaRPr lang="de-DE"/>
          </a:p>
        </p:txBody>
      </p:sp>
      <p:sp>
        <p:nvSpPr>
          <p:cNvPr id="5" name="Fußzeilenplatzhalter 4">
            <a:extLst>
              <a:ext uri="{FF2B5EF4-FFF2-40B4-BE49-F238E27FC236}">
                <a16:creationId xmlns:a16="http://schemas.microsoft.com/office/drawing/2014/main" id="{BCFDD95F-F3C5-5ACB-5853-208C41FF04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ED7D0D3-BF3F-DFDF-79EE-81E82358BA9D}"/>
              </a:ext>
            </a:extLst>
          </p:cNvPr>
          <p:cNvSpPr>
            <a:spLocks noGrp="1"/>
          </p:cNvSpPr>
          <p:nvPr>
            <p:ph type="sldNum" sz="quarter" idx="12"/>
          </p:nvPr>
        </p:nvSpPr>
        <p:spPr/>
        <p:txBody>
          <a:bodyPr/>
          <a:lstStyle/>
          <a:p>
            <a:fld id="{FAC9053D-8261-4981-BB9D-3C0DFF3D2389}" type="slidenum">
              <a:rPr lang="de-DE" smtClean="0"/>
              <a:t>‹Nr.›</a:t>
            </a:fld>
            <a:endParaRPr lang="de-DE"/>
          </a:p>
        </p:txBody>
      </p:sp>
    </p:spTree>
    <p:extLst>
      <p:ext uri="{BB962C8B-B14F-4D97-AF65-F5344CB8AC3E}">
        <p14:creationId xmlns:p14="http://schemas.microsoft.com/office/powerpoint/2010/main" val="3165970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58DD-2F34-E9A2-BCA0-A42E04A3F8F1}"/>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120E6C2-3FD8-FA6E-2486-0B8CC48DFAA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C85B2DA-6B8A-39C0-1A56-3153048ED406}"/>
              </a:ext>
            </a:extLst>
          </p:cNvPr>
          <p:cNvSpPr>
            <a:spLocks noGrp="1"/>
          </p:cNvSpPr>
          <p:nvPr>
            <p:ph type="dt" sz="half" idx="10"/>
          </p:nvPr>
        </p:nvSpPr>
        <p:spPr/>
        <p:txBody>
          <a:bodyPr/>
          <a:lstStyle/>
          <a:p>
            <a:fld id="{220AD4A4-D634-48ED-AF24-2BE2D25954C7}" type="datetimeFigureOut">
              <a:rPr lang="de-DE" smtClean="0"/>
              <a:t>11.12.2022</a:t>
            </a:fld>
            <a:endParaRPr lang="de-DE"/>
          </a:p>
        </p:txBody>
      </p:sp>
      <p:sp>
        <p:nvSpPr>
          <p:cNvPr id="5" name="Fußzeilenplatzhalter 4">
            <a:extLst>
              <a:ext uri="{FF2B5EF4-FFF2-40B4-BE49-F238E27FC236}">
                <a16:creationId xmlns:a16="http://schemas.microsoft.com/office/drawing/2014/main" id="{E36BBC81-33A2-40F1-4257-268341E7901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5F64296-54DA-585C-C427-99F951EC2008}"/>
              </a:ext>
            </a:extLst>
          </p:cNvPr>
          <p:cNvSpPr>
            <a:spLocks noGrp="1"/>
          </p:cNvSpPr>
          <p:nvPr>
            <p:ph type="sldNum" sz="quarter" idx="12"/>
          </p:nvPr>
        </p:nvSpPr>
        <p:spPr/>
        <p:txBody>
          <a:bodyPr/>
          <a:lstStyle/>
          <a:p>
            <a:fld id="{FAC9053D-8261-4981-BB9D-3C0DFF3D2389}" type="slidenum">
              <a:rPr lang="de-DE" smtClean="0"/>
              <a:t>‹Nr.›</a:t>
            </a:fld>
            <a:endParaRPr lang="de-DE"/>
          </a:p>
        </p:txBody>
      </p:sp>
    </p:spTree>
    <p:extLst>
      <p:ext uri="{BB962C8B-B14F-4D97-AF65-F5344CB8AC3E}">
        <p14:creationId xmlns:p14="http://schemas.microsoft.com/office/powerpoint/2010/main" val="2929701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A16AA-1EEA-F79C-D572-2322BA894E2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6208C31-1682-6E2D-1ABC-D004D1D561AD}"/>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4FEC131-C93B-159F-61B0-0CB5B8574DCC}"/>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0BD716B-D2F3-A850-2A60-4B59D0D131EC}"/>
              </a:ext>
            </a:extLst>
          </p:cNvPr>
          <p:cNvSpPr>
            <a:spLocks noGrp="1"/>
          </p:cNvSpPr>
          <p:nvPr>
            <p:ph type="dt" sz="half" idx="10"/>
          </p:nvPr>
        </p:nvSpPr>
        <p:spPr/>
        <p:txBody>
          <a:bodyPr/>
          <a:lstStyle/>
          <a:p>
            <a:fld id="{220AD4A4-D634-48ED-AF24-2BE2D25954C7}" type="datetimeFigureOut">
              <a:rPr lang="de-DE" smtClean="0"/>
              <a:t>11.12.2022</a:t>
            </a:fld>
            <a:endParaRPr lang="de-DE"/>
          </a:p>
        </p:txBody>
      </p:sp>
      <p:sp>
        <p:nvSpPr>
          <p:cNvPr id="6" name="Fußzeilenplatzhalter 5">
            <a:extLst>
              <a:ext uri="{FF2B5EF4-FFF2-40B4-BE49-F238E27FC236}">
                <a16:creationId xmlns:a16="http://schemas.microsoft.com/office/drawing/2014/main" id="{37DAAF93-0A0D-A388-B666-AA4690072B3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AE4083D-9417-732D-FBE8-2D43AFEDEC87}"/>
              </a:ext>
            </a:extLst>
          </p:cNvPr>
          <p:cNvSpPr>
            <a:spLocks noGrp="1"/>
          </p:cNvSpPr>
          <p:nvPr>
            <p:ph type="sldNum" sz="quarter" idx="12"/>
          </p:nvPr>
        </p:nvSpPr>
        <p:spPr/>
        <p:txBody>
          <a:bodyPr/>
          <a:lstStyle/>
          <a:p>
            <a:fld id="{FAC9053D-8261-4981-BB9D-3C0DFF3D2389}" type="slidenum">
              <a:rPr lang="de-DE" smtClean="0"/>
              <a:t>‹Nr.›</a:t>
            </a:fld>
            <a:endParaRPr lang="de-DE"/>
          </a:p>
        </p:txBody>
      </p:sp>
    </p:spTree>
    <p:extLst>
      <p:ext uri="{BB962C8B-B14F-4D97-AF65-F5344CB8AC3E}">
        <p14:creationId xmlns:p14="http://schemas.microsoft.com/office/powerpoint/2010/main" val="268706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4-stufige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264907" y="476220"/>
            <a:ext cx="6480000" cy="369332"/>
          </a:xfrm>
          <a:prstGeom prst="rect">
            <a:avLst/>
          </a:prstGeom>
        </p:spPr>
        <p:txBody>
          <a:bodyPr/>
          <a:lstStyle>
            <a:lvl1pPr>
              <a:defRPr>
                <a:solidFill>
                  <a:srgbClr val="003063"/>
                </a:solidFill>
              </a:defRPr>
            </a:lvl1pPr>
          </a:lstStyle>
          <a:p>
            <a:r>
              <a:rPr lang="de-DE"/>
              <a:t>Mastertitelformat bearbeiten</a:t>
            </a:r>
          </a:p>
        </p:txBody>
      </p:sp>
      <p:sp>
        <p:nvSpPr>
          <p:cNvPr id="3" name="Inhaltsplatzhalter 3"/>
          <p:cNvSpPr>
            <a:spLocks noGrp="1"/>
          </p:cNvSpPr>
          <p:nvPr>
            <p:ph sz="half" idx="2" hasCustomPrompt="1"/>
          </p:nvPr>
        </p:nvSpPr>
        <p:spPr>
          <a:xfrm>
            <a:off x="264907" y="1723353"/>
            <a:ext cx="7853782" cy="4465010"/>
          </a:xfrm>
          <a:prstGeom prst="rect">
            <a:avLst/>
          </a:prstGeom>
        </p:spPr>
        <p:txBody>
          <a:bodyPr/>
          <a:lstStyle>
            <a:lvl1pPr marL="288000" indent="-288000">
              <a:lnSpc>
                <a:spcPts val="2200"/>
              </a:lnSpc>
              <a:spcBef>
                <a:spcPts val="500"/>
              </a:spcBef>
              <a:spcAft>
                <a:spcPts val="0"/>
              </a:spcAft>
              <a:buSzPct val="75000"/>
              <a:buFont typeface="Lucida Grande"/>
              <a:buChar char="▶"/>
              <a:defRPr sz="1700" b="0" i="0" baseline="0">
                <a:solidFill>
                  <a:srgbClr val="003063"/>
                </a:solidFill>
                <a:latin typeface="Arial"/>
                <a:cs typeface="Arial"/>
              </a:defRPr>
            </a:lvl1pPr>
            <a:lvl2pPr marL="0" indent="0">
              <a:lnSpc>
                <a:spcPts val="2200"/>
              </a:lnSpc>
              <a:spcBef>
                <a:spcPts val="500"/>
              </a:spcBef>
              <a:buSzPct val="75000"/>
              <a:buFont typeface="Lucida Grande"/>
              <a:buNone/>
              <a:defRPr sz="1700" b="0" i="0" baseline="0">
                <a:latin typeface="HamburgSans"/>
                <a:cs typeface="HamburgSans"/>
              </a:defRPr>
            </a:lvl2pPr>
            <a:lvl3pPr marL="576000" indent="-273050">
              <a:lnSpc>
                <a:spcPts val="2200"/>
              </a:lnSpc>
              <a:spcBef>
                <a:spcPts val="500"/>
              </a:spcBef>
              <a:spcAft>
                <a:spcPts val="0"/>
              </a:spcAft>
              <a:buSzPct val="75000"/>
              <a:buFont typeface="Arial"/>
              <a:buChar char="•"/>
              <a:defRPr sz="1700" spc="0">
                <a:solidFill>
                  <a:srgbClr val="003063"/>
                </a:solidFill>
                <a:latin typeface="Arial"/>
                <a:cs typeface="Arial"/>
              </a:defRPr>
            </a:lvl3pPr>
            <a:lvl4pPr marL="864000" indent="-265113">
              <a:lnSpc>
                <a:spcPts val="2200"/>
              </a:lnSpc>
              <a:spcBef>
                <a:spcPts val="500"/>
              </a:spcBef>
              <a:spcAft>
                <a:spcPts val="0"/>
              </a:spcAft>
              <a:buSzPct val="75000"/>
              <a:buFont typeface="Symbol" charset="2"/>
              <a:buChar char="-"/>
              <a:defRPr sz="1700" spc="0">
                <a:solidFill>
                  <a:srgbClr val="003063"/>
                </a:solidFill>
                <a:latin typeface="Arial"/>
                <a:cs typeface="Arial"/>
              </a:defRPr>
            </a:lvl4pPr>
            <a:lvl5pPr marL="1188000" indent="-288000">
              <a:lnSpc>
                <a:spcPts val="2200"/>
              </a:lnSpc>
              <a:spcBef>
                <a:spcPts val="500"/>
              </a:spcBef>
              <a:spcAft>
                <a:spcPts val="0"/>
              </a:spcAft>
              <a:buSzPct val="75000"/>
              <a:buFont typeface="Wingdings" charset="2"/>
              <a:buChar char="§"/>
              <a:defRPr sz="1700" spc="0">
                <a:solidFill>
                  <a:srgbClr val="003063"/>
                </a:solidFill>
                <a:latin typeface="Arial"/>
                <a:cs typeface="Arial"/>
              </a:defRPr>
            </a:lvl5pPr>
            <a:lvl6pPr>
              <a:defRPr sz="1800"/>
            </a:lvl6pPr>
            <a:lvl7pPr>
              <a:defRPr sz="1800"/>
            </a:lvl7pPr>
            <a:lvl8pPr>
              <a:defRPr sz="1800"/>
            </a:lvl8pPr>
            <a:lvl9pPr>
              <a:defRPr sz="1800"/>
            </a:lvl9pPr>
          </a:lstStyle>
          <a:p>
            <a:pPr lvl="0"/>
            <a:r>
              <a:rPr lang="de-DE"/>
              <a:t>Text Ebene 1, Arial Standard, Schriftgröße: 17pt, Zeilenabstand: 22pt, Abstand vor: 5pt, Abstand nach: 0pt, Einzug vor Text: 0,8cm, Sondereinzug: Hängend, Um: 0,8cm, Farbe: 0/48/99</a:t>
            </a:r>
          </a:p>
          <a:p>
            <a:pPr lvl="2"/>
            <a:r>
              <a:rPr lang="de-DE"/>
              <a:t>Text Ebene 2, Einzug vor Text: 1,6cm, sonstige Einstellungen siehe Text Ebene 2</a:t>
            </a:r>
          </a:p>
          <a:p>
            <a:pPr lvl="3"/>
            <a:r>
              <a:rPr lang="de-DE"/>
              <a:t>Text Ebene 3, Einzug vor Text: 2,4cm, sonstige Einstellungen siehe Text Ebene 2</a:t>
            </a:r>
          </a:p>
          <a:p>
            <a:pPr lvl="4"/>
            <a:r>
              <a:rPr lang="de-DE"/>
              <a:t>Text Ebene 4, Einzug vor Text: 3,3cm, sonstige Einstellungen siehe Text Ebene 2</a:t>
            </a:r>
          </a:p>
        </p:txBody>
      </p:sp>
      <p:sp>
        <p:nvSpPr>
          <p:cNvPr id="4" name="Textplatzhalter 11"/>
          <p:cNvSpPr>
            <a:spLocks noGrp="1"/>
          </p:cNvSpPr>
          <p:nvPr>
            <p:ph type="body" sz="quarter" idx="13"/>
          </p:nvPr>
        </p:nvSpPr>
        <p:spPr>
          <a:xfrm>
            <a:off x="264907" y="1191950"/>
            <a:ext cx="7853782"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a:t>Mastertextformat bearbeiten</a:t>
            </a:r>
          </a:p>
        </p:txBody>
      </p:sp>
      <p:sp>
        <p:nvSpPr>
          <p:cNvPr id="8" name="Textplatzhalter 7"/>
          <p:cNvSpPr>
            <a:spLocks noGrp="1"/>
          </p:cNvSpPr>
          <p:nvPr>
            <p:ph type="body" sz="quarter" idx="14"/>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a:t>Mastertextformat bearbeiten</a:t>
            </a:r>
          </a:p>
        </p:txBody>
      </p:sp>
    </p:spTree>
    <p:extLst>
      <p:ext uri="{BB962C8B-B14F-4D97-AF65-F5344CB8AC3E}">
        <p14:creationId xmlns:p14="http://schemas.microsoft.com/office/powerpoint/2010/main" val="1870286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B20008-2C7F-4D44-AEBF-C2BE0121FFDB}"/>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2093EFF-2176-DA54-4791-A3A993B1778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47982EF-DA52-0162-C692-F340C61BAB26}"/>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FA6E1B3-C41F-8D61-8726-DE8C4340E34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AA704E7-95BE-50F5-014E-C58C66C9878F}"/>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49D175A-0367-624A-FE6C-D577D82D76AA}"/>
              </a:ext>
            </a:extLst>
          </p:cNvPr>
          <p:cNvSpPr>
            <a:spLocks noGrp="1"/>
          </p:cNvSpPr>
          <p:nvPr>
            <p:ph type="dt" sz="half" idx="10"/>
          </p:nvPr>
        </p:nvSpPr>
        <p:spPr/>
        <p:txBody>
          <a:bodyPr/>
          <a:lstStyle/>
          <a:p>
            <a:fld id="{220AD4A4-D634-48ED-AF24-2BE2D25954C7}" type="datetimeFigureOut">
              <a:rPr lang="de-DE" smtClean="0"/>
              <a:t>11.12.2022</a:t>
            </a:fld>
            <a:endParaRPr lang="de-DE"/>
          </a:p>
        </p:txBody>
      </p:sp>
      <p:sp>
        <p:nvSpPr>
          <p:cNvPr id="8" name="Fußzeilenplatzhalter 7">
            <a:extLst>
              <a:ext uri="{FF2B5EF4-FFF2-40B4-BE49-F238E27FC236}">
                <a16:creationId xmlns:a16="http://schemas.microsoft.com/office/drawing/2014/main" id="{4BF97DC5-25BE-4D3D-6B13-A993814461E8}"/>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405B995-8001-AF04-D824-E4694006D075}"/>
              </a:ext>
            </a:extLst>
          </p:cNvPr>
          <p:cNvSpPr>
            <a:spLocks noGrp="1"/>
          </p:cNvSpPr>
          <p:nvPr>
            <p:ph type="sldNum" sz="quarter" idx="12"/>
          </p:nvPr>
        </p:nvSpPr>
        <p:spPr/>
        <p:txBody>
          <a:bodyPr/>
          <a:lstStyle/>
          <a:p>
            <a:fld id="{FAC9053D-8261-4981-BB9D-3C0DFF3D2389}" type="slidenum">
              <a:rPr lang="de-DE" smtClean="0"/>
              <a:t>‹Nr.›</a:t>
            </a:fld>
            <a:endParaRPr lang="de-DE"/>
          </a:p>
        </p:txBody>
      </p:sp>
    </p:spTree>
    <p:extLst>
      <p:ext uri="{BB962C8B-B14F-4D97-AF65-F5344CB8AC3E}">
        <p14:creationId xmlns:p14="http://schemas.microsoft.com/office/powerpoint/2010/main" val="1097315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0D986-C7D3-6CFC-5313-4B88257F7A0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4B7DEC0-018E-9622-D184-AD97F1AA60A1}"/>
              </a:ext>
            </a:extLst>
          </p:cNvPr>
          <p:cNvSpPr>
            <a:spLocks noGrp="1"/>
          </p:cNvSpPr>
          <p:nvPr>
            <p:ph type="dt" sz="half" idx="10"/>
          </p:nvPr>
        </p:nvSpPr>
        <p:spPr/>
        <p:txBody>
          <a:bodyPr/>
          <a:lstStyle/>
          <a:p>
            <a:fld id="{220AD4A4-D634-48ED-AF24-2BE2D25954C7}" type="datetimeFigureOut">
              <a:rPr lang="de-DE" smtClean="0"/>
              <a:t>11.12.2022</a:t>
            </a:fld>
            <a:endParaRPr lang="de-DE"/>
          </a:p>
        </p:txBody>
      </p:sp>
      <p:sp>
        <p:nvSpPr>
          <p:cNvPr id="4" name="Fußzeilenplatzhalter 3">
            <a:extLst>
              <a:ext uri="{FF2B5EF4-FFF2-40B4-BE49-F238E27FC236}">
                <a16:creationId xmlns:a16="http://schemas.microsoft.com/office/drawing/2014/main" id="{1A1B6943-E7D9-6D1C-FE8F-954BE523DE1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9CD5CEE-5F5A-512C-AEEB-25F770F9BDC5}"/>
              </a:ext>
            </a:extLst>
          </p:cNvPr>
          <p:cNvSpPr>
            <a:spLocks noGrp="1"/>
          </p:cNvSpPr>
          <p:nvPr>
            <p:ph type="sldNum" sz="quarter" idx="12"/>
          </p:nvPr>
        </p:nvSpPr>
        <p:spPr/>
        <p:txBody>
          <a:bodyPr/>
          <a:lstStyle/>
          <a:p>
            <a:fld id="{FAC9053D-8261-4981-BB9D-3C0DFF3D2389}" type="slidenum">
              <a:rPr lang="de-DE" smtClean="0"/>
              <a:t>‹Nr.›</a:t>
            </a:fld>
            <a:endParaRPr lang="de-DE"/>
          </a:p>
        </p:txBody>
      </p:sp>
    </p:spTree>
    <p:extLst>
      <p:ext uri="{BB962C8B-B14F-4D97-AF65-F5344CB8AC3E}">
        <p14:creationId xmlns:p14="http://schemas.microsoft.com/office/powerpoint/2010/main" val="4138910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018B4EB-7307-ADC8-C6EE-BDFA987F16F0}"/>
              </a:ext>
            </a:extLst>
          </p:cNvPr>
          <p:cNvSpPr>
            <a:spLocks noGrp="1"/>
          </p:cNvSpPr>
          <p:nvPr>
            <p:ph type="dt" sz="half" idx="10"/>
          </p:nvPr>
        </p:nvSpPr>
        <p:spPr/>
        <p:txBody>
          <a:bodyPr/>
          <a:lstStyle/>
          <a:p>
            <a:fld id="{220AD4A4-D634-48ED-AF24-2BE2D25954C7}" type="datetimeFigureOut">
              <a:rPr lang="de-DE" smtClean="0"/>
              <a:t>11.12.2022</a:t>
            </a:fld>
            <a:endParaRPr lang="de-DE"/>
          </a:p>
        </p:txBody>
      </p:sp>
      <p:sp>
        <p:nvSpPr>
          <p:cNvPr id="3" name="Fußzeilenplatzhalter 2">
            <a:extLst>
              <a:ext uri="{FF2B5EF4-FFF2-40B4-BE49-F238E27FC236}">
                <a16:creationId xmlns:a16="http://schemas.microsoft.com/office/drawing/2014/main" id="{7009715A-92C2-17E7-0440-4F70A478F8A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020DB494-4ACF-8465-968D-D43E8994EF00}"/>
              </a:ext>
            </a:extLst>
          </p:cNvPr>
          <p:cNvSpPr>
            <a:spLocks noGrp="1"/>
          </p:cNvSpPr>
          <p:nvPr>
            <p:ph type="sldNum" sz="quarter" idx="12"/>
          </p:nvPr>
        </p:nvSpPr>
        <p:spPr/>
        <p:txBody>
          <a:bodyPr/>
          <a:lstStyle/>
          <a:p>
            <a:fld id="{FAC9053D-8261-4981-BB9D-3C0DFF3D2389}" type="slidenum">
              <a:rPr lang="de-DE" smtClean="0"/>
              <a:t>‹Nr.›</a:t>
            </a:fld>
            <a:endParaRPr lang="de-DE"/>
          </a:p>
        </p:txBody>
      </p:sp>
    </p:spTree>
    <p:extLst>
      <p:ext uri="{BB962C8B-B14F-4D97-AF65-F5344CB8AC3E}">
        <p14:creationId xmlns:p14="http://schemas.microsoft.com/office/powerpoint/2010/main" val="2825877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553010-4A49-8F13-DF54-F262E88F204D}"/>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5530E4B-6C41-4300-F036-C407E6142B9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FC76327-746F-1E16-04FC-F80A25F5AC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C625992-E481-87D1-2B3D-75ED8952E3D6}"/>
              </a:ext>
            </a:extLst>
          </p:cNvPr>
          <p:cNvSpPr>
            <a:spLocks noGrp="1"/>
          </p:cNvSpPr>
          <p:nvPr>
            <p:ph type="dt" sz="half" idx="10"/>
          </p:nvPr>
        </p:nvSpPr>
        <p:spPr/>
        <p:txBody>
          <a:bodyPr/>
          <a:lstStyle/>
          <a:p>
            <a:fld id="{220AD4A4-D634-48ED-AF24-2BE2D25954C7}" type="datetimeFigureOut">
              <a:rPr lang="de-DE" smtClean="0"/>
              <a:t>11.12.2022</a:t>
            </a:fld>
            <a:endParaRPr lang="de-DE"/>
          </a:p>
        </p:txBody>
      </p:sp>
      <p:sp>
        <p:nvSpPr>
          <p:cNvPr id="6" name="Fußzeilenplatzhalter 5">
            <a:extLst>
              <a:ext uri="{FF2B5EF4-FFF2-40B4-BE49-F238E27FC236}">
                <a16:creationId xmlns:a16="http://schemas.microsoft.com/office/drawing/2014/main" id="{22BBBFF2-EA2F-B54C-CFB1-E603CBB0B93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899509B-F667-0D0C-4B27-7C6439274417}"/>
              </a:ext>
            </a:extLst>
          </p:cNvPr>
          <p:cNvSpPr>
            <a:spLocks noGrp="1"/>
          </p:cNvSpPr>
          <p:nvPr>
            <p:ph type="sldNum" sz="quarter" idx="12"/>
          </p:nvPr>
        </p:nvSpPr>
        <p:spPr/>
        <p:txBody>
          <a:bodyPr/>
          <a:lstStyle/>
          <a:p>
            <a:fld id="{FAC9053D-8261-4981-BB9D-3C0DFF3D2389}" type="slidenum">
              <a:rPr lang="de-DE" smtClean="0"/>
              <a:t>‹Nr.›</a:t>
            </a:fld>
            <a:endParaRPr lang="de-DE"/>
          </a:p>
        </p:txBody>
      </p:sp>
    </p:spTree>
    <p:extLst>
      <p:ext uri="{BB962C8B-B14F-4D97-AF65-F5344CB8AC3E}">
        <p14:creationId xmlns:p14="http://schemas.microsoft.com/office/powerpoint/2010/main" val="3633716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94D97-AD6B-9C1F-6E98-1186E4D71E6D}"/>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B7C4BA1-6D89-6FE9-FC6E-470F61ADD5E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EECB4F2-8EA1-F6FC-2AAA-E2D36B0FD95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45266FD-91CA-FFB8-C3CB-92C9F9F6EB84}"/>
              </a:ext>
            </a:extLst>
          </p:cNvPr>
          <p:cNvSpPr>
            <a:spLocks noGrp="1"/>
          </p:cNvSpPr>
          <p:nvPr>
            <p:ph type="dt" sz="half" idx="10"/>
          </p:nvPr>
        </p:nvSpPr>
        <p:spPr/>
        <p:txBody>
          <a:bodyPr/>
          <a:lstStyle/>
          <a:p>
            <a:fld id="{220AD4A4-D634-48ED-AF24-2BE2D25954C7}" type="datetimeFigureOut">
              <a:rPr lang="de-DE" smtClean="0"/>
              <a:t>11.12.2022</a:t>
            </a:fld>
            <a:endParaRPr lang="de-DE"/>
          </a:p>
        </p:txBody>
      </p:sp>
      <p:sp>
        <p:nvSpPr>
          <p:cNvPr id="6" name="Fußzeilenplatzhalter 5">
            <a:extLst>
              <a:ext uri="{FF2B5EF4-FFF2-40B4-BE49-F238E27FC236}">
                <a16:creationId xmlns:a16="http://schemas.microsoft.com/office/drawing/2014/main" id="{C3A6ADD9-B7AB-7EE5-C48E-8F6843C8040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5076AD0-EAF5-445B-D758-1C3593BE7EA8}"/>
              </a:ext>
            </a:extLst>
          </p:cNvPr>
          <p:cNvSpPr>
            <a:spLocks noGrp="1"/>
          </p:cNvSpPr>
          <p:nvPr>
            <p:ph type="sldNum" sz="quarter" idx="12"/>
          </p:nvPr>
        </p:nvSpPr>
        <p:spPr/>
        <p:txBody>
          <a:bodyPr/>
          <a:lstStyle/>
          <a:p>
            <a:fld id="{FAC9053D-8261-4981-BB9D-3C0DFF3D2389}" type="slidenum">
              <a:rPr lang="de-DE" smtClean="0"/>
              <a:t>‹Nr.›</a:t>
            </a:fld>
            <a:endParaRPr lang="de-DE"/>
          </a:p>
        </p:txBody>
      </p:sp>
    </p:spTree>
    <p:extLst>
      <p:ext uri="{BB962C8B-B14F-4D97-AF65-F5344CB8AC3E}">
        <p14:creationId xmlns:p14="http://schemas.microsoft.com/office/powerpoint/2010/main" val="2903491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A3AEBE-B435-7697-A8FC-9F132A45361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6AD4228-7F5B-5E8C-72C8-002909F74E2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0E286F5-592C-8D23-A24F-97B9A4C5DED9}"/>
              </a:ext>
            </a:extLst>
          </p:cNvPr>
          <p:cNvSpPr>
            <a:spLocks noGrp="1"/>
          </p:cNvSpPr>
          <p:nvPr>
            <p:ph type="dt" sz="half" idx="10"/>
          </p:nvPr>
        </p:nvSpPr>
        <p:spPr/>
        <p:txBody>
          <a:bodyPr/>
          <a:lstStyle/>
          <a:p>
            <a:fld id="{220AD4A4-D634-48ED-AF24-2BE2D25954C7}" type="datetimeFigureOut">
              <a:rPr lang="de-DE" smtClean="0"/>
              <a:t>11.12.2022</a:t>
            </a:fld>
            <a:endParaRPr lang="de-DE"/>
          </a:p>
        </p:txBody>
      </p:sp>
      <p:sp>
        <p:nvSpPr>
          <p:cNvPr id="5" name="Fußzeilenplatzhalter 4">
            <a:extLst>
              <a:ext uri="{FF2B5EF4-FFF2-40B4-BE49-F238E27FC236}">
                <a16:creationId xmlns:a16="http://schemas.microsoft.com/office/drawing/2014/main" id="{DE62B7D9-3402-EECB-19A8-335941DAE9E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101B61F-99B2-95AC-4DA3-11471E344E8F}"/>
              </a:ext>
            </a:extLst>
          </p:cNvPr>
          <p:cNvSpPr>
            <a:spLocks noGrp="1"/>
          </p:cNvSpPr>
          <p:nvPr>
            <p:ph type="sldNum" sz="quarter" idx="12"/>
          </p:nvPr>
        </p:nvSpPr>
        <p:spPr/>
        <p:txBody>
          <a:bodyPr/>
          <a:lstStyle/>
          <a:p>
            <a:fld id="{FAC9053D-8261-4981-BB9D-3C0DFF3D2389}" type="slidenum">
              <a:rPr lang="de-DE" smtClean="0"/>
              <a:t>‹Nr.›</a:t>
            </a:fld>
            <a:endParaRPr lang="de-DE"/>
          </a:p>
        </p:txBody>
      </p:sp>
    </p:spTree>
    <p:extLst>
      <p:ext uri="{BB962C8B-B14F-4D97-AF65-F5344CB8AC3E}">
        <p14:creationId xmlns:p14="http://schemas.microsoft.com/office/powerpoint/2010/main" val="4102442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DD1441F-ECA2-5921-27D3-0D6694BEDA54}"/>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3A5B4C5-FCBD-4899-A30D-1F04EBDBC643}"/>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107F431-AA8D-B393-40BE-CA321657DF3F}"/>
              </a:ext>
            </a:extLst>
          </p:cNvPr>
          <p:cNvSpPr>
            <a:spLocks noGrp="1"/>
          </p:cNvSpPr>
          <p:nvPr>
            <p:ph type="dt" sz="half" idx="10"/>
          </p:nvPr>
        </p:nvSpPr>
        <p:spPr/>
        <p:txBody>
          <a:bodyPr/>
          <a:lstStyle/>
          <a:p>
            <a:fld id="{220AD4A4-D634-48ED-AF24-2BE2D25954C7}" type="datetimeFigureOut">
              <a:rPr lang="de-DE" smtClean="0"/>
              <a:t>11.12.2022</a:t>
            </a:fld>
            <a:endParaRPr lang="de-DE"/>
          </a:p>
        </p:txBody>
      </p:sp>
      <p:sp>
        <p:nvSpPr>
          <p:cNvPr id="5" name="Fußzeilenplatzhalter 4">
            <a:extLst>
              <a:ext uri="{FF2B5EF4-FFF2-40B4-BE49-F238E27FC236}">
                <a16:creationId xmlns:a16="http://schemas.microsoft.com/office/drawing/2014/main" id="{CE3B30FA-B4E2-8EAB-0FDB-A7C39D6828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A0DB48C-2B93-A027-1E82-62DA480FFDD9}"/>
              </a:ext>
            </a:extLst>
          </p:cNvPr>
          <p:cNvSpPr>
            <a:spLocks noGrp="1"/>
          </p:cNvSpPr>
          <p:nvPr>
            <p:ph type="sldNum" sz="quarter" idx="12"/>
          </p:nvPr>
        </p:nvSpPr>
        <p:spPr/>
        <p:txBody>
          <a:bodyPr/>
          <a:lstStyle/>
          <a:p>
            <a:fld id="{FAC9053D-8261-4981-BB9D-3C0DFF3D2389}" type="slidenum">
              <a:rPr lang="de-DE" smtClean="0"/>
              <a:t>‹Nr.›</a:t>
            </a:fld>
            <a:endParaRPr lang="de-DE"/>
          </a:p>
        </p:txBody>
      </p:sp>
    </p:spTree>
    <p:extLst>
      <p:ext uri="{BB962C8B-B14F-4D97-AF65-F5344CB8AC3E}">
        <p14:creationId xmlns:p14="http://schemas.microsoft.com/office/powerpoint/2010/main" val="3561499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DFD9D3-E86C-6FBA-8F4B-8BD644609B7B}"/>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A19065C-8FDD-7C1A-9362-7C972EFFFB1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5401EFC-F914-C0CE-82E3-B489348D841A}"/>
              </a:ext>
            </a:extLst>
          </p:cNvPr>
          <p:cNvSpPr>
            <a:spLocks noGrp="1"/>
          </p:cNvSpPr>
          <p:nvPr>
            <p:ph type="dt" sz="half" idx="10"/>
          </p:nvPr>
        </p:nvSpPr>
        <p:spPr/>
        <p:txBody>
          <a:bodyPr/>
          <a:lstStyle/>
          <a:p>
            <a:fld id="{A4B22AD1-B634-4A49-8243-F8683657F641}" type="datetimeFigureOut">
              <a:rPr lang="de-DE" smtClean="0"/>
              <a:t>11.12.2022</a:t>
            </a:fld>
            <a:endParaRPr lang="de-DE"/>
          </a:p>
        </p:txBody>
      </p:sp>
      <p:sp>
        <p:nvSpPr>
          <p:cNvPr id="5" name="Fußzeilenplatzhalter 4">
            <a:extLst>
              <a:ext uri="{FF2B5EF4-FFF2-40B4-BE49-F238E27FC236}">
                <a16:creationId xmlns:a16="http://schemas.microsoft.com/office/drawing/2014/main" id="{9443CECB-1C9C-A142-BBB2-2F964ADA2E8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75CBD27-4956-E8AC-BEF0-89DDDD706C0F}"/>
              </a:ext>
            </a:extLst>
          </p:cNvPr>
          <p:cNvSpPr>
            <a:spLocks noGrp="1"/>
          </p:cNvSpPr>
          <p:nvPr>
            <p:ph type="sldNum" sz="quarter" idx="12"/>
          </p:nvPr>
        </p:nvSpPr>
        <p:spPr/>
        <p:txBody>
          <a:bodyPr/>
          <a:lstStyle/>
          <a:p>
            <a:fld id="{64D2FE35-760C-4365-9482-31F6DBC8399E}" type="slidenum">
              <a:rPr lang="de-DE" smtClean="0"/>
              <a:t>‹Nr.›</a:t>
            </a:fld>
            <a:endParaRPr lang="de-DE"/>
          </a:p>
        </p:txBody>
      </p:sp>
    </p:spTree>
    <p:extLst>
      <p:ext uri="{BB962C8B-B14F-4D97-AF65-F5344CB8AC3E}">
        <p14:creationId xmlns:p14="http://schemas.microsoft.com/office/powerpoint/2010/main" val="166088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C57D5-AC5C-E3A5-A90D-95D5A0C0F4C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37A6BA4-1EFD-2328-2545-1D4EA56A15C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1CB9486-F6B0-7D30-E39F-26C1C6E014CA}"/>
              </a:ext>
            </a:extLst>
          </p:cNvPr>
          <p:cNvSpPr>
            <a:spLocks noGrp="1"/>
          </p:cNvSpPr>
          <p:nvPr>
            <p:ph type="dt" sz="half" idx="10"/>
          </p:nvPr>
        </p:nvSpPr>
        <p:spPr/>
        <p:txBody>
          <a:bodyPr/>
          <a:lstStyle/>
          <a:p>
            <a:fld id="{A4B22AD1-B634-4A49-8243-F8683657F641}" type="datetimeFigureOut">
              <a:rPr lang="de-DE" smtClean="0"/>
              <a:t>11.12.2022</a:t>
            </a:fld>
            <a:endParaRPr lang="de-DE"/>
          </a:p>
        </p:txBody>
      </p:sp>
      <p:sp>
        <p:nvSpPr>
          <p:cNvPr id="5" name="Fußzeilenplatzhalter 4">
            <a:extLst>
              <a:ext uri="{FF2B5EF4-FFF2-40B4-BE49-F238E27FC236}">
                <a16:creationId xmlns:a16="http://schemas.microsoft.com/office/drawing/2014/main" id="{C4C33729-35DA-6162-0031-AA365AD7F42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1033B89-C8D1-640E-2BA5-EDF1AC4F9854}"/>
              </a:ext>
            </a:extLst>
          </p:cNvPr>
          <p:cNvSpPr>
            <a:spLocks noGrp="1"/>
          </p:cNvSpPr>
          <p:nvPr>
            <p:ph type="sldNum" sz="quarter" idx="12"/>
          </p:nvPr>
        </p:nvSpPr>
        <p:spPr/>
        <p:txBody>
          <a:bodyPr/>
          <a:lstStyle/>
          <a:p>
            <a:fld id="{64D2FE35-760C-4365-9482-31F6DBC8399E}" type="slidenum">
              <a:rPr lang="de-DE" smtClean="0"/>
              <a:t>‹Nr.›</a:t>
            </a:fld>
            <a:endParaRPr lang="de-DE"/>
          </a:p>
        </p:txBody>
      </p:sp>
    </p:spTree>
    <p:extLst>
      <p:ext uri="{BB962C8B-B14F-4D97-AF65-F5344CB8AC3E}">
        <p14:creationId xmlns:p14="http://schemas.microsoft.com/office/powerpoint/2010/main" val="2733051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03BBE-20D0-8597-9FEC-342E051F40B3}"/>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78494F6-6BB4-8F00-BF55-95EC49824B9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7DACBBE-3820-C186-56A4-9659FAB9CCE4}"/>
              </a:ext>
            </a:extLst>
          </p:cNvPr>
          <p:cNvSpPr>
            <a:spLocks noGrp="1"/>
          </p:cNvSpPr>
          <p:nvPr>
            <p:ph type="dt" sz="half" idx="10"/>
          </p:nvPr>
        </p:nvSpPr>
        <p:spPr/>
        <p:txBody>
          <a:bodyPr/>
          <a:lstStyle/>
          <a:p>
            <a:fld id="{A4B22AD1-B634-4A49-8243-F8683657F641}" type="datetimeFigureOut">
              <a:rPr lang="de-DE" smtClean="0"/>
              <a:t>11.12.2022</a:t>
            </a:fld>
            <a:endParaRPr lang="de-DE"/>
          </a:p>
        </p:txBody>
      </p:sp>
      <p:sp>
        <p:nvSpPr>
          <p:cNvPr id="5" name="Fußzeilenplatzhalter 4">
            <a:extLst>
              <a:ext uri="{FF2B5EF4-FFF2-40B4-BE49-F238E27FC236}">
                <a16:creationId xmlns:a16="http://schemas.microsoft.com/office/drawing/2014/main" id="{BB704321-F61D-1016-4F1C-9BFAA14EA5E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E7FC010-3D7B-3080-C30A-33CFA02D2927}"/>
              </a:ext>
            </a:extLst>
          </p:cNvPr>
          <p:cNvSpPr>
            <a:spLocks noGrp="1"/>
          </p:cNvSpPr>
          <p:nvPr>
            <p:ph type="sldNum" sz="quarter" idx="12"/>
          </p:nvPr>
        </p:nvSpPr>
        <p:spPr/>
        <p:txBody>
          <a:bodyPr/>
          <a:lstStyle/>
          <a:p>
            <a:fld id="{64D2FE35-760C-4365-9482-31F6DBC8399E}" type="slidenum">
              <a:rPr lang="de-DE" smtClean="0"/>
              <a:t>‹Nr.›</a:t>
            </a:fld>
            <a:endParaRPr lang="de-DE"/>
          </a:p>
        </p:txBody>
      </p:sp>
    </p:spTree>
    <p:extLst>
      <p:ext uri="{BB962C8B-B14F-4D97-AF65-F5344CB8AC3E}">
        <p14:creationId xmlns:p14="http://schemas.microsoft.com/office/powerpoint/2010/main" val="410212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Einfache Aufzählung_Dreiecke">
    <p:spTree>
      <p:nvGrpSpPr>
        <p:cNvPr id="1" name=""/>
        <p:cNvGrpSpPr/>
        <p:nvPr/>
      </p:nvGrpSpPr>
      <p:grpSpPr>
        <a:xfrm>
          <a:off x="0" y="0"/>
          <a:ext cx="0" cy="0"/>
          <a:chOff x="0" y="0"/>
          <a:chExt cx="0" cy="0"/>
        </a:xfrm>
      </p:grpSpPr>
      <p:sp>
        <p:nvSpPr>
          <p:cNvPr id="2" name="Titel 1"/>
          <p:cNvSpPr>
            <a:spLocks noGrp="1"/>
          </p:cNvSpPr>
          <p:nvPr>
            <p:ph type="title"/>
          </p:nvPr>
        </p:nvSpPr>
        <p:spPr>
          <a:xfrm>
            <a:off x="264907" y="476220"/>
            <a:ext cx="6480000" cy="369332"/>
          </a:xfrm>
          <a:prstGeom prst="rect">
            <a:avLst/>
          </a:prstGeom>
        </p:spPr>
        <p:txBody>
          <a:bodyPr/>
          <a:lstStyle>
            <a:lvl1pPr>
              <a:defRPr>
                <a:solidFill>
                  <a:srgbClr val="003063"/>
                </a:solidFill>
              </a:defRPr>
            </a:lvl1pPr>
          </a:lstStyle>
          <a:p>
            <a:r>
              <a:rPr lang="de-DE"/>
              <a:t>Mastertitelformat bearbeiten</a:t>
            </a:r>
          </a:p>
        </p:txBody>
      </p:sp>
      <p:sp>
        <p:nvSpPr>
          <p:cNvPr id="3" name="Inhaltsplatzhalter 3"/>
          <p:cNvSpPr>
            <a:spLocks noGrp="1"/>
          </p:cNvSpPr>
          <p:nvPr>
            <p:ph sz="half" idx="2"/>
          </p:nvPr>
        </p:nvSpPr>
        <p:spPr>
          <a:xfrm>
            <a:off x="264907" y="1723352"/>
            <a:ext cx="7853782" cy="4465011"/>
          </a:xfrm>
          <a:prstGeom prst="rect">
            <a:avLst/>
          </a:prstGeom>
        </p:spPr>
        <p:txBody>
          <a:bodyPr/>
          <a:lstStyle>
            <a:lvl1pPr marL="288000" indent="-288000">
              <a:lnSpc>
                <a:spcPts val="2200"/>
              </a:lnSpc>
              <a:spcBef>
                <a:spcPts val="500"/>
              </a:spcBef>
              <a:buSzPct val="75000"/>
              <a:buFont typeface="Lucida Grande"/>
              <a:buChar char="▶"/>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a:t>Mastertextformat bearbeiten</a:t>
            </a:r>
          </a:p>
          <a:p>
            <a:pPr lvl="0"/>
            <a:r>
              <a:rPr lang="de-DE"/>
              <a:t>Text</a:t>
            </a:r>
          </a:p>
        </p:txBody>
      </p:sp>
      <p:sp>
        <p:nvSpPr>
          <p:cNvPr id="4" name="Textplatzhalter 11"/>
          <p:cNvSpPr>
            <a:spLocks noGrp="1"/>
          </p:cNvSpPr>
          <p:nvPr>
            <p:ph type="body" sz="quarter" idx="13"/>
          </p:nvPr>
        </p:nvSpPr>
        <p:spPr>
          <a:xfrm>
            <a:off x="264907" y="1191950"/>
            <a:ext cx="7853782"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a:t>Mastertextformat bearbeiten</a:t>
            </a:r>
          </a:p>
        </p:txBody>
      </p:sp>
      <p:sp>
        <p:nvSpPr>
          <p:cNvPr id="7" name="Textplatzhalter 7"/>
          <p:cNvSpPr>
            <a:spLocks noGrp="1"/>
          </p:cNvSpPr>
          <p:nvPr>
            <p:ph type="body" sz="quarter" idx="14"/>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a:t>Mastertextformat bearbeiten</a:t>
            </a:r>
          </a:p>
        </p:txBody>
      </p:sp>
    </p:spTree>
    <p:extLst>
      <p:ext uri="{BB962C8B-B14F-4D97-AF65-F5344CB8AC3E}">
        <p14:creationId xmlns:p14="http://schemas.microsoft.com/office/powerpoint/2010/main" val="18075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7EE42-4E0F-0E1A-19AE-7EF3A19D605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B681767-DB45-9F60-19CF-CD5699C3B1BB}"/>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EE907DF-B78C-1DE2-BCF3-7752EF2A595E}"/>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60CBA9D-ED87-A782-418A-D4BB64278E7B}"/>
              </a:ext>
            </a:extLst>
          </p:cNvPr>
          <p:cNvSpPr>
            <a:spLocks noGrp="1"/>
          </p:cNvSpPr>
          <p:nvPr>
            <p:ph type="dt" sz="half" idx="10"/>
          </p:nvPr>
        </p:nvSpPr>
        <p:spPr/>
        <p:txBody>
          <a:bodyPr/>
          <a:lstStyle/>
          <a:p>
            <a:fld id="{A4B22AD1-B634-4A49-8243-F8683657F641}" type="datetimeFigureOut">
              <a:rPr lang="de-DE" smtClean="0"/>
              <a:t>11.12.2022</a:t>
            </a:fld>
            <a:endParaRPr lang="de-DE"/>
          </a:p>
        </p:txBody>
      </p:sp>
      <p:sp>
        <p:nvSpPr>
          <p:cNvPr id="6" name="Fußzeilenplatzhalter 5">
            <a:extLst>
              <a:ext uri="{FF2B5EF4-FFF2-40B4-BE49-F238E27FC236}">
                <a16:creationId xmlns:a16="http://schemas.microsoft.com/office/drawing/2014/main" id="{7EB939AE-4F9C-2051-0DC6-0241EBA4F6E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FC63C54-8BA4-C0CE-2F89-44CE4D6C3677}"/>
              </a:ext>
            </a:extLst>
          </p:cNvPr>
          <p:cNvSpPr>
            <a:spLocks noGrp="1"/>
          </p:cNvSpPr>
          <p:nvPr>
            <p:ph type="sldNum" sz="quarter" idx="12"/>
          </p:nvPr>
        </p:nvSpPr>
        <p:spPr/>
        <p:txBody>
          <a:bodyPr/>
          <a:lstStyle/>
          <a:p>
            <a:fld id="{64D2FE35-760C-4365-9482-31F6DBC8399E}" type="slidenum">
              <a:rPr lang="de-DE" smtClean="0"/>
              <a:t>‹Nr.›</a:t>
            </a:fld>
            <a:endParaRPr lang="de-DE"/>
          </a:p>
        </p:txBody>
      </p:sp>
    </p:spTree>
    <p:extLst>
      <p:ext uri="{BB962C8B-B14F-4D97-AF65-F5344CB8AC3E}">
        <p14:creationId xmlns:p14="http://schemas.microsoft.com/office/powerpoint/2010/main" val="2753243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360730-2D54-8900-BCD3-AAFC4CB73EED}"/>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B7256B6-3EF8-6564-6BD7-9EE21E946B2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ACEC12F-41A6-ACEE-2CD6-FB5461E0DC91}"/>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8D4C581-EF52-3F69-8CF5-16413655EAE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6919064-A614-3DF2-27E2-F1CFF869085B}"/>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015D5C6-5A4E-1E30-711D-86737F38DD1C}"/>
              </a:ext>
            </a:extLst>
          </p:cNvPr>
          <p:cNvSpPr>
            <a:spLocks noGrp="1"/>
          </p:cNvSpPr>
          <p:nvPr>
            <p:ph type="dt" sz="half" idx="10"/>
          </p:nvPr>
        </p:nvSpPr>
        <p:spPr/>
        <p:txBody>
          <a:bodyPr/>
          <a:lstStyle/>
          <a:p>
            <a:fld id="{A4B22AD1-B634-4A49-8243-F8683657F641}" type="datetimeFigureOut">
              <a:rPr lang="de-DE" smtClean="0"/>
              <a:t>11.12.2022</a:t>
            </a:fld>
            <a:endParaRPr lang="de-DE"/>
          </a:p>
        </p:txBody>
      </p:sp>
      <p:sp>
        <p:nvSpPr>
          <p:cNvPr id="8" name="Fußzeilenplatzhalter 7">
            <a:extLst>
              <a:ext uri="{FF2B5EF4-FFF2-40B4-BE49-F238E27FC236}">
                <a16:creationId xmlns:a16="http://schemas.microsoft.com/office/drawing/2014/main" id="{D70B0F64-1DC3-A3FC-D0CB-5EA2C805072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50CDAE2-7BC6-0764-BCAE-2F8C5F707CC5}"/>
              </a:ext>
            </a:extLst>
          </p:cNvPr>
          <p:cNvSpPr>
            <a:spLocks noGrp="1"/>
          </p:cNvSpPr>
          <p:nvPr>
            <p:ph type="sldNum" sz="quarter" idx="12"/>
          </p:nvPr>
        </p:nvSpPr>
        <p:spPr/>
        <p:txBody>
          <a:bodyPr/>
          <a:lstStyle/>
          <a:p>
            <a:fld id="{64D2FE35-760C-4365-9482-31F6DBC8399E}" type="slidenum">
              <a:rPr lang="de-DE" smtClean="0"/>
              <a:t>‹Nr.›</a:t>
            </a:fld>
            <a:endParaRPr lang="de-DE"/>
          </a:p>
        </p:txBody>
      </p:sp>
    </p:spTree>
    <p:extLst>
      <p:ext uri="{BB962C8B-B14F-4D97-AF65-F5344CB8AC3E}">
        <p14:creationId xmlns:p14="http://schemas.microsoft.com/office/powerpoint/2010/main" val="2251553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6959F-6F5B-DC7E-1333-56922105A0A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B0F7BA7-206A-52A1-08CB-E825C4300C19}"/>
              </a:ext>
            </a:extLst>
          </p:cNvPr>
          <p:cNvSpPr>
            <a:spLocks noGrp="1"/>
          </p:cNvSpPr>
          <p:nvPr>
            <p:ph type="dt" sz="half" idx="10"/>
          </p:nvPr>
        </p:nvSpPr>
        <p:spPr/>
        <p:txBody>
          <a:bodyPr/>
          <a:lstStyle/>
          <a:p>
            <a:fld id="{A4B22AD1-B634-4A49-8243-F8683657F641}" type="datetimeFigureOut">
              <a:rPr lang="de-DE" smtClean="0"/>
              <a:t>11.12.2022</a:t>
            </a:fld>
            <a:endParaRPr lang="de-DE"/>
          </a:p>
        </p:txBody>
      </p:sp>
      <p:sp>
        <p:nvSpPr>
          <p:cNvPr id="4" name="Fußzeilenplatzhalter 3">
            <a:extLst>
              <a:ext uri="{FF2B5EF4-FFF2-40B4-BE49-F238E27FC236}">
                <a16:creationId xmlns:a16="http://schemas.microsoft.com/office/drawing/2014/main" id="{850C0089-2EF5-FAA6-164E-C0A4125A0DB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8D452A3-BF8A-ED07-2BC0-D041C4446A1B}"/>
              </a:ext>
            </a:extLst>
          </p:cNvPr>
          <p:cNvSpPr>
            <a:spLocks noGrp="1"/>
          </p:cNvSpPr>
          <p:nvPr>
            <p:ph type="sldNum" sz="quarter" idx="12"/>
          </p:nvPr>
        </p:nvSpPr>
        <p:spPr/>
        <p:txBody>
          <a:bodyPr/>
          <a:lstStyle/>
          <a:p>
            <a:fld id="{64D2FE35-760C-4365-9482-31F6DBC8399E}" type="slidenum">
              <a:rPr lang="de-DE" smtClean="0"/>
              <a:t>‹Nr.›</a:t>
            </a:fld>
            <a:endParaRPr lang="de-DE"/>
          </a:p>
        </p:txBody>
      </p:sp>
    </p:spTree>
    <p:extLst>
      <p:ext uri="{BB962C8B-B14F-4D97-AF65-F5344CB8AC3E}">
        <p14:creationId xmlns:p14="http://schemas.microsoft.com/office/powerpoint/2010/main" val="18737601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CCEC0FC-DA0A-CC4C-8A0D-9B3DF404DF68}"/>
              </a:ext>
            </a:extLst>
          </p:cNvPr>
          <p:cNvSpPr>
            <a:spLocks noGrp="1"/>
          </p:cNvSpPr>
          <p:nvPr>
            <p:ph type="dt" sz="half" idx="10"/>
          </p:nvPr>
        </p:nvSpPr>
        <p:spPr/>
        <p:txBody>
          <a:bodyPr/>
          <a:lstStyle/>
          <a:p>
            <a:fld id="{A4B22AD1-B634-4A49-8243-F8683657F641}" type="datetimeFigureOut">
              <a:rPr lang="de-DE" smtClean="0"/>
              <a:t>11.12.2022</a:t>
            </a:fld>
            <a:endParaRPr lang="de-DE"/>
          </a:p>
        </p:txBody>
      </p:sp>
      <p:sp>
        <p:nvSpPr>
          <p:cNvPr id="3" name="Fußzeilenplatzhalter 2">
            <a:extLst>
              <a:ext uri="{FF2B5EF4-FFF2-40B4-BE49-F238E27FC236}">
                <a16:creationId xmlns:a16="http://schemas.microsoft.com/office/drawing/2014/main" id="{0B81E656-A81C-B5C0-E875-FC6D26C8064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854176C-9237-64E3-D085-985480EBB5F9}"/>
              </a:ext>
            </a:extLst>
          </p:cNvPr>
          <p:cNvSpPr>
            <a:spLocks noGrp="1"/>
          </p:cNvSpPr>
          <p:nvPr>
            <p:ph type="sldNum" sz="quarter" idx="12"/>
          </p:nvPr>
        </p:nvSpPr>
        <p:spPr/>
        <p:txBody>
          <a:bodyPr/>
          <a:lstStyle/>
          <a:p>
            <a:fld id="{64D2FE35-760C-4365-9482-31F6DBC8399E}" type="slidenum">
              <a:rPr lang="de-DE" smtClean="0"/>
              <a:t>‹Nr.›</a:t>
            </a:fld>
            <a:endParaRPr lang="de-DE"/>
          </a:p>
        </p:txBody>
      </p:sp>
    </p:spTree>
    <p:extLst>
      <p:ext uri="{BB962C8B-B14F-4D97-AF65-F5344CB8AC3E}">
        <p14:creationId xmlns:p14="http://schemas.microsoft.com/office/powerpoint/2010/main" val="1303461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2E6444-4A72-74E6-6338-D54CD31CAE7D}"/>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B2F5EDB-C1FA-121A-7BE8-C593A5BE333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851FDCA-E8FD-C1CB-D369-3A16D4C7E58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3ECF491-9C87-35C0-4351-A2548117A4A5}"/>
              </a:ext>
            </a:extLst>
          </p:cNvPr>
          <p:cNvSpPr>
            <a:spLocks noGrp="1"/>
          </p:cNvSpPr>
          <p:nvPr>
            <p:ph type="dt" sz="half" idx="10"/>
          </p:nvPr>
        </p:nvSpPr>
        <p:spPr/>
        <p:txBody>
          <a:bodyPr/>
          <a:lstStyle/>
          <a:p>
            <a:fld id="{A4B22AD1-B634-4A49-8243-F8683657F641}" type="datetimeFigureOut">
              <a:rPr lang="de-DE" smtClean="0"/>
              <a:t>11.12.2022</a:t>
            </a:fld>
            <a:endParaRPr lang="de-DE"/>
          </a:p>
        </p:txBody>
      </p:sp>
      <p:sp>
        <p:nvSpPr>
          <p:cNvPr id="6" name="Fußzeilenplatzhalter 5">
            <a:extLst>
              <a:ext uri="{FF2B5EF4-FFF2-40B4-BE49-F238E27FC236}">
                <a16:creationId xmlns:a16="http://schemas.microsoft.com/office/drawing/2014/main" id="{B266F835-8088-05DB-5776-746B2FBEC0A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B943F32-A612-E0EC-530D-E0F569552386}"/>
              </a:ext>
            </a:extLst>
          </p:cNvPr>
          <p:cNvSpPr>
            <a:spLocks noGrp="1"/>
          </p:cNvSpPr>
          <p:nvPr>
            <p:ph type="sldNum" sz="quarter" idx="12"/>
          </p:nvPr>
        </p:nvSpPr>
        <p:spPr/>
        <p:txBody>
          <a:bodyPr/>
          <a:lstStyle/>
          <a:p>
            <a:fld id="{64D2FE35-760C-4365-9482-31F6DBC8399E}" type="slidenum">
              <a:rPr lang="de-DE" smtClean="0"/>
              <a:t>‹Nr.›</a:t>
            </a:fld>
            <a:endParaRPr lang="de-DE"/>
          </a:p>
        </p:txBody>
      </p:sp>
    </p:spTree>
    <p:extLst>
      <p:ext uri="{BB962C8B-B14F-4D97-AF65-F5344CB8AC3E}">
        <p14:creationId xmlns:p14="http://schemas.microsoft.com/office/powerpoint/2010/main" val="3752166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CC209-8996-71FC-A89B-BF4022759638}"/>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E955781-3DFF-C8E1-4B5B-D9D6BBF9619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2F892C-BBEA-505A-6D1A-AD1ADEEB90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AB34867-5038-01F5-7EB6-3963770C128A}"/>
              </a:ext>
            </a:extLst>
          </p:cNvPr>
          <p:cNvSpPr>
            <a:spLocks noGrp="1"/>
          </p:cNvSpPr>
          <p:nvPr>
            <p:ph type="dt" sz="half" idx="10"/>
          </p:nvPr>
        </p:nvSpPr>
        <p:spPr/>
        <p:txBody>
          <a:bodyPr/>
          <a:lstStyle/>
          <a:p>
            <a:fld id="{A4B22AD1-B634-4A49-8243-F8683657F641}" type="datetimeFigureOut">
              <a:rPr lang="de-DE" smtClean="0"/>
              <a:t>11.12.2022</a:t>
            </a:fld>
            <a:endParaRPr lang="de-DE"/>
          </a:p>
        </p:txBody>
      </p:sp>
      <p:sp>
        <p:nvSpPr>
          <p:cNvPr id="6" name="Fußzeilenplatzhalter 5">
            <a:extLst>
              <a:ext uri="{FF2B5EF4-FFF2-40B4-BE49-F238E27FC236}">
                <a16:creationId xmlns:a16="http://schemas.microsoft.com/office/drawing/2014/main" id="{DA449074-B64B-0F06-58F3-4520CEFB0CC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756317E-C1DB-31B7-49DF-629587590F4C}"/>
              </a:ext>
            </a:extLst>
          </p:cNvPr>
          <p:cNvSpPr>
            <a:spLocks noGrp="1"/>
          </p:cNvSpPr>
          <p:nvPr>
            <p:ph type="sldNum" sz="quarter" idx="12"/>
          </p:nvPr>
        </p:nvSpPr>
        <p:spPr/>
        <p:txBody>
          <a:bodyPr/>
          <a:lstStyle/>
          <a:p>
            <a:fld id="{64D2FE35-760C-4365-9482-31F6DBC8399E}" type="slidenum">
              <a:rPr lang="de-DE" smtClean="0"/>
              <a:t>‹Nr.›</a:t>
            </a:fld>
            <a:endParaRPr lang="de-DE"/>
          </a:p>
        </p:txBody>
      </p:sp>
    </p:spTree>
    <p:extLst>
      <p:ext uri="{BB962C8B-B14F-4D97-AF65-F5344CB8AC3E}">
        <p14:creationId xmlns:p14="http://schemas.microsoft.com/office/powerpoint/2010/main" val="2921376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2248BE-CEF1-6936-3B19-7D4E2E7F5AD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01E93B0-AA8F-514A-8C78-2451AC4E606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A20756-9844-CCEC-2439-ED130B318F05}"/>
              </a:ext>
            </a:extLst>
          </p:cNvPr>
          <p:cNvSpPr>
            <a:spLocks noGrp="1"/>
          </p:cNvSpPr>
          <p:nvPr>
            <p:ph type="dt" sz="half" idx="10"/>
          </p:nvPr>
        </p:nvSpPr>
        <p:spPr/>
        <p:txBody>
          <a:bodyPr/>
          <a:lstStyle/>
          <a:p>
            <a:fld id="{A4B22AD1-B634-4A49-8243-F8683657F641}" type="datetimeFigureOut">
              <a:rPr lang="de-DE" smtClean="0"/>
              <a:t>11.12.2022</a:t>
            </a:fld>
            <a:endParaRPr lang="de-DE"/>
          </a:p>
        </p:txBody>
      </p:sp>
      <p:sp>
        <p:nvSpPr>
          <p:cNvPr id="5" name="Fußzeilenplatzhalter 4">
            <a:extLst>
              <a:ext uri="{FF2B5EF4-FFF2-40B4-BE49-F238E27FC236}">
                <a16:creationId xmlns:a16="http://schemas.microsoft.com/office/drawing/2014/main" id="{40B28F60-63CE-0337-620B-5C40CB35978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34A46BA-6199-96B5-7515-A04B29727121}"/>
              </a:ext>
            </a:extLst>
          </p:cNvPr>
          <p:cNvSpPr>
            <a:spLocks noGrp="1"/>
          </p:cNvSpPr>
          <p:nvPr>
            <p:ph type="sldNum" sz="quarter" idx="12"/>
          </p:nvPr>
        </p:nvSpPr>
        <p:spPr/>
        <p:txBody>
          <a:bodyPr/>
          <a:lstStyle/>
          <a:p>
            <a:fld id="{64D2FE35-760C-4365-9482-31F6DBC8399E}" type="slidenum">
              <a:rPr lang="de-DE" smtClean="0"/>
              <a:t>‹Nr.›</a:t>
            </a:fld>
            <a:endParaRPr lang="de-DE"/>
          </a:p>
        </p:txBody>
      </p:sp>
    </p:spTree>
    <p:extLst>
      <p:ext uri="{BB962C8B-B14F-4D97-AF65-F5344CB8AC3E}">
        <p14:creationId xmlns:p14="http://schemas.microsoft.com/office/powerpoint/2010/main" val="2522115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DFCCD1B-B1C4-3280-EB53-846AA6B35387}"/>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7A33925-41CE-2E34-E3B2-1853339E0EA3}"/>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FE0D6F5-9C68-FFC2-838E-0D8737930AF9}"/>
              </a:ext>
            </a:extLst>
          </p:cNvPr>
          <p:cNvSpPr>
            <a:spLocks noGrp="1"/>
          </p:cNvSpPr>
          <p:nvPr>
            <p:ph type="dt" sz="half" idx="10"/>
          </p:nvPr>
        </p:nvSpPr>
        <p:spPr/>
        <p:txBody>
          <a:bodyPr/>
          <a:lstStyle/>
          <a:p>
            <a:fld id="{A4B22AD1-B634-4A49-8243-F8683657F641}" type="datetimeFigureOut">
              <a:rPr lang="de-DE" smtClean="0"/>
              <a:t>11.12.2022</a:t>
            </a:fld>
            <a:endParaRPr lang="de-DE"/>
          </a:p>
        </p:txBody>
      </p:sp>
      <p:sp>
        <p:nvSpPr>
          <p:cNvPr id="5" name="Fußzeilenplatzhalter 4">
            <a:extLst>
              <a:ext uri="{FF2B5EF4-FFF2-40B4-BE49-F238E27FC236}">
                <a16:creationId xmlns:a16="http://schemas.microsoft.com/office/drawing/2014/main" id="{A39A883F-DAAD-0923-EE37-459BDCDC271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0957D98-4895-DD36-D077-A50B98CFF8AF}"/>
              </a:ext>
            </a:extLst>
          </p:cNvPr>
          <p:cNvSpPr>
            <a:spLocks noGrp="1"/>
          </p:cNvSpPr>
          <p:nvPr>
            <p:ph type="sldNum" sz="quarter" idx="12"/>
          </p:nvPr>
        </p:nvSpPr>
        <p:spPr/>
        <p:txBody>
          <a:bodyPr/>
          <a:lstStyle/>
          <a:p>
            <a:fld id="{64D2FE35-760C-4365-9482-31F6DBC8399E}" type="slidenum">
              <a:rPr lang="de-DE" smtClean="0"/>
              <a:t>‹Nr.›</a:t>
            </a:fld>
            <a:endParaRPr lang="de-DE"/>
          </a:p>
        </p:txBody>
      </p:sp>
    </p:spTree>
    <p:extLst>
      <p:ext uri="{BB962C8B-B14F-4D97-AF65-F5344CB8AC3E}">
        <p14:creationId xmlns:p14="http://schemas.microsoft.com/office/powerpoint/2010/main" val="16757808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userDrawn="1"/>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1" name="Gruppieren 10">
            <a:extLst>
              <a:ext uri="{FF2B5EF4-FFF2-40B4-BE49-F238E27FC236}">
                <a16:creationId xmlns:a16="http://schemas.microsoft.com/office/drawing/2014/main" id="{C94C94F4-F29F-8E80-9AF6-CD07D62F2602}"/>
              </a:ext>
            </a:extLst>
          </p:cNvPr>
          <p:cNvGrpSpPr/>
          <p:nvPr userDrawn="1"/>
        </p:nvGrpSpPr>
        <p:grpSpPr>
          <a:xfrm>
            <a:off x="76200" y="6369030"/>
            <a:ext cx="5146040" cy="523220"/>
            <a:chOff x="76200" y="6369030"/>
            <a:chExt cx="5146040" cy="523220"/>
          </a:xfrm>
        </p:grpSpPr>
        <p:pic>
          <p:nvPicPr>
            <p:cNvPr id="2050" name="Picture 2">
              <a:extLst>
                <a:ext uri="{FF2B5EF4-FFF2-40B4-BE49-F238E27FC236}">
                  <a16:creationId xmlns:a16="http://schemas.microsoft.com/office/drawing/2014/main" id="{51C48B46-A90C-CE84-F7F4-2E39DB51FA0A}"/>
                </a:ext>
              </a:extLst>
            </p:cNvPr>
            <p:cNvPicPr>
              <a:picLocks noChangeAspect="1" noChangeArrowheads="1"/>
            </p:cNvPicPr>
            <p:nvPr userDrawn="1"/>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6200" y="6429375"/>
              <a:ext cx="1200150" cy="4000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4719D8A9-6349-591B-A7B3-80A0BB18416F}"/>
                </a:ext>
              </a:extLst>
            </p:cNvPr>
            <p:cNvSpPr txBox="1"/>
            <p:nvPr userDrawn="1"/>
          </p:nvSpPr>
          <p:spPr>
            <a:xfrm>
              <a:off x="1278890" y="6369030"/>
              <a:ext cx="3943350" cy="523220"/>
            </a:xfrm>
            <a:prstGeom prst="rect">
              <a:avLst/>
            </a:prstGeom>
            <a:noFill/>
          </p:spPr>
          <p:txBody>
            <a:bodyPr wrap="square">
              <a:spAutoFit/>
            </a:bodyPr>
            <a:lstStyle/>
            <a:p>
              <a:pPr marL="0" algn="l" rtl="0" eaLnBrk="1" latinLnBrk="0" hangingPunct="1">
                <a:spcBef>
                  <a:spcPts val="0"/>
                </a:spcBef>
                <a:spcAft>
                  <a:spcPts val="0"/>
                </a:spcAft>
              </a:pPr>
              <a:r>
                <a:rPr lang="de-DE" sz="1400" b="1" kern="1200">
                  <a:solidFill>
                    <a:schemeClr val="bg1">
                      <a:lumMod val="85000"/>
                    </a:schemeClr>
                  </a:solidFill>
                  <a:effectLst/>
                  <a:latin typeface="Calibri" panose="020F0502020204030204" pitchFamily="34" charset="0"/>
                  <a:ea typeface="+mn-ea"/>
                  <a:cs typeface="+mn-cs"/>
                </a:rPr>
                <a:t>Dieses Werk steht unter der CC BY-SA 4.0 Lizenz. Autor: Martin Karacsony (@;Mister_Karedu)</a:t>
              </a:r>
              <a:endParaRPr lang="de-DE" sz="1400" b="1">
                <a:solidFill>
                  <a:schemeClr val="bg1">
                    <a:lumMod val="85000"/>
                  </a:schemeClr>
                </a:solidFill>
                <a:effectLst/>
              </a:endParaRPr>
            </a:p>
          </p:txBody>
        </p:sp>
      </p:grpSp>
    </p:spTree>
    <p:extLst>
      <p:ext uri="{BB962C8B-B14F-4D97-AF65-F5344CB8AC3E}">
        <p14:creationId xmlns:p14="http://schemas.microsoft.com/office/powerpoint/2010/main" val="5811082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a:p>
        </p:txBody>
      </p:sp>
    </p:spTree>
    <p:extLst>
      <p:ext uri="{BB962C8B-B14F-4D97-AF65-F5344CB8AC3E}">
        <p14:creationId xmlns:p14="http://schemas.microsoft.com/office/powerpoint/2010/main" val="408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Nummer-Buchstaben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264907" y="476220"/>
            <a:ext cx="6480000" cy="369332"/>
          </a:xfrm>
          <a:prstGeom prst="rect">
            <a:avLst/>
          </a:prstGeom>
        </p:spPr>
        <p:txBody>
          <a:bodyPr/>
          <a:lstStyle>
            <a:lvl1pPr>
              <a:defRPr>
                <a:solidFill>
                  <a:srgbClr val="003063"/>
                </a:solidFill>
              </a:defRPr>
            </a:lvl1pPr>
          </a:lstStyle>
          <a:p>
            <a:r>
              <a:rPr lang="de-DE"/>
              <a:t>Mastertitelformat bearbeiten</a:t>
            </a:r>
          </a:p>
        </p:txBody>
      </p:sp>
      <p:sp>
        <p:nvSpPr>
          <p:cNvPr id="3" name="Inhaltsplatzhalter 3"/>
          <p:cNvSpPr>
            <a:spLocks noGrp="1"/>
          </p:cNvSpPr>
          <p:nvPr>
            <p:ph sz="half" idx="2"/>
          </p:nvPr>
        </p:nvSpPr>
        <p:spPr>
          <a:xfrm>
            <a:off x="264907" y="1723352"/>
            <a:ext cx="7853782" cy="4465011"/>
          </a:xfrm>
          <a:prstGeom prst="rect">
            <a:avLst/>
          </a:prstGeom>
        </p:spPr>
        <p:txBody>
          <a:bodyPr/>
          <a:lstStyle>
            <a:lvl1pPr marL="288000" indent="-288000">
              <a:lnSpc>
                <a:spcPts val="2200"/>
              </a:lnSpc>
              <a:spcBef>
                <a:spcPts val="500"/>
              </a:spcBef>
              <a:buSzPct val="100000"/>
              <a:buFont typeface="+mj-lt"/>
              <a:buAutoNum type="arabicPeriod"/>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100000"/>
              <a:buFont typeface="+mj-lt"/>
              <a:buAutoNum type="alphaLcPeriod"/>
              <a:defRPr sz="1700" spc="0">
                <a:solidFill>
                  <a:srgbClr val="003063"/>
                </a:solidFill>
                <a:latin typeface="Arial"/>
                <a:cs typeface="Aria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a:t>Mastertextformat bearbeiten</a:t>
            </a:r>
          </a:p>
          <a:p>
            <a:pPr lvl="2"/>
            <a:r>
              <a:rPr lang="de-DE"/>
              <a:t>Mastertextformat bearbeiten</a:t>
            </a:r>
          </a:p>
          <a:p>
            <a:pPr lvl="2"/>
            <a:r>
              <a:rPr lang="de-DE"/>
              <a:t>Mastertextformat bearbeiten</a:t>
            </a:r>
          </a:p>
          <a:p>
            <a:pPr lvl="0"/>
            <a:r>
              <a:rPr lang="de-DE"/>
              <a:t>Mastertextformat bearbeiten</a:t>
            </a:r>
          </a:p>
          <a:p>
            <a:pPr lvl="2"/>
            <a:endParaRPr lang="de-DE"/>
          </a:p>
        </p:txBody>
      </p:sp>
      <p:sp>
        <p:nvSpPr>
          <p:cNvPr id="4" name="Textplatzhalter 11"/>
          <p:cNvSpPr>
            <a:spLocks noGrp="1"/>
          </p:cNvSpPr>
          <p:nvPr>
            <p:ph type="body" sz="quarter" idx="13"/>
          </p:nvPr>
        </p:nvSpPr>
        <p:spPr>
          <a:xfrm>
            <a:off x="264907" y="1191950"/>
            <a:ext cx="7853782"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a:t>Mastertextformat bearbeiten</a:t>
            </a:r>
          </a:p>
        </p:txBody>
      </p:sp>
      <p:sp>
        <p:nvSpPr>
          <p:cNvPr id="6" name="Textplatzhalter 7"/>
          <p:cNvSpPr>
            <a:spLocks noGrp="1"/>
          </p:cNvSpPr>
          <p:nvPr>
            <p:ph type="body" sz="quarter" idx="14"/>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a:t>Mastertextformat bearbeiten</a:t>
            </a:r>
          </a:p>
        </p:txBody>
      </p:sp>
    </p:spTree>
    <p:extLst>
      <p:ext uri="{BB962C8B-B14F-4D97-AF65-F5344CB8AC3E}">
        <p14:creationId xmlns:p14="http://schemas.microsoft.com/office/powerpoint/2010/main" val="19033658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13D7B53-9D51-42BA-81AA-97264ACB3B00}" type="datetimeFigureOut">
              <a:rPr lang="de-DE" smtClean="0"/>
              <a:t>11.12.2022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6C305B1-008D-40D0-9153-2FE447017046}" type="slidenum">
              <a:rPr lang="de-DE" smtClean="0"/>
              <a:t>‹Nr.›</a:t>
            </a:fld>
            <a:endParaRPr lang="de-D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58958C9C-7120-0E04-382A-32F4EFC3CFD1}"/>
              </a:ext>
            </a:extLst>
          </p:cNvPr>
          <p:cNvGrpSpPr/>
          <p:nvPr userDrawn="1"/>
        </p:nvGrpSpPr>
        <p:grpSpPr>
          <a:xfrm>
            <a:off x="76200" y="6369030"/>
            <a:ext cx="5146040" cy="523220"/>
            <a:chOff x="76200" y="6369030"/>
            <a:chExt cx="5146040" cy="523220"/>
          </a:xfrm>
        </p:grpSpPr>
        <p:pic>
          <p:nvPicPr>
            <p:cNvPr id="11" name="Picture 2">
              <a:extLst>
                <a:ext uri="{FF2B5EF4-FFF2-40B4-BE49-F238E27FC236}">
                  <a16:creationId xmlns:a16="http://schemas.microsoft.com/office/drawing/2014/main" id="{ED2F07EC-2A5C-E228-4984-EA3BF21E5AE1}"/>
                </a:ext>
              </a:extLst>
            </p:cNvPr>
            <p:cNvPicPr>
              <a:picLocks noChangeAspect="1" noChangeArrowheads="1"/>
            </p:cNvPicPr>
            <p:nvPr userDrawn="1"/>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6200" y="6429375"/>
              <a:ext cx="1200150" cy="4000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3350DDD3-7A6C-939B-9925-5FCC907A1E8B}"/>
                </a:ext>
              </a:extLst>
            </p:cNvPr>
            <p:cNvSpPr txBox="1"/>
            <p:nvPr userDrawn="1"/>
          </p:nvSpPr>
          <p:spPr>
            <a:xfrm>
              <a:off x="1278890" y="6369030"/>
              <a:ext cx="3943350" cy="523220"/>
            </a:xfrm>
            <a:prstGeom prst="rect">
              <a:avLst/>
            </a:prstGeom>
            <a:noFill/>
          </p:spPr>
          <p:txBody>
            <a:bodyPr wrap="square">
              <a:spAutoFit/>
            </a:bodyPr>
            <a:lstStyle/>
            <a:p>
              <a:pPr marL="0" algn="l" rtl="0" eaLnBrk="1" latinLnBrk="0" hangingPunct="1">
                <a:spcBef>
                  <a:spcPts val="0"/>
                </a:spcBef>
                <a:spcAft>
                  <a:spcPts val="0"/>
                </a:spcAft>
              </a:pPr>
              <a:r>
                <a:rPr lang="de-DE" sz="1400" b="1" kern="1200">
                  <a:solidFill>
                    <a:schemeClr val="bg1">
                      <a:lumMod val="85000"/>
                    </a:schemeClr>
                  </a:solidFill>
                  <a:effectLst/>
                  <a:latin typeface="Calibri" panose="020F0502020204030204" pitchFamily="34" charset="0"/>
                  <a:ea typeface="+mn-ea"/>
                  <a:cs typeface="+mn-cs"/>
                </a:rPr>
                <a:t>Dieses Werk steht unter der CC BY-SA 4.0 Lizenz. Autor: Martin Karacsony (@;Mister_Karedu)</a:t>
              </a:r>
              <a:endParaRPr lang="de-DE" sz="1400" b="1">
                <a:solidFill>
                  <a:schemeClr val="bg1">
                    <a:lumMod val="85000"/>
                  </a:schemeClr>
                </a:solidFill>
                <a:effectLst/>
              </a:endParaRPr>
            </a:p>
          </p:txBody>
        </p:sp>
      </p:grpSp>
    </p:spTree>
    <p:extLst>
      <p:ext uri="{BB962C8B-B14F-4D97-AF65-F5344CB8AC3E}">
        <p14:creationId xmlns:p14="http://schemas.microsoft.com/office/powerpoint/2010/main" val="1113026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de-DE"/>
              <a:t>Mastertitelformat bearbeiten</a:t>
            </a:r>
            <a:endParaRPr lang="en-US"/>
          </a:p>
        </p:txBody>
      </p:sp>
      <p:sp>
        <p:nvSpPr>
          <p:cNvPr id="3" name="Content Placeholder 2"/>
          <p:cNvSpPr>
            <a:spLocks noGrp="1"/>
          </p:cNvSpPr>
          <p:nvPr>
            <p:ph sz="half" idx="1"/>
          </p:nvPr>
        </p:nvSpPr>
        <p:spPr>
          <a:xfrm>
            <a:off x="822960" y="1845734"/>
            <a:ext cx="370332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663440" y="1845736"/>
            <a:ext cx="3703320" cy="402335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pPr/>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‹Nr.›</a:t>
            </a:fld>
            <a:endParaRPr lang="en-US"/>
          </a:p>
        </p:txBody>
      </p:sp>
      <p:grpSp>
        <p:nvGrpSpPr>
          <p:cNvPr id="9" name="Gruppieren 8">
            <a:extLst>
              <a:ext uri="{FF2B5EF4-FFF2-40B4-BE49-F238E27FC236}">
                <a16:creationId xmlns:a16="http://schemas.microsoft.com/office/drawing/2014/main" id="{F2AE60FD-4C17-F9D0-CBED-69E7A411FD85}"/>
              </a:ext>
            </a:extLst>
          </p:cNvPr>
          <p:cNvGrpSpPr/>
          <p:nvPr userDrawn="1"/>
        </p:nvGrpSpPr>
        <p:grpSpPr>
          <a:xfrm>
            <a:off x="76200" y="6369030"/>
            <a:ext cx="5146040" cy="523220"/>
            <a:chOff x="76200" y="6369030"/>
            <a:chExt cx="5146040" cy="523220"/>
          </a:xfrm>
        </p:grpSpPr>
        <p:pic>
          <p:nvPicPr>
            <p:cNvPr id="10" name="Picture 2">
              <a:extLst>
                <a:ext uri="{FF2B5EF4-FFF2-40B4-BE49-F238E27FC236}">
                  <a16:creationId xmlns:a16="http://schemas.microsoft.com/office/drawing/2014/main" id="{919AE64C-CCCA-DA90-0782-E4CAE62E49F3}"/>
                </a:ext>
              </a:extLst>
            </p:cNvPr>
            <p:cNvPicPr>
              <a:picLocks noChangeAspect="1" noChangeArrowheads="1"/>
            </p:cNvPicPr>
            <p:nvPr userDrawn="1"/>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6200" y="6429375"/>
              <a:ext cx="1200150" cy="4000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E0355A63-E1F5-869D-CB20-9ED6591A8C9B}"/>
                </a:ext>
              </a:extLst>
            </p:cNvPr>
            <p:cNvSpPr txBox="1"/>
            <p:nvPr userDrawn="1"/>
          </p:nvSpPr>
          <p:spPr>
            <a:xfrm>
              <a:off x="1278890" y="6369030"/>
              <a:ext cx="3943350" cy="523220"/>
            </a:xfrm>
            <a:prstGeom prst="rect">
              <a:avLst/>
            </a:prstGeom>
            <a:noFill/>
          </p:spPr>
          <p:txBody>
            <a:bodyPr wrap="square">
              <a:spAutoFit/>
            </a:bodyPr>
            <a:lstStyle/>
            <a:p>
              <a:pPr marL="0" algn="l" rtl="0" eaLnBrk="1" latinLnBrk="0" hangingPunct="1">
                <a:spcBef>
                  <a:spcPts val="0"/>
                </a:spcBef>
                <a:spcAft>
                  <a:spcPts val="0"/>
                </a:spcAft>
              </a:pPr>
              <a:r>
                <a:rPr lang="de-DE" sz="1400" b="1" kern="1200">
                  <a:solidFill>
                    <a:schemeClr val="bg1">
                      <a:lumMod val="85000"/>
                    </a:schemeClr>
                  </a:solidFill>
                  <a:effectLst/>
                  <a:latin typeface="Calibri" panose="020F0502020204030204" pitchFamily="34" charset="0"/>
                  <a:ea typeface="+mn-ea"/>
                  <a:cs typeface="+mn-cs"/>
                </a:rPr>
                <a:t>Dieses Werk steht unter der CC BY-SA 4.0 Lizenz. Autor: Martin Karacsony (@;Mister_Karedu)</a:t>
              </a:r>
              <a:endParaRPr lang="de-DE" sz="1400" b="1">
                <a:solidFill>
                  <a:schemeClr val="bg1">
                    <a:lumMod val="85000"/>
                  </a:schemeClr>
                </a:solidFill>
                <a:effectLst/>
              </a:endParaRPr>
            </a:p>
          </p:txBody>
        </p:sp>
      </p:grpSp>
    </p:spTree>
    <p:extLst>
      <p:ext uri="{BB962C8B-B14F-4D97-AF65-F5344CB8AC3E}">
        <p14:creationId xmlns:p14="http://schemas.microsoft.com/office/powerpoint/2010/main" val="16370395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de-DE"/>
              <a:t>Mastertitelformat bearbeiten</a:t>
            </a:r>
            <a:endParaRPr lang="en-US"/>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22960" y="2582334"/>
            <a:ext cx="3703320" cy="32867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63440" y="2582334"/>
            <a:ext cx="3703320" cy="32867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pPr/>
              <a:t>12/11/2022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pPr/>
              <a:t>‹Nr.›</a:t>
            </a:fld>
            <a:endParaRPr lang="en-US"/>
          </a:p>
        </p:txBody>
      </p:sp>
      <p:grpSp>
        <p:nvGrpSpPr>
          <p:cNvPr id="11" name="Gruppieren 10">
            <a:extLst>
              <a:ext uri="{FF2B5EF4-FFF2-40B4-BE49-F238E27FC236}">
                <a16:creationId xmlns:a16="http://schemas.microsoft.com/office/drawing/2014/main" id="{A8E571AB-2E92-FF76-F405-B32B280C6908}"/>
              </a:ext>
            </a:extLst>
          </p:cNvPr>
          <p:cNvGrpSpPr/>
          <p:nvPr userDrawn="1"/>
        </p:nvGrpSpPr>
        <p:grpSpPr>
          <a:xfrm>
            <a:off x="76200" y="6369030"/>
            <a:ext cx="5146040" cy="523220"/>
            <a:chOff x="76200" y="6369030"/>
            <a:chExt cx="5146040" cy="523220"/>
          </a:xfrm>
        </p:grpSpPr>
        <p:pic>
          <p:nvPicPr>
            <p:cNvPr id="12" name="Picture 2">
              <a:extLst>
                <a:ext uri="{FF2B5EF4-FFF2-40B4-BE49-F238E27FC236}">
                  <a16:creationId xmlns:a16="http://schemas.microsoft.com/office/drawing/2014/main" id="{303FFF92-BE27-839F-D9D8-A1AACF5F0432}"/>
                </a:ext>
              </a:extLst>
            </p:cNvPr>
            <p:cNvPicPr>
              <a:picLocks noChangeAspect="1" noChangeArrowheads="1"/>
            </p:cNvPicPr>
            <p:nvPr userDrawn="1"/>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6200" y="6429375"/>
              <a:ext cx="1200150" cy="4000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D58EA0ED-2CA4-98B4-D9D1-14D002D3EC99}"/>
                </a:ext>
              </a:extLst>
            </p:cNvPr>
            <p:cNvSpPr txBox="1"/>
            <p:nvPr userDrawn="1"/>
          </p:nvSpPr>
          <p:spPr>
            <a:xfrm>
              <a:off x="1278890" y="6369030"/>
              <a:ext cx="3943350" cy="523220"/>
            </a:xfrm>
            <a:prstGeom prst="rect">
              <a:avLst/>
            </a:prstGeom>
            <a:noFill/>
          </p:spPr>
          <p:txBody>
            <a:bodyPr wrap="square">
              <a:spAutoFit/>
            </a:bodyPr>
            <a:lstStyle/>
            <a:p>
              <a:pPr marL="0" algn="l" rtl="0" eaLnBrk="1" latinLnBrk="0" hangingPunct="1">
                <a:spcBef>
                  <a:spcPts val="0"/>
                </a:spcBef>
                <a:spcAft>
                  <a:spcPts val="0"/>
                </a:spcAft>
              </a:pPr>
              <a:r>
                <a:rPr lang="de-DE" sz="1400" b="1" kern="1200">
                  <a:solidFill>
                    <a:schemeClr val="bg1">
                      <a:lumMod val="85000"/>
                    </a:schemeClr>
                  </a:solidFill>
                  <a:effectLst/>
                  <a:latin typeface="Calibri" panose="020F0502020204030204" pitchFamily="34" charset="0"/>
                  <a:ea typeface="+mn-ea"/>
                  <a:cs typeface="+mn-cs"/>
                </a:rPr>
                <a:t>Dieses Werk steht unter der CC BY-SA 4.0 Lizenz. Autor: Martin Karacsony (@;Mister_Karedu)</a:t>
              </a:r>
              <a:endParaRPr lang="de-DE" sz="1400" b="1">
                <a:solidFill>
                  <a:schemeClr val="bg1">
                    <a:lumMod val="85000"/>
                  </a:schemeClr>
                </a:solidFill>
                <a:effectLst/>
              </a:endParaRPr>
            </a:p>
          </p:txBody>
        </p:sp>
      </p:grpSp>
    </p:spTree>
    <p:extLst>
      <p:ext uri="{BB962C8B-B14F-4D97-AF65-F5344CB8AC3E}">
        <p14:creationId xmlns:p14="http://schemas.microsoft.com/office/powerpoint/2010/main" val="42908417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913D7B53-9D51-42BA-81AA-97264ACB3B00}" type="datetimeFigureOut">
              <a:rPr lang="de-DE" smtClean="0"/>
              <a:t>11.12.2022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6C305B1-008D-40D0-9153-2FE447017046}" type="slidenum">
              <a:rPr lang="de-DE" smtClean="0"/>
              <a:t>‹Nr.›</a:t>
            </a:fld>
            <a:endParaRPr lang="de-DE"/>
          </a:p>
        </p:txBody>
      </p:sp>
    </p:spTree>
    <p:extLst>
      <p:ext uri="{BB962C8B-B14F-4D97-AF65-F5344CB8AC3E}">
        <p14:creationId xmlns:p14="http://schemas.microsoft.com/office/powerpoint/2010/main" val="1820491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13D7B53-9D51-42BA-81AA-97264ACB3B00}" type="datetimeFigureOut">
              <a:rPr lang="de-DE" smtClean="0"/>
              <a:t>11.12.2022</a:t>
            </a:fld>
            <a:endParaRPr lang="de-D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e-DE"/>
          </a:p>
        </p:txBody>
      </p:sp>
      <p:sp>
        <p:nvSpPr>
          <p:cNvPr id="9" name="Slide Number Placeholder 8"/>
          <p:cNvSpPr>
            <a:spLocks noGrp="1"/>
          </p:cNvSpPr>
          <p:nvPr>
            <p:ph type="sldNum" sz="quarter" idx="12"/>
          </p:nvPr>
        </p:nvSpPr>
        <p:spPr/>
        <p:txBody>
          <a:bodyPr/>
          <a:lstStyle/>
          <a:p>
            <a:fld id="{26C305B1-008D-40D0-9153-2FE447017046}" type="slidenum">
              <a:rPr lang="de-DE" smtClean="0"/>
              <a:t>‹Nr.›</a:t>
            </a:fld>
            <a:endParaRPr lang="de-DE"/>
          </a:p>
        </p:txBody>
      </p:sp>
      <p:grpSp>
        <p:nvGrpSpPr>
          <p:cNvPr id="10" name="Gruppieren 9">
            <a:extLst>
              <a:ext uri="{FF2B5EF4-FFF2-40B4-BE49-F238E27FC236}">
                <a16:creationId xmlns:a16="http://schemas.microsoft.com/office/drawing/2014/main" id="{29C1F147-542B-BC94-D6FC-D1FE7AA27B09}"/>
              </a:ext>
            </a:extLst>
          </p:cNvPr>
          <p:cNvGrpSpPr/>
          <p:nvPr userDrawn="1"/>
        </p:nvGrpSpPr>
        <p:grpSpPr>
          <a:xfrm>
            <a:off x="76200" y="6369030"/>
            <a:ext cx="5146040" cy="523220"/>
            <a:chOff x="76200" y="6369030"/>
            <a:chExt cx="5146040" cy="523220"/>
          </a:xfrm>
        </p:grpSpPr>
        <p:pic>
          <p:nvPicPr>
            <p:cNvPr id="11" name="Picture 2">
              <a:extLst>
                <a:ext uri="{FF2B5EF4-FFF2-40B4-BE49-F238E27FC236}">
                  <a16:creationId xmlns:a16="http://schemas.microsoft.com/office/drawing/2014/main" id="{F8E170E2-7F0A-1F0B-7767-9171B5F0D8F4}"/>
                </a:ext>
              </a:extLst>
            </p:cNvPr>
            <p:cNvPicPr>
              <a:picLocks noChangeAspect="1" noChangeArrowheads="1"/>
            </p:cNvPicPr>
            <p:nvPr userDrawn="1"/>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6200" y="6429375"/>
              <a:ext cx="1200150" cy="4000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53602631-32D3-A57A-F8C2-CB04B895AB6F}"/>
                </a:ext>
              </a:extLst>
            </p:cNvPr>
            <p:cNvSpPr txBox="1"/>
            <p:nvPr userDrawn="1"/>
          </p:nvSpPr>
          <p:spPr>
            <a:xfrm>
              <a:off x="1278890" y="6369030"/>
              <a:ext cx="3943350" cy="523220"/>
            </a:xfrm>
            <a:prstGeom prst="rect">
              <a:avLst/>
            </a:prstGeom>
            <a:noFill/>
          </p:spPr>
          <p:txBody>
            <a:bodyPr wrap="square">
              <a:spAutoFit/>
            </a:bodyPr>
            <a:lstStyle/>
            <a:p>
              <a:pPr marL="0" algn="l" rtl="0" eaLnBrk="1" latinLnBrk="0" hangingPunct="1">
                <a:spcBef>
                  <a:spcPts val="0"/>
                </a:spcBef>
                <a:spcAft>
                  <a:spcPts val="0"/>
                </a:spcAft>
              </a:pPr>
              <a:r>
                <a:rPr lang="de-DE" sz="1400" b="1" kern="1200">
                  <a:solidFill>
                    <a:schemeClr val="bg1">
                      <a:lumMod val="85000"/>
                    </a:schemeClr>
                  </a:solidFill>
                  <a:effectLst/>
                  <a:latin typeface="Calibri" panose="020F0502020204030204" pitchFamily="34" charset="0"/>
                  <a:ea typeface="+mn-ea"/>
                  <a:cs typeface="+mn-cs"/>
                </a:rPr>
                <a:t>Dieses Werk steht unter der CC BY-SA 4.0 Lizenz. Autor: Martin Karacsony (@;Mister_Karedu)</a:t>
              </a:r>
              <a:endParaRPr lang="de-DE" sz="1400" b="1">
                <a:solidFill>
                  <a:schemeClr val="bg1">
                    <a:lumMod val="85000"/>
                  </a:schemeClr>
                </a:solidFill>
                <a:effectLst/>
              </a:endParaRPr>
            </a:p>
          </p:txBody>
        </p:sp>
      </p:grpSp>
    </p:spTree>
    <p:extLst>
      <p:ext uri="{BB962C8B-B14F-4D97-AF65-F5344CB8AC3E}">
        <p14:creationId xmlns:p14="http://schemas.microsoft.com/office/powerpoint/2010/main" val="42076040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de-DE"/>
              <a:t>Mastertitelformat bearbeiten</a:t>
            </a:r>
            <a:endParaRPr lang="en-US"/>
          </a:p>
        </p:txBody>
      </p:sp>
      <p:sp>
        <p:nvSpPr>
          <p:cNvPr id="3" name="Content Placeholder 2"/>
          <p:cNvSpPr>
            <a:spLocks noGrp="1"/>
          </p:cNvSpPr>
          <p:nvPr>
            <p:ph idx="1"/>
          </p:nvPr>
        </p:nvSpPr>
        <p:spPr>
          <a:xfrm>
            <a:off x="3460237" y="731520"/>
            <a:ext cx="5009393"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8A87A34-81AB-432B-8DAE-1953F412C126}" type="datetimeFigureOut">
              <a:rPr lang="en-US" smtClean="0"/>
              <a:pPr/>
              <a:t>12/11/2022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‹Nr.›</a:t>
            </a:fld>
            <a:endParaRPr lang="en-US"/>
          </a:p>
        </p:txBody>
      </p:sp>
    </p:spTree>
    <p:extLst>
      <p:ext uri="{BB962C8B-B14F-4D97-AF65-F5344CB8AC3E}">
        <p14:creationId xmlns:p14="http://schemas.microsoft.com/office/powerpoint/2010/main" val="33132002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de-DE"/>
              <a:t>Mastertitelformat bearbeiten</a:t>
            </a:r>
            <a:endParaRPr lang="en-US"/>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913D7B53-9D51-42BA-81AA-97264ACB3B00}" type="datetimeFigureOut">
              <a:rPr lang="de-DE" smtClean="0"/>
              <a:t>11.12.2022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6C305B1-008D-40D0-9153-2FE447017046}" type="slidenum">
              <a:rPr lang="de-DE" smtClean="0"/>
              <a:t>‹Nr.›</a:t>
            </a:fld>
            <a:endParaRPr lang="de-DE"/>
          </a:p>
        </p:txBody>
      </p:sp>
    </p:spTree>
    <p:extLst>
      <p:ext uri="{BB962C8B-B14F-4D97-AF65-F5344CB8AC3E}">
        <p14:creationId xmlns:p14="http://schemas.microsoft.com/office/powerpoint/2010/main" val="1895794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a:p>
        </p:txBody>
      </p:sp>
    </p:spTree>
    <p:extLst>
      <p:ext uri="{BB962C8B-B14F-4D97-AF65-F5344CB8AC3E}">
        <p14:creationId xmlns:p14="http://schemas.microsoft.com/office/powerpoint/2010/main" val="14075891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a:p>
        </p:txBody>
      </p:sp>
    </p:spTree>
    <p:extLst>
      <p:ext uri="{BB962C8B-B14F-4D97-AF65-F5344CB8AC3E}">
        <p14:creationId xmlns:p14="http://schemas.microsoft.com/office/powerpoint/2010/main" val="36806411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Fließtext">
    <p:spTree>
      <p:nvGrpSpPr>
        <p:cNvPr id="1" name=""/>
        <p:cNvGrpSpPr/>
        <p:nvPr/>
      </p:nvGrpSpPr>
      <p:grpSpPr>
        <a:xfrm>
          <a:off x="0" y="0"/>
          <a:ext cx="0" cy="0"/>
          <a:chOff x="0" y="0"/>
          <a:chExt cx="0" cy="0"/>
        </a:xfrm>
      </p:grpSpPr>
      <p:sp>
        <p:nvSpPr>
          <p:cNvPr id="17" name="Inhaltsplatzhalter 3"/>
          <p:cNvSpPr>
            <a:spLocks noGrp="1"/>
          </p:cNvSpPr>
          <p:nvPr>
            <p:ph sz="half" idx="2"/>
          </p:nvPr>
        </p:nvSpPr>
        <p:spPr>
          <a:xfrm>
            <a:off x="264907" y="1723353"/>
            <a:ext cx="7853782" cy="4465010"/>
          </a:xfrm>
          <a:prstGeom prst="rect">
            <a:avLst/>
          </a:prstGeom>
        </p:spPr>
        <p:txBody>
          <a:bodyPr/>
          <a:lstStyle>
            <a:lvl1pPr marL="0" indent="-288000">
              <a:lnSpc>
                <a:spcPts val="2200"/>
              </a:lnSpc>
              <a:spcBef>
                <a:spcPts val="500"/>
              </a:spcBef>
              <a:spcAft>
                <a:spcPts val="600"/>
              </a:spcAft>
              <a:buFontTx/>
              <a:buNone/>
              <a:defRPr sz="1700" b="0" baseline="0">
                <a:solidFill>
                  <a:srgbClr val="003063"/>
                </a:solidFill>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p:txBody>
      </p:sp>
      <p:sp>
        <p:nvSpPr>
          <p:cNvPr id="12" name="Textplatzhalter 11"/>
          <p:cNvSpPr>
            <a:spLocks noGrp="1"/>
          </p:cNvSpPr>
          <p:nvPr>
            <p:ph type="body" sz="quarter" idx="13"/>
          </p:nvPr>
        </p:nvSpPr>
        <p:spPr>
          <a:xfrm>
            <a:off x="264907" y="1191950"/>
            <a:ext cx="7853782"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a:t>Mastertextformat bearbeiten</a:t>
            </a:r>
          </a:p>
        </p:txBody>
      </p:sp>
      <p:sp>
        <p:nvSpPr>
          <p:cNvPr id="9" name="Titel 8"/>
          <p:cNvSpPr>
            <a:spLocks noGrp="1"/>
          </p:cNvSpPr>
          <p:nvPr>
            <p:ph type="title"/>
          </p:nvPr>
        </p:nvSpPr>
        <p:spPr>
          <a:xfrm>
            <a:off x="264907" y="476220"/>
            <a:ext cx="6480000" cy="369332"/>
          </a:xfrm>
          <a:prstGeom prst="rect">
            <a:avLst/>
          </a:prstGeom>
        </p:spPr>
        <p:txBody>
          <a:bodyPr/>
          <a:lstStyle/>
          <a:p>
            <a:r>
              <a:rPr lang="de-DE"/>
              <a:t>Mastertitelformat bearbeiten</a:t>
            </a:r>
          </a:p>
        </p:txBody>
      </p:sp>
    </p:spTree>
    <p:extLst>
      <p:ext uri="{BB962C8B-B14F-4D97-AF65-F5344CB8AC3E}">
        <p14:creationId xmlns:p14="http://schemas.microsoft.com/office/powerpoint/2010/main" val="142917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bschlussfolie">
    <p:spTree>
      <p:nvGrpSpPr>
        <p:cNvPr id="1" name=""/>
        <p:cNvGrpSpPr/>
        <p:nvPr/>
      </p:nvGrpSpPr>
      <p:grpSpPr>
        <a:xfrm>
          <a:off x="0" y="0"/>
          <a:ext cx="0" cy="0"/>
          <a:chOff x="0" y="0"/>
          <a:chExt cx="0" cy="0"/>
        </a:xfrm>
      </p:grpSpPr>
      <p:sp>
        <p:nvSpPr>
          <p:cNvPr id="7" name="Textfeld 6"/>
          <p:cNvSpPr txBox="1"/>
          <p:nvPr userDrawn="1"/>
        </p:nvSpPr>
        <p:spPr>
          <a:xfrm>
            <a:off x="2267664" y="4249173"/>
            <a:ext cx="5223209" cy="612000"/>
          </a:xfrm>
          <a:prstGeom prst="rect">
            <a:avLst/>
          </a:prstGeom>
          <a:solidFill>
            <a:schemeClr val="bg1"/>
          </a:solidFill>
        </p:spPr>
        <p:txBody>
          <a:bodyPr wrap="square" lIns="36000" tIns="36000" rIns="0" bIns="0" rtlCol="0">
            <a:noAutofit/>
          </a:bodyPr>
          <a:lstStyle/>
          <a:p>
            <a:pPr marL="126000"/>
            <a:r>
              <a:rPr lang="de-DE" sz="3300" b="1" kern="1200" cap="all">
                <a:ln>
                  <a:noFill/>
                </a:ln>
                <a:solidFill>
                  <a:srgbClr val="E10019"/>
                </a:solidFill>
                <a:latin typeface="Arial"/>
                <a:ea typeface="+mj-ea"/>
                <a:cs typeface="Arial"/>
              </a:rPr>
              <a:t>Vielen Dank für ihre</a:t>
            </a:r>
          </a:p>
        </p:txBody>
      </p:sp>
      <p:sp>
        <p:nvSpPr>
          <p:cNvPr id="2" name="Textfeld 1"/>
          <p:cNvSpPr txBox="1"/>
          <p:nvPr userDrawn="1"/>
        </p:nvSpPr>
        <p:spPr>
          <a:xfrm>
            <a:off x="1827157" y="4948080"/>
            <a:ext cx="4272011" cy="612000"/>
          </a:xfrm>
          <a:prstGeom prst="rect">
            <a:avLst/>
          </a:prstGeom>
          <a:solidFill>
            <a:schemeClr val="bg1"/>
          </a:solidFill>
        </p:spPr>
        <p:txBody>
          <a:bodyPr wrap="square" lIns="36000" tIns="36000" rIns="0" bIns="0" rtlCol="0">
            <a:noAutofit/>
          </a:bodyPr>
          <a:lstStyle/>
          <a:p>
            <a:pPr marL="126000"/>
            <a:r>
              <a:rPr lang="de-DE" sz="3300" b="1" kern="1200" cap="all">
                <a:ln>
                  <a:noFill/>
                </a:ln>
                <a:solidFill>
                  <a:srgbClr val="003063"/>
                </a:solidFill>
                <a:latin typeface="Arial"/>
                <a:ea typeface="+mj-ea"/>
                <a:cs typeface="Arial"/>
              </a:rPr>
              <a:t>Aufmerksamkeit</a:t>
            </a:r>
          </a:p>
        </p:txBody>
      </p:sp>
      <p:sp>
        <p:nvSpPr>
          <p:cNvPr id="9" name="Textplatzhalter 6"/>
          <p:cNvSpPr>
            <a:spLocks noGrp="1"/>
          </p:cNvSpPr>
          <p:nvPr>
            <p:ph type="body" sz="quarter" idx="10" hasCustomPrompt="1"/>
          </p:nvPr>
        </p:nvSpPr>
        <p:spPr>
          <a:xfrm>
            <a:off x="266772" y="5849035"/>
            <a:ext cx="5087722" cy="626868"/>
          </a:xfrm>
          <a:prstGeom prst="rect">
            <a:avLst/>
          </a:prstGeom>
        </p:spPr>
        <p:txBody>
          <a:bodyPr vert="horz"/>
          <a:lstStyle>
            <a:lvl1pPr marL="0" indent="0">
              <a:spcBef>
                <a:spcPts val="0"/>
              </a:spcBef>
              <a:buFontTx/>
              <a:buNone/>
              <a:defRPr sz="1800" baseline="0">
                <a:solidFill>
                  <a:schemeClr val="bg1"/>
                </a:solidFill>
                <a:latin typeface=""/>
              </a:defRPr>
            </a:lvl1pPr>
            <a:lvl2pPr marL="0" indent="0">
              <a:spcBef>
                <a:spcPts val="0"/>
              </a:spcBef>
              <a:buFontTx/>
              <a:buNone/>
              <a:defRPr sz="1800">
                <a:solidFill>
                  <a:schemeClr val="bg1"/>
                </a:solidFill>
                <a:latin typeface=""/>
              </a:defRPr>
            </a:lvl2pPr>
            <a:lvl3pPr marL="0" indent="0">
              <a:spcBef>
                <a:spcPts val="0"/>
              </a:spcBef>
              <a:buFontTx/>
              <a:buNone/>
              <a:defRPr sz="1800">
                <a:solidFill>
                  <a:schemeClr val="bg1"/>
                </a:solidFill>
                <a:latin typeface=""/>
              </a:defRPr>
            </a:lvl3pPr>
            <a:lvl4pPr marL="0" indent="0">
              <a:spcBef>
                <a:spcPts val="0"/>
              </a:spcBef>
              <a:buFontTx/>
              <a:buNone/>
              <a:defRPr sz="1800">
                <a:solidFill>
                  <a:schemeClr val="bg1"/>
                </a:solidFill>
                <a:latin typeface=""/>
              </a:defRPr>
            </a:lvl4pPr>
            <a:lvl5pPr marL="0" indent="0">
              <a:spcBef>
                <a:spcPts val="0"/>
              </a:spcBef>
              <a:buFontTx/>
              <a:buNone/>
              <a:defRPr sz="1800">
                <a:solidFill>
                  <a:schemeClr val="bg1"/>
                </a:solidFill>
                <a:latin typeface=""/>
              </a:defRPr>
            </a:lvl5pPr>
          </a:lstStyle>
          <a:p>
            <a:pPr lvl="0"/>
            <a:r>
              <a:rPr lang="de-DE" err="1"/>
              <a:t>Subline</a:t>
            </a:r>
            <a:endParaRPr lang="de-DE"/>
          </a:p>
          <a:p>
            <a:pPr lvl="0"/>
            <a:r>
              <a:rPr lang="de-DE"/>
              <a:t>Maximal 2-zeilig</a:t>
            </a:r>
          </a:p>
        </p:txBody>
      </p:sp>
      <p:sp>
        <p:nvSpPr>
          <p:cNvPr id="10" name="Textplatzhalter 8"/>
          <p:cNvSpPr>
            <a:spLocks noGrp="1"/>
          </p:cNvSpPr>
          <p:nvPr>
            <p:ph type="body" sz="quarter" idx="11" hasCustomPrompt="1"/>
          </p:nvPr>
        </p:nvSpPr>
        <p:spPr>
          <a:xfrm>
            <a:off x="266772" y="6475903"/>
            <a:ext cx="2603500" cy="250779"/>
          </a:xfrm>
          <a:prstGeom prst="rect">
            <a:avLst/>
          </a:prstGeom>
        </p:spPr>
        <p:txBody>
          <a:bodyPr vert="horz"/>
          <a:lstStyle>
            <a:lvl1pPr marL="0" indent="0">
              <a:spcBef>
                <a:spcPts val="0"/>
              </a:spcBef>
              <a:buFontTx/>
              <a:buNone/>
              <a:defRPr sz="900" baseline="0">
                <a:solidFill>
                  <a:schemeClr val="bg1"/>
                </a:solidFill>
                <a:latin typeface="Arial"/>
                <a:cs typeface="Arial"/>
              </a:defRPr>
            </a:lvl1pPr>
            <a:lvl2pPr marL="0" indent="0">
              <a:spcBef>
                <a:spcPts val="0"/>
              </a:spcBef>
              <a:buFontTx/>
              <a:buNone/>
              <a:defRPr sz="900">
                <a:solidFill>
                  <a:schemeClr val="bg1"/>
                </a:solidFill>
                <a:latin typeface="HamburgSans"/>
              </a:defRPr>
            </a:lvl2pPr>
            <a:lvl3pPr marL="0" indent="0">
              <a:spcBef>
                <a:spcPts val="0"/>
              </a:spcBef>
              <a:buFontTx/>
              <a:buNone/>
              <a:defRPr sz="900">
                <a:solidFill>
                  <a:schemeClr val="bg1"/>
                </a:solidFill>
                <a:latin typeface="HamburgSans"/>
              </a:defRPr>
            </a:lvl3pPr>
            <a:lvl4pPr marL="0" indent="0">
              <a:spcBef>
                <a:spcPts val="0"/>
              </a:spcBef>
              <a:buFontTx/>
              <a:buNone/>
              <a:defRPr sz="900">
                <a:solidFill>
                  <a:schemeClr val="bg1"/>
                </a:solidFill>
                <a:latin typeface="HamburgSans"/>
              </a:defRPr>
            </a:lvl4pPr>
            <a:lvl5pPr marL="0" indent="0">
              <a:spcBef>
                <a:spcPts val="0"/>
              </a:spcBef>
              <a:buFontTx/>
              <a:buNone/>
              <a:defRPr sz="900">
                <a:solidFill>
                  <a:schemeClr val="bg1"/>
                </a:solidFill>
                <a:latin typeface="HamburgSans"/>
              </a:defRPr>
            </a:lvl5pPr>
          </a:lstStyle>
          <a:p>
            <a:pPr lvl="0"/>
            <a:r>
              <a:rPr lang="de-DE"/>
              <a:t>Datum eintragen</a:t>
            </a:r>
          </a:p>
        </p:txBody>
      </p:sp>
    </p:spTree>
    <p:extLst>
      <p:ext uri="{BB962C8B-B14F-4D97-AF65-F5344CB8AC3E}">
        <p14:creationId xmlns:p14="http://schemas.microsoft.com/office/powerpoint/2010/main" val="22782242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elfolie_2zeilige HL">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7799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_Text_Bild-links">
    <p:spTree>
      <p:nvGrpSpPr>
        <p:cNvPr id="1" name=""/>
        <p:cNvGrpSpPr/>
        <p:nvPr/>
      </p:nvGrpSpPr>
      <p:grpSpPr>
        <a:xfrm>
          <a:off x="0" y="0"/>
          <a:ext cx="0" cy="0"/>
          <a:chOff x="0" y="0"/>
          <a:chExt cx="0" cy="0"/>
        </a:xfrm>
      </p:grpSpPr>
      <p:sp>
        <p:nvSpPr>
          <p:cNvPr id="2" name="Titel 1"/>
          <p:cNvSpPr>
            <a:spLocks noGrp="1"/>
          </p:cNvSpPr>
          <p:nvPr>
            <p:ph type="title"/>
          </p:nvPr>
        </p:nvSpPr>
        <p:spPr>
          <a:xfrm>
            <a:off x="264907" y="476220"/>
            <a:ext cx="6480000" cy="369332"/>
          </a:xfrm>
          <a:prstGeom prst="rect">
            <a:avLst/>
          </a:prstGeom>
        </p:spPr>
        <p:txBody>
          <a:bodyPr/>
          <a:lstStyle>
            <a:lvl1pPr>
              <a:defRPr>
                <a:solidFill>
                  <a:srgbClr val="003063"/>
                </a:solidFill>
              </a:defRPr>
            </a:lvl1pPr>
          </a:lstStyle>
          <a:p>
            <a:r>
              <a:rPr lang="de-DE"/>
              <a:t>Mastertitelformat bearbeiten</a:t>
            </a:r>
          </a:p>
        </p:txBody>
      </p:sp>
      <p:sp>
        <p:nvSpPr>
          <p:cNvPr id="3" name="Inhaltsplatzhalter 3"/>
          <p:cNvSpPr>
            <a:spLocks noGrp="1"/>
          </p:cNvSpPr>
          <p:nvPr>
            <p:ph sz="half" idx="2" hasCustomPrompt="1"/>
          </p:nvPr>
        </p:nvSpPr>
        <p:spPr>
          <a:xfrm>
            <a:off x="4187151" y="1723352"/>
            <a:ext cx="3931537" cy="4465011"/>
          </a:xfrm>
          <a:prstGeom prst="rect">
            <a:avLst/>
          </a:prstGeom>
        </p:spPr>
        <p:txBody>
          <a:bodyPr/>
          <a:lstStyle>
            <a:lvl1pPr marL="288000" indent="-288000">
              <a:lnSpc>
                <a:spcPts val="2200"/>
              </a:lnSpc>
              <a:spcBef>
                <a:spcPts val="500"/>
              </a:spcBef>
              <a:spcAft>
                <a:spcPts val="600"/>
              </a:spcAft>
              <a:buSzPct val="75000"/>
              <a:buFont typeface="Lucida Grande"/>
              <a:buChar char="▶"/>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err="1"/>
              <a:t>Harum</a:t>
            </a:r>
            <a:r>
              <a:rPr lang="de-DE"/>
              <a:t> </a:t>
            </a:r>
            <a:r>
              <a:rPr lang="de-DE" err="1"/>
              <a:t>volorpo</a:t>
            </a:r>
            <a:r>
              <a:rPr lang="de-DE"/>
              <a:t> </a:t>
            </a:r>
            <a:r>
              <a:rPr lang="de-DE" err="1"/>
              <a:t>ssitatiunt</a:t>
            </a:r>
            <a:r>
              <a:rPr lang="de-DE"/>
              <a:t> </a:t>
            </a:r>
            <a:r>
              <a:rPr lang="de-DE" err="1"/>
              <a:t>pa</a:t>
            </a:r>
            <a:r>
              <a:rPr lang="de-DE"/>
              <a:t> </a:t>
            </a:r>
            <a:r>
              <a:rPr lang="de-DE" err="1"/>
              <a:t>aut</a:t>
            </a:r>
            <a:r>
              <a:rPr lang="de-DE"/>
              <a:t> </a:t>
            </a:r>
            <a:r>
              <a:rPr lang="de-DE" err="1"/>
              <a:t>estrumquam</a:t>
            </a:r>
            <a:r>
              <a:rPr lang="de-DE"/>
              <a:t> </a:t>
            </a:r>
            <a:r>
              <a:rPr lang="de-DE" err="1"/>
              <a:t>aspidellis</a:t>
            </a:r>
            <a:r>
              <a:rPr lang="de-DE"/>
              <a:t>.</a:t>
            </a:r>
          </a:p>
          <a:p>
            <a:pPr lvl="0"/>
            <a:r>
              <a:rPr lang="de-DE" err="1"/>
              <a:t>Excero</a:t>
            </a:r>
            <a:r>
              <a:rPr lang="de-DE"/>
              <a:t> </a:t>
            </a:r>
            <a:r>
              <a:rPr lang="de-DE" err="1"/>
              <a:t>esto</a:t>
            </a:r>
            <a:r>
              <a:rPr lang="de-DE"/>
              <a:t> </a:t>
            </a:r>
            <a:r>
              <a:rPr lang="de-DE" err="1"/>
              <a:t>dolorib</a:t>
            </a:r>
            <a:r>
              <a:rPr lang="de-DE"/>
              <a:t> </a:t>
            </a:r>
            <a:r>
              <a:rPr lang="de-DE" err="1"/>
              <a:t>usandis</a:t>
            </a:r>
            <a:r>
              <a:rPr lang="de-DE"/>
              <a:t> </a:t>
            </a:r>
            <a:r>
              <a:rPr lang="de-DE" err="1"/>
              <a:t>restiis</a:t>
            </a:r>
            <a:r>
              <a:rPr lang="de-DE"/>
              <a:t> </a:t>
            </a:r>
            <a:r>
              <a:rPr lang="de-DE" err="1"/>
              <a:t>cietur</a:t>
            </a:r>
            <a:r>
              <a:rPr lang="de-DE"/>
              <a:t>, </a:t>
            </a:r>
            <a:r>
              <a:rPr lang="de-DE" err="1"/>
              <a:t>sedigen</a:t>
            </a:r>
            <a:r>
              <a:rPr lang="de-DE"/>
              <a:t> </a:t>
            </a:r>
            <a:r>
              <a:rPr lang="de-DE" err="1"/>
              <a:t>issimaximin</a:t>
            </a:r>
            <a:r>
              <a:rPr lang="de-DE"/>
              <a:t> </a:t>
            </a:r>
            <a:r>
              <a:rPr lang="de-DE" err="1"/>
              <a:t>pa</a:t>
            </a:r>
            <a:r>
              <a:rPr lang="de-DE"/>
              <a:t> </a:t>
            </a:r>
            <a:r>
              <a:rPr lang="de-DE" err="1"/>
              <a:t>voloreped</a:t>
            </a:r>
            <a:r>
              <a:rPr lang="de-DE"/>
              <a:t> </a:t>
            </a:r>
            <a:r>
              <a:rPr lang="de-DE" err="1"/>
              <a:t>mo</a:t>
            </a:r>
            <a:r>
              <a:rPr lang="de-DE"/>
              <a:t> </a:t>
            </a:r>
            <a:r>
              <a:rPr lang="de-DE" err="1"/>
              <a:t>inis</a:t>
            </a:r>
            <a:r>
              <a:rPr lang="de-DE"/>
              <a:t> </a:t>
            </a:r>
            <a:r>
              <a:rPr lang="de-DE" err="1"/>
              <a:t>quibus</a:t>
            </a:r>
            <a:r>
              <a:rPr lang="de-DE"/>
              <a:t>.</a:t>
            </a:r>
          </a:p>
          <a:p>
            <a:pPr lvl="0"/>
            <a:r>
              <a:rPr lang="de-DE" err="1"/>
              <a:t>Nequia</a:t>
            </a:r>
            <a:r>
              <a:rPr lang="de-DE"/>
              <a:t> </a:t>
            </a:r>
            <a:r>
              <a:rPr lang="de-DE" err="1"/>
              <a:t>dolest</a:t>
            </a:r>
            <a:r>
              <a:rPr lang="de-DE"/>
              <a:t>, </a:t>
            </a:r>
            <a:r>
              <a:rPr lang="de-DE" err="1"/>
              <a:t>que</a:t>
            </a:r>
            <a:r>
              <a:rPr lang="de-DE"/>
              <a:t> </a:t>
            </a:r>
            <a:r>
              <a:rPr lang="de-DE" err="1"/>
              <a:t>denit</a:t>
            </a:r>
            <a:r>
              <a:rPr lang="de-DE"/>
              <a:t> </a:t>
            </a:r>
            <a:r>
              <a:rPr lang="de-DE" err="1"/>
              <a:t>apist</a:t>
            </a:r>
            <a:r>
              <a:rPr lang="de-DE"/>
              <a:t> </a:t>
            </a:r>
            <a:r>
              <a:rPr lang="de-DE" err="1"/>
              <a:t>verum</a:t>
            </a:r>
            <a:r>
              <a:rPr lang="de-DE"/>
              <a:t> </a:t>
            </a:r>
            <a:r>
              <a:rPr lang="de-DE" err="1"/>
              <a:t>harum</a:t>
            </a:r>
            <a:r>
              <a:rPr lang="de-DE"/>
              <a:t> </a:t>
            </a:r>
            <a:r>
              <a:rPr lang="de-DE" err="1"/>
              <a:t>andenem</a:t>
            </a:r>
            <a:r>
              <a:rPr lang="de-DE"/>
              <a:t> quo.</a:t>
            </a:r>
          </a:p>
          <a:p>
            <a:pPr lvl="0"/>
            <a:r>
              <a:rPr lang="de-DE" err="1"/>
              <a:t>Lur</a:t>
            </a:r>
            <a:r>
              <a:rPr lang="de-DE"/>
              <a:t> </a:t>
            </a:r>
            <a:r>
              <a:rPr lang="de-DE" err="1"/>
              <a:t>sitam</a:t>
            </a:r>
            <a:r>
              <a:rPr lang="de-DE"/>
              <a:t> rat </a:t>
            </a:r>
            <a:r>
              <a:rPr lang="de-DE" err="1"/>
              <a:t>verum</a:t>
            </a:r>
            <a:r>
              <a:rPr lang="de-DE"/>
              <a:t> </a:t>
            </a:r>
            <a:r>
              <a:rPr lang="de-DE" err="1"/>
              <a:t>acepe</a:t>
            </a:r>
            <a:r>
              <a:rPr lang="de-DE"/>
              <a:t> cum </a:t>
            </a:r>
            <a:r>
              <a:rPr lang="de-DE" err="1"/>
              <a:t>esequos</a:t>
            </a:r>
            <a:r>
              <a:rPr lang="de-DE"/>
              <a:t> ex et </a:t>
            </a:r>
            <a:r>
              <a:rPr lang="de-DE" err="1"/>
              <a:t>litatem</a:t>
            </a:r>
            <a:r>
              <a:rPr lang="de-DE"/>
              <a:t> </a:t>
            </a:r>
            <a:r>
              <a:rPr lang="de-DE" err="1"/>
              <a:t>sum</a:t>
            </a:r>
            <a:r>
              <a:rPr lang="de-DE"/>
              <a:t> </a:t>
            </a:r>
            <a:r>
              <a:rPr lang="de-DE" err="1"/>
              <a:t>doloreperum</a:t>
            </a:r>
            <a:r>
              <a:rPr lang="de-DE"/>
              <a:t> </a:t>
            </a:r>
            <a:r>
              <a:rPr lang="de-DE" err="1"/>
              <a:t>ipsam</a:t>
            </a:r>
            <a:r>
              <a:rPr lang="de-DE"/>
              <a:t>, </a:t>
            </a:r>
            <a:r>
              <a:rPr lang="de-DE" err="1"/>
              <a:t>comniaepra</a:t>
            </a:r>
            <a:r>
              <a:rPr lang="de-DE"/>
              <a:t> </a:t>
            </a:r>
            <a:r>
              <a:rPr lang="de-DE" err="1"/>
              <a:t>volorenit</a:t>
            </a:r>
            <a:r>
              <a:rPr lang="de-DE"/>
              <a:t>.</a:t>
            </a:r>
          </a:p>
          <a:p>
            <a:pPr lvl="0"/>
            <a:r>
              <a:rPr lang="de-DE" err="1"/>
              <a:t>Consedis</a:t>
            </a:r>
            <a:r>
              <a:rPr lang="de-DE"/>
              <a:t> </a:t>
            </a:r>
            <a:r>
              <a:rPr lang="de-DE" err="1"/>
              <a:t>conseque</a:t>
            </a:r>
            <a:r>
              <a:rPr lang="de-DE"/>
              <a:t> </a:t>
            </a:r>
            <a:r>
              <a:rPr lang="de-DE" err="1"/>
              <a:t>deliquis</a:t>
            </a:r>
            <a:r>
              <a:rPr lang="de-DE"/>
              <a:t> </a:t>
            </a:r>
            <a:r>
              <a:rPr lang="de-DE" err="1"/>
              <a:t>eos</a:t>
            </a:r>
            <a:r>
              <a:rPr lang="de-DE"/>
              <a:t> </a:t>
            </a:r>
            <a:r>
              <a:rPr lang="de-DE" err="1"/>
              <a:t>ius</a:t>
            </a:r>
            <a:r>
              <a:rPr lang="de-DE"/>
              <a:t>, </a:t>
            </a:r>
            <a:r>
              <a:rPr lang="de-DE" err="1"/>
              <a:t>con</a:t>
            </a:r>
            <a:r>
              <a:rPr lang="de-DE"/>
              <a:t> </a:t>
            </a:r>
            <a:r>
              <a:rPr lang="de-DE" err="1"/>
              <a:t>pra</a:t>
            </a:r>
            <a:r>
              <a:rPr lang="de-DE"/>
              <a:t> </a:t>
            </a:r>
            <a:r>
              <a:rPr lang="de-DE" err="1"/>
              <a:t>quam</a:t>
            </a:r>
            <a:r>
              <a:rPr lang="de-DE"/>
              <a:t>, </a:t>
            </a:r>
            <a:r>
              <a:rPr lang="de-DE" err="1"/>
              <a:t>odit</a:t>
            </a:r>
            <a:r>
              <a:rPr lang="de-DE"/>
              <a:t> </a:t>
            </a:r>
            <a:r>
              <a:rPr lang="de-DE" err="1"/>
              <a:t>est</a:t>
            </a:r>
            <a:r>
              <a:rPr lang="de-DE"/>
              <a:t> </a:t>
            </a:r>
            <a:r>
              <a:rPr lang="de-DE" err="1"/>
              <a:t>velignient</a:t>
            </a:r>
            <a:r>
              <a:rPr lang="de-DE"/>
              <a:t> </a:t>
            </a:r>
            <a:r>
              <a:rPr lang="de-DE" err="1"/>
              <a:t>imin</a:t>
            </a:r>
            <a:r>
              <a:rPr lang="de-DE"/>
              <a:t> </a:t>
            </a:r>
            <a:r>
              <a:rPr lang="de-DE" err="1"/>
              <a:t>ea</a:t>
            </a:r>
            <a:r>
              <a:rPr lang="de-DE"/>
              <a:t> </a:t>
            </a:r>
            <a:r>
              <a:rPr lang="de-DE" err="1"/>
              <a:t>conecepe</a:t>
            </a:r>
            <a:r>
              <a:rPr lang="de-DE"/>
              <a:t>.</a:t>
            </a:r>
          </a:p>
        </p:txBody>
      </p:sp>
      <p:sp>
        <p:nvSpPr>
          <p:cNvPr id="4" name="Textplatzhalter 11"/>
          <p:cNvSpPr>
            <a:spLocks noGrp="1"/>
          </p:cNvSpPr>
          <p:nvPr>
            <p:ph type="body" sz="quarter" idx="13"/>
          </p:nvPr>
        </p:nvSpPr>
        <p:spPr>
          <a:xfrm>
            <a:off x="264907" y="1191950"/>
            <a:ext cx="7853781"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a:t>Mastertextformat bearbeiten</a:t>
            </a:r>
          </a:p>
        </p:txBody>
      </p:sp>
      <p:sp>
        <p:nvSpPr>
          <p:cNvPr id="10" name="Inhaltsplatzhalter 3"/>
          <p:cNvSpPr>
            <a:spLocks noGrp="1"/>
          </p:cNvSpPr>
          <p:nvPr>
            <p:ph sz="half" idx="14"/>
          </p:nvPr>
        </p:nvSpPr>
        <p:spPr>
          <a:xfrm>
            <a:off x="264907" y="1723352"/>
            <a:ext cx="3575881" cy="4465011"/>
          </a:xfrm>
          <a:prstGeom prst="rect">
            <a:avLst/>
          </a:prstGeom>
        </p:spPr>
        <p:txBody>
          <a:bodyPr/>
          <a:lstStyle>
            <a:lvl1pPr marL="0" indent="0">
              <a:lnSpc>
                <a:spcPts val="2200"/>
              </a:lnSpc>
              <a:spcBef>
                <a:spcPts val="500"/>
              </a:spcBef>
              <a:buSzPct val="75000"/>
              <a:buFont typeface="Lucida Grande"/>
              <a:buNone/>
              <a:defRPr sz="18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endParaRPr lang="de-DE" err="1"/>
          </a:p>
        </p:txBody>
      </p:sp>
      <p:sp>
        <p:nvSpPr>
          <p:cNvPr id="7" name="Textplatzhalter 7"/>
          <p:cNvSpPr>
            <a:spLocks noGrp="1"/>
          </p:cNvSpPr>
          <p:nvPr>
            <p:ph type="body" sz="quarter" idx="15"/>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a:t>Mastertextformat bearbeiten</a:t>
            </a:r>
          </a:p>
        </p:txBody>
      </p:sp>
    </p:spTree>
    <p:extLst>
      <p:ext uri="{BB962C8B-B14F-4D97-AF65-F5344CB8AC3E}">
        <p14:creationId xmlns:p14="http://schemas.microsoft.com/office/powerpoint/2010/main" val="3679320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Nummer-Buchstaben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264907" y="476220"/>
            <a:ext cx="6480000" cy="369332"/>
          </a:xfrm>
          <a:prstGeom prst="rect">
            <a:avLst/>
          </a:prstGeom>
        </p:spPr>
        <p:txBody>
          <a:bodyPr/>
          <a:lstStyle>
            <a:lvl1pPr>
              <a:defRPr>
                <a:solidFill>
                  <a:srgbClr val="003063"/>
                </a:solidFill>
              </a:defRPr>
            </a:lvl1pPr>
          </a:lstStyle>
          <a:p>
            <a:r>
              <a:rPr lang="de-DE"/>
              <a:t>Mastertitelformat bearbeiten</a:t>
            </a:r>
          </a:p>
        </p:txBody>
      </p:sp>
      <p:sp>
        <p:nvSpPr>
          <p:cNvPr id="3" name="Inhaltsplatzhalter 3"/>
          <p:cNvSpPr>
            <a:spLocks noGrp="1"/>
          </p:cNvSpPr>
          <p:nvPr>
            <p:ph sz="half" idx="2"/>
          </p:nvPr>
        </p:nvSpPr>
        <p:spPr>
          <a:xfrm>
            <a:off x="264907" y="1723352"/>
            <a:ext cx="7853782" cy="4465011"/>
          </a:xfrm>
          <a:prstGeom prst="rect">
            <a:avLst/>
          </a:prstGeom>
        </p:spPr>
        <p:txBody>
          <a:bodyPr/>
          <a:lstStyle>
            <a:lvl1pPr marL="288000" indent="-288000">
              <a:lnSpc>
                <a:spcPts val="2200"/>
              </a:lnSpc>
              <a:spcBef>
                <a:spcPts val="500"/>
              </a:spcBef>
              <a:buSzPct val="100000"/>
              <a:buFont typeface="+mj-lt"/>
              <a:buAutoNum type="arabicPeriod"/>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100000"/>
              <a:buFont typeface="+mj-lt"/>
              <a:buAutoNum type="alphaLcPeriod"/>
              <a:defRPr sz="1700" spc="0">
                <a:solidFill>
                  <a:srgbClr val="003063"/>
                </a:solidFill>
                <a:latin typeface="Arial"/>
                <a:cs typeface="Aria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a:t>Mastertextformat bearbeiten</a:t>
            </a:r>
          </a:p>
          <a:p>
            <a:pPr lvl="2"/>
            <a:r>
              <a:rPr lang="de-DE"/>
              <a:t>Mastertextformat bearbeiten</a:t>
            </a:r>
          </a:p>
          <a:p>
            <a:pPr lvl="2"/>
            <a:r>
              <a:rPr lang="de-DE"/>
              <a:t>Mastertextformat bearbeiten</a:t>
            </a:r>
          </a:p>
          <a:p>
            <a:pPr lvl="0"/>
            <a:r>
              <a:rPr lang="de-DE"/>
              <a:t>Mastertextformat bearbeiten</a:t>
            </a:r>
          </a:p>
          <a:p>
            <a:pPr lvl="2"/>
            <a:endParaRPr lang="de-DE"/>
          </a:p>
        </p:txBody>
      </p:sp>
      <p:sp>
        <p:nvSpPr>
          <p:cNvPr id="4" name="Textplatzhalter 11"/>
          <p:cNvSpPr>
            <a:spLocks noGrp="1"/>
          </p:cNvSpPr>
          <p:nvPr>
            <p:ph type="body" sz="quarter" idx="13"/>
          </p:nvPr>
        </p:nvSpPr>
        <p:spPr>
          <a:xfrm>
            <a:off x="264907" y="1191950"/>
            <a:ext cx="7853782"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a:t>Mastertextformat bearbeiten</a:t>
            </a:r>
          </a:p>
        </p:txBody>
      </p:sp>
      <p:sp>
        <p:nvSpPr>
          <p:cNvPr id="6" name="Textplatzhalter 7"/>
          <p:cNvSpPr>
            <a:spLocks noGrp="1"/>
          </p:cNvSpPr>
          <p:nvPr>
            <p:ph type="body" sz="quarter" idx="14"/>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a:t>Mastertextformat bearbeiten</a:t>
            </a:r>
          </a:p>
        </p:txBody>
      </p:sp>
    </p:spTree>
    <p:extLst>
      <p:ext uri="{BB962C8B-B14F-4D97-AF65-F5344CB8AC3E}">
        <p14:creationId xmlns:p14="http://schemas.microsoft.com/office/powerpoint/2010/main" val="6926738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Abschlus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354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Kapitelueberschrift">
    <p:spTree>
      <p:nvGrpSpPr>
        <p:cNvPr id="1" name=""/>
        <p:cNvGrpSpPr/>
        <p:nvPr/>
      </p:nvGrpSpPr>
      <p:grpSpPr>
        <a:xfrm>
          <a:off x="0" y="0"/>
          <a:ext cx="0" cy="0"/>
          <a:chOff x="0" y="0"/>
          <a:chExt cx="0" cy="0"/>
        </a:xfrm>
      </p:grpSpPr>
      <p:sp>
        <p:nvSpPr>
          <p:cNvPr id="2" name="Titel 1"/>
          <p:cNvSpPr>
            <a:spLocks noGrp="1"/>
          </p:cNvSpPr>
          <p:nvPr>
            <p:ph type="title"/>
          </p:nvPr>
        </p:nvSpPr>
        <p:spPr>
          <a:xfrm>
            <a:off x="264907" y="476220"/>
            <a:ext cx="6480000" cy="369332"/>
          </a:xfrm>
          <a:prstGeom prst="rect">
            <a:avLst/>
          </a:prstGeom>
        </p:spPr>
        <p:txBody>
          <a:bodyPr/>
          <a:lstStyle/>
          <a:p>
            <a:r>
              <a:rPr lang="de-DE"/>
              <a:t>Mastertitelformat bearbeiten</a:t>
            </a:r>
          </a:p>
        </p:txBody>
      </p:sp>
      <p:sp>
        <p:nvSpPr>
          <p:cNvPr id="4" name="Inhaltsplatzhalter 3"/>
          <p:cNvSpPr>
            <a:spLocks noGrp="1"/>
          </p:cNvSpPr>
          <p:nvPr>
            <p:ph sz="half" idx="14"/>
          </p:nvPr>
        </p:nvSpPr>
        <p:spPr>
          <a:xfrm>
            <a:off x="264907" y="1191950"/>
            <a:ext cx="7853781" cy="4996413"/>
          </a:xfrm>
          <a:prstGeom prst="rect">
            <a:avLst/>
          </a:prstGeom>
          <a:ln>
            <a:noFill/>
          </a:ln>
        </p:spPr>
        <p:txBody>
          <a:bodyPr/>
          <a:lstStyle>
            <a:lvl1pPr marL="0" indent="0">
              <a:lnSpc>
                <a:spcPts val="2200"/>
              </a:lnSpc>
              <a:spcBef>
                <a:spcPts val="500"/>
              </a:spcBef>
              <a:buSzPct val="75000"/>
              <a:buFont typeface="Lucida Grande"/>
              <a:buNone/>
              <a:defRPr sz="18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endParaRPr lang="de-DE" err="1"/>
          </a:p>
        </p:txBody>
      </p:sp>
      <p:sp>
        <p:nvSpPr>
          <p:cNvPr id="5" name="Textplatzhalter 11"/>
          <p:cNvSpPr>
            <a:spLocks noGrp="1"/>
          </p:cNvSpPr>
          <p:nvPr>
            <p:ph type="body" sz="quarter" idx="13"/>
          </p:nvPr>
        </p:nvSpPr>
        <p:spPr>
          <a:xfrm>
            <a:off x="2831184" y="1606489"/>
            <a:ext cx="4084600"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a:t>Mastertextformat bearbeiten</a:t>
            </a:r>
          </a:p>
        </p:txBody>
      </p:sp>
      <p:sp>
        <p:nvSpPr>
          <p:cNvPr id="6" name="Textplatzhalter 7"/>
          <p:cNvSpPr>
            <a:spLocks noGrp="1"/>
          </p:cNvSpPr>
          <p:nvPr>
            <p:ph type="body" sz="quarter" idx="15"/>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a:t>Mastertextformat bearbeiten</a:t>
            </a:r>
          </a:p>
        </p:txBody>
      </p:sp>
    </p:spTree>
    <p:extLst>
      <p:ext uri="{BB962C8B-B14F-4D97-AF65-F5344CB8AC3E}">
        <p14:creationId xmlns:p14="http://schemas.microsoft.com/office/powerpoint/2010/main" val="309287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ext_Bild-links">
    <p:spTree>
      <p:nvGrpSpPr>
        <p:cNvPr id="1" name=""/>
        <p:cNvGrpSpPr/>
        <p:nvPr/>
      </p:nvGrpSpPr>
      <p:grpSpPr>
        <a:xfrm>
          <a:off x="0" y="0"/>
          <a:ext cx="0" cy="0"/>
          <a:chOff x="0" y="0"/>
          <a:chExt cx="0" cy="0"/>
        </a:xfrm>
      </p:grpSpPr>
      <p:sp>
        <p:nvSpPr>
          <p:cNvPr id="2" name="Titel 1"/>
          <p:cNvSpPr>
            <a:spLocks noGrp="1"/>
          </p:cNvSpPr>
          <p:nvPr>
            <p:ph type="title"/>
          </p:nvPr>
        </p:nvSpPr>
        <p:spPr>
          <a:xfrm>
            <a:off x="264907" y="476220"/>
            <a:ext cx="6480000" cy="369332"/>
          </a:xfrm>
          <a:prstGeom prst="rect">
            <a:avLst/>
          </a:prstGeom>
        </p:spPr>
        <p:txBody>
          <a:bodyPr/>
          <a:lstStyle>
            <a:lvl1pPr>
              <a:defRPr>
                <a:solidFill>
                  <a:srgbClr val="003063"/>
                </a:solidFill>
              </a:defRPr>
            </a:lvl1pPr>
          </a:lstStyle>
          <a:p>
            <a:r>
              <a:rPr lang="de-DE"/>
              <a:t>Mastertitelformat bearbeiten</a:t>
            </a:r>
          </a:p>
        </p:txBody>
      </p:sp>
      <p:sp>
        <p:nvSpPr>
          <p:cNvPr id="3" name="Inhaltsplatzhalter 3"/>
          <p:cNvSpPr>
            <a:spLocks noGrp="1"/>
          </p:cNvSpPr>
          <p:nvPr>
            <p:ph sz="half" idx="2" hasCustomPrompt="1"/>
          </p:nvPr>
        </p:nvSpPr>
        <p:spPr>
          <a:xfrm>
            <a:off x="4187151" y="1723352"/>
            <a:ext cx="3931537" cy="4465011"/>
          </a:xfrm>
          <a:prstGeom prst="rect">
            <a:avLst/>
          </a:prstGeom>
        </p:spPr>
        <p:txBody>
          <a:bodyPr/>
          <a:lstStyle>
            <a:lvl1pPr marL="288000" indent="-288000">
              <a:lnSpc>
                <a:spcPts val="2200"/>
              </a:lnSpc>
              <a:spcBef>
                <a:spcPts val="500"/>
              </a:spcBef>
              <a:spcAft>
                <a:spcPts val="600"/>
              </a:spcAft>
              <a:buSzPct val="75000"/>
              <a:buFont typeface="Lucida Grande"/>
              <a:buChar char="▶"/>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err="1"/>
              <a:t>Harum</a:t>
            </a:r>
            <a:r>
              <a:rPr lang="de-DE"/>
              <a:t> </a:t>
            </a:r>
            <a:r>
              <a:rPr lang="de-DE" err="1"/>
              <a:t>volorpo</a:t>
            </a:r>
            <a:r>
              <a:rPr lang="de-DE"/>
              <a:t> </a:t>
            </a:r>
            <a:r>
              <a:rPr lang="de-DE" err="1"/>
              <a:t>ssitatiunt</a:t>
            </a:r>
            <a:r>
              <a:rPr lang="de-DE"/>
              <a:t> </a:t>
            </a:r>
            <a:r>
              <a:rPr lang="de-DE" err="1"/>
              <a:t>pa</a:t>
            </a:r>
            <a:r>
              <a:rPr lang="de-DE"/>
              <a:t> </a:t>
            </a:r>
            <a:r>
              <a:rPr lang="de-DE" err="1"/>
              <a:t>aut</a:t>
            </a:r>
            <a:r>
              <a:rPr lang="de-DE"/>
              <a:t> </a:t>
            </a:r>
            <a:r>
              <a:rPr lang="de-DE" err="1"/>
              <a:t>estrumquam</a:t>
            </a:r>
            <a:r>
              <a:rPr lang="de-DE"/>
              <a:t> </a:t>
            </a:r>
            <a:r>
              <a:rPr lang="de-DE" err="1"/>
              <a:t>aspidellis</a:t>
            </a:r>
            <a:r>
              <a:rPr lang="de-DE"/>
              <a:t>.</a:t>
            </a:r>
          </a:p>
          <a:p>
            <a:pPr lvl="0"/>
            <a:r>
              <a:rPr lang="de-DE" err="1"/>
              <a:t>Excero</a:t>
            </a:r>
            <a:r>
              <a:rPr lang="de-DE"/>
              <a:t> </a:t>
            </a:r>
            <a:r>
              <a:rPr lang="de-DE" err="1"/>
              <a:t>esto</a:t>
            </a:r>
            <a:r>
              <a:rPr lang="de-DE"/>
              <a:t> </a:t>
            </a:r>
            <a:r>
              <a:rPr lang="de-DE" err="1"/>
              <a:t>dolorib</a:t>
            </a:r>
            <a:r>
              <a:rPr lang="de-DE"/>
              <a:t> </a:t>
            </a:r>
            <a:r>
              <a:rPr lang="de-DE" err="1"/>
              <a:t>usandis</a:t>
            </a:r>
            <a:r>
              <a:rPr lang="de-DE"/>
              <a:t> </a:t>
            </a:r>
            <a:r>
              <a:rPr lang="de-DE" err="1"/>
              <a:t>restiis</a:t>
            </a:r>
            <a:r>
              <a:rPr lang="de-DE"/>
              <a:t> </a:t>
            </a:r>
            <a:r>
              <a:rPr lang="de-DE" err="1"/>
              <a:t>cietur</a:t>
            </a:r>
            <a:r>
              <a:rPr lang="de-DE"/>
              <a:t>, </a:t>
            </a:r>
            <a:r>
              <a:rPr lang="de-DE" err="1"/>
              <a:t>sedigen</a:t>
            </a:r>
            <a:r>
              <a:rPr lang="de-DE"/>
              <a:t> </a:t>
            </a:r>
            <a:r>
              <a:rPr lang="de-DE" err="1"/>
              <a:t>issimaximin</a:t>
            </a:r>
            <a:r>
              <a:rPr lang="de-DE"/>
              <a:t> </a:t>
            </a:r>
            <a:r>
              <a:rPr lang="de-DE" err="1"/>
              <a:t>pa</a:t>
            </a:r>
            <a:r>
              <a:rPr lang="de-DE"/>
              <a:t> </a:t>
            </a:r>
            <a:r>
              <a:rPr lang="de-DE" err="1"/>
              <a:t>voloreped</a:t>
            </a:r>
            <a:r>
              <a:rPr lang="de-DE"/>
              <a:t> </a:t>
            </a:r>
            <a:r>
              <a:rPr lang="de-DE" err="1"/>
              <a:t>mo</a:t>
            </a:r>
            <a:r>
              <a:rPr lang="de-DE"/>
              <a:t> </a:t>
            </a:r>
            <a:r>
              <a:rPr lang="de-DE" err="1"/>
              <a:t>inis</a:t>
            </a:r>
            <a:r>
              <a:rPr lang="de-DE"/>
              <a:t> </a:t>
            </a:r>
            <a:r>
              <a:rPr lang="de-DE" err="1"/>
              <a:t>quibus</a:t>
            </a:r>
            <a:r>
              <a:rPr lang="de-DE"/>
              <a:t>.</a:t>
            </a:r>
          </a:p>
          <a:p>
            <a:pPr lvl="0"/>
            <a:r>
              <a:rPr lang="de-DE" err="1"/>
              <a:t>Nequia</a:t>
            </a:r>
            <a:r>
              <a:rPr lang="de-DE"/>
              <a:t> </a:t>
            </a:r>
            <a:r>
              <a:rPr lang="de-DE" err="1"/>
              <a:t>dolest</a:t>
            </a:r>
            <a:r>
              <a:rPr lang="de-DE"/>
              <a:t>, </a:t>
            </a:r>
            <a:r>
              <a:rPr lang="de-DE" err="1"/>
              <a:t>que</a:t>
            </a:r>
            <a:r>
              <a:rPr lang="de-DE"/>
              <a:t> </a:t>
            </a:r>
            <a:r>
              <a:rPr lang="de-DE" err="1"/>
              <a:t>denit</a:t>
            </a:r>
            <a:r>
              <a:rPr lang="de-DE"/>
              <a:t> </a:t>
            </a:r>
            <a:r>
              <a:rPr lang="de-DE" err="1"/>
              <a:t>apist</a:t>
            </a:r>
            <a:r>
              <a:rPr lang="de-DE"/>
              <a:t> </a:t>
            </a:r>
            <a:r>
              <a:rPr lang="de-DE" err="1"/>
              <a:t>verum</a:t>
            </a:r>
            <a:r>
              <a:rPr lang="de-DE"/>
              <a:t> </a:t>
            </a:r>
            <a:r>
              <a:rPr lang="de-DE" err="1"/>
              <a:t>harum</a:t>
            </a:r>
            <a:r>
              <a:rPr lang="de-DE"/>
              <a:t> </a:t>
            </a:r>
            <a:r>
              <a:rPr lang="de-DE" err="1"/>
              <a:t>andenem</a:t>
            </a:r>
            <a:r>
              <a:rPr lang="de-DE"/>
              <a:t> quo.</a:t>
            </a:r>
          </a:p>
          <a:p>
            <a:pPr lvl="0"/>
            <a:r>
              <a:rPr lang="de-DE" err="1"/>
              <a:t>Lur</a:t>
            </a:r>
            <a:r>
              <a:rPr lang="de-DE"/>
              <a:t> </a:t>
            </a:r>
            <a:r>
              <a:rPr lang="de-DE" err="1"/>
              <a:t>sitam</a:t>
            </a:r>
            <a:r>
              <a:rPr lang="de-DE"/>
              <a:t> rat </a:t>
            </a:r>
            <a:r>
              <a:rPr lang="de-DE" err="1"/>
              <a:t>verum</a:t>
            </a:r>
            <a:r>
              <a:rPr lang="de-DE"/>
              <a:t> </a:t>
            </a:r>
            <a:r>
              <a:rPr lang="de-DE" err="1"/>
              <a:t>acepe</a:t>
            </a:r>
            <a:r>
              <a:rPr lang="de-DE"/>
              <a:t> cum </a:t>
            </a:r>
            <a:r>
              <a:rPr lang="de-DE" err="1"/>
              <a:t>esequos</a:t>
            </a:r>
            <a:r>
              <a:rPr lang="de-DE"/>
              <a:t> ex et </a:t>
            </a:r>
            <a:r>
              <a:rPr lang="de-DE" err="1"/>
              <a:t>litatem</a:t>
            </a:r>
            <a:r>
              <a:rPr lang="de-DE"/>
              <a:t> </a:t>
            </a:r>
            <a:r>
              <a:rPr lang="de-DE" err="1"/>
              <a:t>sum</a:t>
            </a:r>
            <a:r>
              <a:rPr lang="de-DE"/>
              <a:t> </a:t>
            </a:r>
            <a:r>
              <a:rPr lang="de-DE" err="1"/>
              <a:t>doloreperum</a:t>
            </a:r>
            <a:r>
              <a:rPr lang="de-DE"/>
              <a:t> </a:t>
            </a:r>
            <a:r>
              <a:rPr lang="de-DE" err="1"/>
              <a:t>ipsam</a:t>
            </a:r>
            <a:r>
              <a:rPr lang="de-DE"/>
              <a:t>, </a:t>
            </a:r>
            <a:r>
              <a:rPr lang="de-DE" err="1"/>
              <a:t>comniaepra</a:t>
            </a:r>
            <a:r>
              <a:rPr lang="de-DE"/>
              <a:t> </a:t>
            </a:r>
            <a:r>
              <a:rPr lang="de-DE" err="1"/>
              <a:t>volorenit</a:t>
            </a:r>
            <a:r>
              <a:rPr lang="de-DE"/>
              <a:t>.</a:t>
            </a:r>
          </a:p>
          <a:p>
            <a:pPr lvl="0"/>
            <a:r>
              <a:rPr lang="de-DE" err="1"/>
              <a:t>Consedis</a:t>
            </a:r>
            <a:r>
              <a:rPr lang="de-DE"/>
              <a:t> </a:t>
            </a:r>
            <a:r>
              <a:rPr lang="de-DE" err="1"/>
              <a:t>conseque</a:t>
            </a:r>
            <a:r>
              <a:rPr lang="de-DE"/>
              <a:t> </a:t>
            </a:r>
            <a:r>
              <a:rPr lang="de-DE" err="1"/>
              <a:t>deliquis</a:t>
            </a:r>
            <a:r>
              <a:rPr lang="de-DE"/>
              <a:t> </a:t>
            </a:r>
            <a:r>
              <a:rPr lang="de-DE" err="1"/>
              <a:t>eos</a:t>
            </a:r>
            <a:r>
              <a:rPr lang="de-DE"/>
              <a:t> </a:t>
            </a:r>
            <a:r>
              <a:rPr lang="de-DE" err="1"/>
              <a:t>ius</a:t>
            </a:r>
            <a:r>
              <a:rPr lang="de-DE"/>
              <a:t>, </a:t>
            </a:r>
            <a:r>
              <a:rPr lang="de-DE" err="1"/>
              <a:t>con</a:t>
            </a:r>
            <a:r>
              <a:rPr lang="de-DE"/>
              <a:t> </a:t>
            </a:r>
            <a:r>
              <a:rPr lang="de-DE" err="1"/>
              <a:t>pra</a:t>
            </a:r>
            <a:r>
              <a:rPr lang="de-DE"/>
              <a:t> </a:t>
            </a:r>
            <a:r>
              <a:rPr lang="de-DE" err="1"/>
              <a:t>quam</a:t>
            </a:r>
            <a:r>
              <a:rPr lang="de-DE"/>
              <a:t>, </a:t>
            </a:r>
            <a:r>
              <a:rPr lang="de-DE" err="1"/>
              <a:t>odit</a:t>
            </a:r>
            <a:r>
              <a:rPr lang="de-DE"/>
              <a:t> </a:t>
            </a:r>
            <a:r>
              <a:rPr lang="de-DE" err="1"/>
              <a:t>est</a:t>
            </a:r>
            <a:r>
              <a:rPr lang="de-DE"/>
              <a:t> </a:t>
            </a:r>
            <a:r>
              <a:rPr lang="de-DE" err="1"/>
              <a:t>velignient</a:t>
            </a:r>
            <a:r>
              <a:rPr lang="de-DE"/>
              <a:t> </a:t>
            </a:r>
            <a:r>
              <a:rPr lang="de-DE" err="1"/>
              <a:t>imin</a:t>
            </a:r>
            <a:r>
              <a:rPr lang="de-DE"/>
              <a:t> </a:t>
            </a:r>
            <a:r>
              <a:rPr lang="de-DE" err="1"/>
              <a:t>ea</a:t>
            </a:r>
            <a:r>
              <a:rPr lang="de-DE"/>
              <a:t> </a:t>
            </a:r>
            <a:r>
              <a:rPr lang="de-DE" err="1"/>
              <a:t>conecepe</a:t>
            </a:r>
            <a:r>
              <a:rPr lang="de-DE"/>
              <a:t>.</a:t>
            </a:r>
          </a:p>
        </p:txBody>
      </p:sp>
      <p:sp>
        <p:nvSpPr>
          <p:cNvPr id="4" name="Textplatzhalter 11"/>
          <p:cNvSpPr>
            <a:spLocks noGrp="1"/>
          </p:cNvSpPr>
          <p:nvPr>
            <p:ph type="body" sz="quarter" idx="13"/>
          </p:nvPr>
        </p:nvSpPr>
        <p:spPr>
          <a:xfrm>
            <a:off x="264907" y="1191950"/>
            <a:ext cx="7853781"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a:t>Mastertextformat bearbeiten</a:t>
            </a:r>
          </a:p>
        </p:txBody>
      </p:sp>
      <p:sp>
        <p:nvSpPr>
          <p:cNvPr id="10" name="Inhaltsplatzhalter 3"/>
          <p:cNvSpPr>
            <a:spLocks noGrp="1"/>
          </p:cNvSpPr>
          <p:nvPr>
            <p:ph sz="half" idx="14"/>
          </p:nvPr>
        </p:nvSpPr>
        <p:spPr>
          <a:xfrm>
            <a:off x="264907" y="1723352"/>
            <a:ext cx="3575881" cy="4465011"/>
          </a:xfrm>
          <a:prstGeom prst="rect">
            <a:avLst/>
          </a:prstGeom>
        </p:spPr>
        <p:txBody>
          <a:bodyPr/>
          <a:lstStyle>
            <a:lvl1pPr marL="0" indent="0">
              <a:lnSpc>
                <a:spcPts val="2200"/>
              </a:lnSpc>
              <a:spcBef>
                <a:spcPts val="500"/>
              </a:spcBef>
              <a:buSzPct val="75000"/>
              <a:buFont typeface="Lucida Grande"/>
              <a:buNone/>
              <a:defRPr sz="18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endParaRPr lang="de-DE" err="1"/>
          </a:p>
        </p:txBody>
      </p:sp>
      <p:sp>
        <p:nvSpPr>
          <p:cNvPr id="7" name="Textplatzhalter 7"/>
          <p:cNvSpPr>
            <a:spLocks noGrp="1"/>
          </p:cNvSpPr>
          <p:nvPr>
            <p:ph type="body" sz="quarter" idx="15"/>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a:t>Mastertextformat bearbeiten</a:t>
            </a:r>
          </a:p>
        </p:txBody>
      </p:sp>
    </p:spTree>
    <p:extLst>
      <p:ext uri="{BB962C8B-B14F-4D97-AF65-F5344CB8AC3E}">
        <p14:creationId xmlns:p14="http://schemas.microsoft.com/office/powerpoint/2010/main" val="276732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ext_Bild-oben">
    <p:spTree>
      <p:nvGrpSpPr>
        <p:cNvPr id="1" name=""/>
        <p:cNvGrpSpPr/>
        <p:nvPr/>
      </p:nvGrpSpPr>
      <p:grpSpPr>
        <a:xfrm>
          <a:off x="0" y="0"/>
          <a:ext cx="0" cy="0"/>
          <a:chOff x="0" y="0"/>
          <a:chExt cx="0" cy="0"/>
        </a:xfrm>
      </p:grpSpPr>
      <p:sp>
        <p:nvSpPr>
          <p:cNvPr id="10" name="Inhaltsplatzhalter 3"/>
          <p:cNvSpPr>
            <a:spLocks noGrp="1"/>
          </p:cNvSpPr>
          <p:nvPr>
            <p:ph sz="half" idx="14"/>
          </p:nvPr>
        </p:nvSpPr>
        <p:spPr>
          <a:xfrm>
            <a:off x="264907" y="1191951"/>
            <a:ext cx="7853781" cy="1709808"/>
          </a:xfrm>
          <a:prstGeom prst="rect">
            <a:avLst/>
          </a:prstGeom>
        </p:spPr>
        <p:txBody>
          <a:bodyPr/>
          <a:lstStyle>
            <a:lvl1pPr marL="0" indent="0">
              <a:lnSpc>
                <a:spcPts val="2200"/>
              </a:lnSpc>
              <a:spcBef>
                <a:spcPts val="500"/>
              </a:spcBef>
              <a:buSzPct val="75000"/>
              <a:buFont typeface="Lucida Grande"/>
              <a:buNone/>
              <a:defRPr sz="18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endParaRPr lang="de-DE" err="1"/>
          </a:p>
        </p:txBody>
      </p:sp>
      <p:sp>
        <p:nvSpPr>
          <p:cNvPr id="2" name="Titel 1"/>
          <p:cNvSpPr>
            <a:spLocks noGrp="1"/>
          </p:cNvSpPr>
          <p:nvPr>
            <p:ph type="title"/>
          </p:nvPr>
        </p:nvSpPr>
        <p:spPr>
          <a:xfrm>
            <a:off x="264907" y="476220"/>
            <a:ext cx="6480000" cy="369332"/>
          </a:xfrm>
          <a:prstGeom prst="rect">
            <a:avLst/>
          </a:prstGeom>
        </p:spPr>
        <p:txBody>
          <a:bodyPr/>
          <a:lstStyle>
            <a:lvl1pPr>
              <a:defRPr>
                <a:solidFill>
                  <a:srgbClr val="003063"/>
                </a:solidFill>
              </a:defRPr>
            </a:lvl1pPr>
          </a:lstStyle>
          <a:p>
            <a:r>
              <a:rPr lang="de-DE"/>
              <a:t>Mastertitelformat bearbeiten</a:t>
            </a:r>
          </a:p>
        </p:txBody>
      </p:sp>
      <p:sp>
        <p:nvSpPr>
          <p:cNvPr id="3" name="Inhaltsplatzhalter 3"/>
          <p:cNvSpPr>
            <a:spLocks noGrp="1"/>
          </p:cNvSpPr>
          <p:nvPr>
            <p:ph sz="half" idx="2" hasCustomPrompt="1"/>
          </p:nvPr>
        </p:nvSpPr>
        <p:spPr>
          <a:xfrm>
            <a:off x="264907" y="3679152"/>
            <a:ext cx="7853781" cy="2532302"/>
          </a:xfrm>
          <a:prstGeom prst="rect">
            <a:avLst/>
          </a:prstGeom>
        </p:spPr>
        <p:txBody>
          <a:bodyPr/>
          <a:lstStyle>
            <a:lvl1pPr marL="288000" indent="-288000">
              <a:lnSpc>
                <a:spcPts val="2200"/>
              </a:lnSpc>
              <a:spcBef>
                <a:spcPts val="500"/>
              </a:spcBef>
              <a:spcAft>
                <a:spcPts val="600"/>
              </a:spcAft>
              <a:buSzPct val="75000"/>
              <a:buFont typeface="Lucida Grande"/>
              <a:buChar char="▶"/>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err="1"/>
              <a:t>Harum</a:t>
            </a:r>
            <a:r>
              <a:rPr lang="de-DE"/>
              <a:t> </a:t>
            </a:r>
            <a:r>
              <a:rPr lang="de-DE" err="1"/>
              <a:t>volorpo</a:t>
            </a:r>
            <a:r>
              <a:rPr lang="de-DE"/>
              <a:t> </a:t>
            </a:r>
            <a:r>
              <a:rPr lang="de-DE" err="1"/>
              <a:t>ssitatiunt</a:t>
            </a:r>
            <a:r>
              <a:rPr lang="de-DE"/>
              <a:t> </a:t>
            </a:r>
            <a:r>
              <a:rPr lang="de-DE" err="1"/>
              <a:t>pa</a:t>
            </a:r>
            <a:r>
              <a:rPr lang="de-DE"/>
              <a:t> </a:t>
            </a:r>
            <a:r>
              <a:rPr lang="de-DE" err="1"/>
              <a:t>aut</a:t>
            </a:r>
            <a:r>
              <a:rPr lang="de-DE"/>
              <a:t> </a:t>
            </a:r>
            <a:r>
              <a:rPr lang="de-DE" err="1"/>
              <a:t>estrumquam</a:t>
            </a:r>
            <a:r>
              <a:rPr lang="de-DE"/>
              <a:t> </a:t>
            </a:r>
            <a:r>
              <a:rPr lang="de-DE" err="1"/>
              <a:t>aspidellis</a:t>
            </a:r>
            <a:r>
              <a:rPr lang="de-DE"/>
              <a:t>.</a:t>
            </a:r>
          </a:p>
          <a:p>
            <a:pPr lvl="0"/>
            <a:r>
              <a:rPr lang="de-DE" err="1"/>
              <a:t>Excero</a:t>
            </a:r>
            <a:r>
              <a:rPr lang="de-DE"/>
              <a:t> </a:t>
            </a:r>
            <a:r>
              <a:rPr lang="de-DE" err="1"/>
              <a:t>esto</a:t>
            </a:r>
            <a:r>
              <a:rPr lang="de-DE"/>
              <a:t> </a:t>
            </a:r>
            <a:r>
              <a:rPr lang="de-DE" err="1"/>
              <a:t>dolorib</a:t>
            </a:r>
            <a:r>
              <a:rPr lang="de-DE"/>
              <a:t> </a:t>
            </a:r>
            <a:r>
              <a:rPr lang="de-DE" err="1"/>
              <a:t>usandis</a:t>
            </a:r>
            <a:r>
              <a:rPr lang="de-DE"/>
              <a:t> </a:t>
            </a:r>
            <a:r>
              <a:rPr lang="de-DE" err="1"/>
              <a:t>restiis</a:t>
            </a:r>
            <a:r>
              <a:rPr lang="de-DE"/>
              <a:t> </a:t>
            </a:r>
            <a:r>
              <a:rPr lang="de-DE" err="1"/>
              <a:t>cietur</a:t>
            </a:r>
            <a:r>
              <a:rPr lang="de-DE"/>
              <a:t>, </a:t>
            </a:r>
            <a:r>
              <a:rPr lang="de-DE" err="1"/>
              <a:t>sedigen</a:t>
            </a:r>
            <a:r>
              <a:rPr lang="de-DE"/>
              <a:t> </a:t>
            </a:r>
            <a:r>
              <a:rPr lang="de-DE" err="1"/>
              <a:t>issimaximin</a:t>
            </a:r>
            <a:r>
              <a:rPr lang="de-DE"/>
              <a:t> </a:t>
            </a:r>
            <a:r>
              <a:rPr lang="de-DE" err="1"/>
              <a:t>pa</a:t>
            </a:r>
            <a:r>
              <a:rPr lang="de-DE"/>
              <a:t> </a:t>
            </a:r>
            <a:r>
              <a:rPr lang="de-DE" err="1"/>
              <a:t>voloreped</a:t>
            </a:r>
            <a:r>
              <a:rPr lang="de-DE"/>
              <a:t> </a:t>
            </a:r>
            <a:r>
              <a:rPr lang="de-DE" err="1"/>
              <a:t>mo</a:t>
            </a:r>
            <a:r>
              <a:rPr lang="de-DE"/>
              <a:t> </a:t>
            </a:r>
            <a:r>
              <a:rPr lang="de-DE" err="1"/>
              <a:t>inis</a:t>
            </a:r>
            <a:r>
              <a:rPr lang="de-DE"/>
              <a:t> </a:t>
            </a:r>
            <a:r>
              <a:rPr lang="de-DE" err="1"/>
              <a:t>quibus</a:t>
            </a:r>
            <a:r>
              <a:rPr lang="de-DE"/>
              <a:t>.</a:t>
            </a:r>
          </a:p>
          <a:p>
            <a:pPr lvl="0"/>
            <a:r>
              <a:rPr lang="de-DE" err="1"/>
              <a:t>Nequia</a:t>
            </a:r>
            <a:r>
              <a:rPr lang="de-DE"/>
              <a:t> </a:t>
            </a:r>
            <a:r>
              <a:rPr lang="de-DE" err="1"/>
              <a:t>dolest</a:t>
            </a:r>
            <a:r>
              <a:rPr lang="de-DE"/>
              <a:t>, </a:t>
            </a:r>
            <a:r>
              <a:rPr lang="de-DE" err="1"/>
              <a:t>que</a:t>
            </a:r>
            <a:r>
              <a:rPr lang="de-DE"/>
              <a:t> </a:t>
            </a:r>
            <a:r>
              <a:rPr lang="de-DE" err="1"/>
              <a:t>denit</a:t>
            </a:r>
            <a:r>
              <a:rPr lang="de-DE"/>
              <a:t> </a:t>
            </a:r>
            <a:r>
              <a:rPr lang="de-DE" err="1"/>
              <a:t>apist</a:t>
            </a:r>
            <a:r>
              <a:rPr lang="de-DE"/>
              <a:t> </a:t>
            </a:r>
            <a:r>
              <a:rPr lang="de-DE" err="1"/>
              <a:t>verum</a:t>
            </a:r>
            <a:r>
              <a:rPr lang="de-DE"/>
              <a:t> </a:t>
            </a:r>
            <a:r>
              <a:rPr lang="de-DE" err="1"/>
              <a:t>harum</a:t>
            </a:r>
            <a:r>
              <a:rPr lang="de-DE"/>
              <a:t> </a:t>
            </a:r>
            <a:r>
              <a:rPr lang="de-DE" err="1"/>
              <a:t>andenem</a:t>
            </a:r>
            <a:r>
              <a:rPr lang="de-DE"/>
              <a:t> quo.</a:t>
            </a:r>
          </a:p>
          <a:p>
            <a:pPr lvl="0"/>
            <a:r>
              <a:rPr lang="de-DE" err="1"/>
              <a:t>Lur</a:t>
            </a:r>
            <a:r>
              <a:rPr lang="de-DE"/>
              <a:t> </a:t>
            </a:r>
            <a:r>
              <a:rPr lang="de-DE" err="1"/>
              <a:t>sitam</a:t>
            </a:r>
            <a:r>
              <a:rPr lang="de-DE"/>
              <a:t> rat </a:t>
            </a:r>
            <a:r>
              <a:rPr lang="de-DE" err="1"/>
              <a:t>verum</a:t>
            </a:r>
            <a:r>
              <a:rPr lang="de-DE"/>
              <a:t> </a:t>
            </a:r>
            <a:r>
              <a:rPr lang="de-DE" err="1"/>
              <a:t>acepe</a:t>
            </a:r>
            <a:r>
              <a:rPr lang="de-DE"/>
              <a:t> cum </a:t>
            </a:r>
            <a:r>
              <a:rPr lang="de-DE" err="1"/>
              <a:t>esequos</a:t>
            </a:r>
            <a:r>
              <a:rPr lang="de-DE"/>
              <a:t> ex et </a:t>
            </a:r>
            <a:r>
              <a:rPr lang="de-DE" err="1"/>
              <a:t>litatem</a:t>
            </a:r>
            <a:r>
              <a:rPr lang="de-DE"/>
              <a:t> </a:t>
            </a:r>
            <a:r>
              <a:rPr lang="de-DE" err="1"/>
              <a:t>sum</a:t>
            </a:r>
            <a:r>
              <a:rPr lang="de-DE"/>
              <a:t> </a:t>
            </a:r>
            <a:r>
              <a:rPr lang="de-DE" err="1"/>
              <a:t>doloreperum</a:t>
            </a:r>
            <a:r>
              <a:rPr lang="de-DE"/>
              <a:t> </a:t>
            </a:r>
            <a:r>
              <a:rPr lang="de-DE" err="1"/>
              <a:t>ipsam</a:t>
            </a:r>
            <a:r>
              <a:rPr lang="de-DE"/>
              <a:t>, </a:t>
            </a:r>
            <a:r>
              <a:rPr lang="de-DE" err="1"/>
              <a:t>comniaepra</a:t>
            </a:r>
            <a:r>
              <a:rPr lang="de-DE"/>
              <a:t> </a:t>
            </a:r>
            <a:r>
              <a:rPr lang="de-DE" err="1"/>
              <a:t>volorenit</a:t>
            </a:r>
            <a:r>
              <a:rPr lang="de-DE"/>
              <a:t>.</a:t>
            </a:r>
          </a:p>
        </p:txBody>
      </p:sp>
      <p:sp>
        <p:nvSpPr>
          <p:cNvPr id="4" name="Textplatzhalter 11"/>
          <p:cNvSpPr>
            <a:spLocks noGrp="1"/>
          </p:cNvSpPr>
          <p:nvPr>
            <p:ph type="body" sz="quarter" idx="13"/>
          </p:nvPr>
        </p:nvSpPr>
        <p:spPr>
          <a:xfrm>
            <a:off x="264907" y="3147750"/>
            <a:ext cx="7853781"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a:t>Mastertextformat bearbeiten</a:t>
            </a:r>
          </a:p>
        </p:txBody>
      </p:sp>
      <p:sp>
        <p:nvSpPr>
          <p:cNvPr id="7" name="Textplatzhalter 7"/>
          <p:cNvSpPr>
            <a:spLocks noGrp="1"/>
          </p:cNvSpPr>
          <p:nvPr>
            <p:ph type="body" sz="quarter" idx="15"/>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a:t>Mastertextformat bearbeiten</a:t>
            </a:r>
          </a:p>
        </p:txBody>
      </p:sp>
    </p:spTree>
    <p:extLst>
      <p:ext uri="{BB962C8B-B14F-4D97-AF65-F5344CB8AC3E}">
        <p14:creationId xmlns:p14="http://schemas.microsoft.com/office/powerpoint/2010/main" val="366487657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6.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4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976672"/>
      </p:ext>
    </p:extLst>
  </p:cSld>
  <p:clrMap bg1="lt1" tx1="dk1" bg2="lt2" tx2="dk2" accent1="accent1" accent2="accent2" accent3="accent3" accent4="accent4" accent5="accent5" accent6="accent6" hlink="hlink" folHlink="folHlink"/>
  <p:sldLayoutIdLst>
    <p:sldLayoutId id="2147483669" r:id="rId1"/>
  </p:sldLayoutIdLst>
  <p:txStyles>
    <p:titleStyle>
      <a:lvl1pPr marL="126000" algn="l" defTabSz="457200" rtl="0" eaLnBrk="1" latinLnBrk="0" hangingPunct="1">
        <a:spcBef>
          <a:spcPts val="0"/>
        </a:spcBef>
        <a:buNone/>
        <a:defRPr sz="3300" b="1" kern="1200">
          <a:solidFill>
            <a:srgbClr val="00306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4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47238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780"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457200" rtl="0" eaLnBrk="1" latinLnBrk="0" hangingPunct="1">
        <a:spcBef>
          <a:spcPct val="0"/>
        </a:spcBef>
        <a:buNone/>
        <a:defRPr sz="1800" b="0" i="0" kern="1200">
          <a:solidFill>
            <a:srgbClr val="00306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b="1" i="0" kern="1200">
          <a:solidFill>
            <a:srgbClr val="003063"/>
          </a:solidFill>
          <a:latin typeface="HamburgSans"/>
          <a:ea typeface="+mn-ea"/>
          <a:cs typeface="HamburgSans"/>
        </a:defRPr>
      </a:lvl1pPr>
      <a:lvl2pPr marL="742950" indent="-285750" algn="l" defTabSz="457200" rtl="0" eaLnBrk="1" latinLnBrk="0" hangingPunct="1">
        <a:spcBef>
          <a:spcPct val="20000"/>
        </a:spcBef>
        <a:buFont typeface="Arial"/>
        <a:buChar char="–"/>
        <a:defRPr sz="1800" b="0" i="0" kern="1200">
          <a:solidFill>
            <a:srgbClr val="003063"/>
          </a:solidFill>
          <a:latin typeface="HamburgSans Semibold"/>
          <a:ea typeface="+mn-ea"/>
          <a:cs typeface="HamburgSans Semibold"/>
        </a:defRPr>
      </a:lvl2pPr>
      <a:lvl3pPr marL="1143000" indent="-228600" algn="l" defTabSz="457200" rtl="0" eaLnBrk="1" latinLnBrk="0" hangingPunct="1">
        <a:spcBef>
          <a:spcPct val="20000"/>
        </a:spcBef>
        <a:buFont typeface="Arial"/>
        <a:buChar char="•"/>
        <a:defRPr sz="1800" b="0" i="0" kern="1200">
          <a:solidFill>
            <a:srgbClr val="003063"/>
          </a:solidFill>
          <a:latin typeface="HamburgSans"/>
          <a:ea typeface="+mn-ea"/>
          <a:cs typeface="HamburgSans"/>
        </a:defRPr>
      </a:lvl3pPr>
      <a:lvl4pPr marL="1600200" indent="-228600" algn="l" defTabSz="457200" rtl="0" eaLnBrk="1" latinLnBrk="0" hangingPunct="1">
        <a:spcBef>
          <a:spcPct val="20000"/>
        </a:spcBef>
        <a:buFont typeface="Arial"/>
        <a:buChar char="–"/>
        <a:defRPr sz="2000" b="0" i="0" kern="1200">
          <a:solidFill>
            <a:srgbClr val="003063"/>
          </a:solidFill>
          <a:latin typeface="HamburgSans"/>
          <a:ea typeface="+mn-ea"/>
          <a:cs typeface="HamburgSans"/>
        </a:defRPr>
      </a:lvl4pPr>
      <a:lvl5pPr marL="2057400" indent="-228600" algn="l" defTabSz="457200" rtl="0" eaLnBrk="1" latinLnBrk="0" hangingPunct="1">
        <a:spcBef>
          <a:spcPct val="20000"/>
        </a:spcBef>
        <a:buFont typeface="Arial"/>
        <a:buChar char="»"/>
        <a:defRPr sz="2000" b="0" i="0" kern="1200">
          <a:solidFill>
            <a:srgbClr val="003063"/>
          </a:solidFill>
          <a:latin typeface="HamburgSans"/>
          <a:ea typeface="+mn-ea"/>
          <a:cs typeface="Hamburg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977701E-CAC7-573F-8759-5529C1D42DF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FADFDA1-889A-543D-DCB1-BE1EA687633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B4DF90C-4AA4-1DBC-BDEB-63E45B1D8B4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D7B53-9D51-42BA-81AA-97264ACB3B00}" type="datetimeFigureOut">
              <a:rPr lang="de-DE" smtClean="0"/>
              <a:t>11.12.2022</a:t>
            </a:fld>
            <a:endParaRPr lang="de-DE"/>
          </a:p>
        </p:txBody>
      </p:sp>
      <p:sp>
        <p:nvSpPr>
          <p:cNvPr id="5" name="Fußzeilenplatzhalter 4">
            <a:extLst>
              <a:ext uri="{FF2B5EF4-FFF2-40B4-BE49-F238E27FC236}">
                <a16:creationId xmlns:a16="http://schemas.microsoft.com/office/drawing/2014/main" id="{F9643FAE-CE48-D400-7151-B2DE60E46FF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F5A29D6-40B1-055D-F97F-5304B9D993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305B1-008D-40D0-9153-2FE447017046}" type="slidenum">
              <a:rPr lang="de-DE" smtClean="0"/>
              <a:t>‹Nr.›</a:t>
            </a:fld>
            <a:endParaRPr lang="de-DE"/>
          </a:p>
        </p:txBody>
      </p:sp>
    </p:spTree>
    <p:extLst>
      <p:ext uri="{BB962C8B-B14F-4D97-AF65-F5344CB8AC3E}">
        <p14:creationId xmlns:p14="http://schemas.microsoft.com/office/powerpoint/2010/main" val="334133402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6D4A2D1-390B-F70C-6F41-D48DB9AFA9E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814D2CB-4C81-B66C-89DC-F27B5F8178F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7A0C4B1-745E-C8DD-F361-98A13C2DBC8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AD4A4-D634-48ED-AF24-2BE2D25954C7}" type="datetimeFigureOut">
              <a:rPr lang="de-DE" smtClean="0"/>
              <a:t>11.12.2022</a:t>
            </a:fld>
            <a:endParaRPr lang="de-DE"/>
          </a:p>
        </p:txBody>
      </p:sp>
      <p:sp>
        <p:nvSpPr>
          <p:cNvPr id="5" name="Fußzeilenplatzhalter 4">
            <a:extLst>
              <a:ext uri="{FF2B5EF4-FFF2-40B4-BE49-F238E27FC236}">
                <a16:creationId xmlns:a16="http://schemas.microsoft.com/office/drawing/2014/main" id="{618735FA-C402-4CF6-D64A-CEBCBE47E21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AB02040-33B2-8115-0B47-A734725CE2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9053D-8261-4981-BB9D-3C0DFF3D2389}" type="slidenum">
              <a:rPr lang="de-DE" smtClean="0"/>
              <a:t>‹Nr.›</a:t>
            </a:fld>
            <a:endParaRPr lang="de-DE"/>
          </a:p>
        </p:txBody>
      </p:sp>
    </p:spTree>
    <p:extLst>
      <p:ext uri="{BB962C8B-B14F-4D97-AF65-F5344CB8AC3E}">
        <p14:creationId xmlns:p14="http://schemas.microsoft.com/office/powerpoint/2010/main" val="16203902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3B86C6A-E857-341F-CC37-C669459529C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4DE3263-2065-96B5-9ED8-F59FC8175BA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19752E2-9D9B-3D7D-7798-C342D6E353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22AD1-B634-4A49-8243-F8683657F641}" type="datetimeFigureOut">
              <a:rPr lang="de-DE" smtClean="0"/>
              <a:t>11.12.2022</a:t>
            </a:fld>
            <a:endParaRPr lang="de-DE"/>
          </a:p>
        </p:txBody>
      </p:sp>
      <p:sp>
        <p:nvSpPr>
          <p:cNvPr id="5" name="Fußzeilenplatzhalter 4">
            <a:extLst>
              <a:ext uri="{FF2B5EF4-FFF2-40B4-BE49-F238E27FC236}">
                <a16:creationId xmlns:a16="http://schemas.microsoft.com/office/drawing/2014/main" id="{FCEAC90F-3C9B-B52D-BCCC-A9C9DB33B31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A819FC7-4222-4161-39BB-9BCD62083A3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2FE35-760C-4365-9482-31F6DBC8399E}" type="slidenum">
              <a:rPr lang="de-DE" smtClean="0"/>
              <a:t>‹Nr.›</a:t>
            </a:fld>
            <a:endParaRPr lang="de-DE"/>
          </a:p>
        </p:txBody>
      </p:sp>
    </p:spTree>
    <p:extLst>
      <p:ext uri="{BB962C8B-B14F-4D97-AF65-F5344CB8AC3E}">
        <p14:creationId xmlns:p14="http://schemas.microsoft.com/office/powerpoint/2010/main" val="26505770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de-DE"/>
              <a:t>Mastertitelformat bearbeiten</a:t>
            </a:r>
            <a:endParaRPr lang="en-US"/>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12/11/2022</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‹Nr.›</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1" name="Gruppieren 10">
            <a:extLst>
              <a:ext uri="{FF2B5EF4-FFF2-40B4-BE49-F238E27FC236}">
                <a16:creationId xmlns:a16="http://schemas.microsoft.com/office/drawing/2014/main" id="{6A73367A-B68E-AF08-ACE4-CF01FCC59528}"/>
              </a:ext>
            </a:extLst>
          </p:cNvPr>
          <p:cNvGrpSpPr/>
          <p:nvPr userDrawn="1"/>
        </p:nvGrpSpPr>
        <p:grpSpPr>
          <a:xfrm>
            <a:off x="76200" y="6369030"/>
            <a:ext cx="5146040" cy="523220"/>
            <a:chOff x="76200" y="6369030"/>
            <a:chExt cx="5146040" cy="523220"/>
          </a:xfrm>
        </p:grpSpPr>
        <p:pic>
          <p:nvPicPr>
            <p:cNvPr id="12" name="Picture 2">
              <a:extLst>
                <a:ext uri="{FF2B5EF4-FFF2-40B4-BE49-F238E27FC236}">
                  <a16:creationId xmlns:a16="http://schemas.microsoft.com/office/drawing/2014/main" id="{AD808A7B-833E-AA28-FD4C-377D045C3D72}"/>
                </a:ext>
              </a:extLst>
            </p:cNvPr>
            <p:cNvPicPr>
              <a:picLocks noChangeAspect="1" noChangeArrowheads="1"/>
            </p:cNvPicPr>
            <p:nvPr userDrawn="1"/>
          </p:nvPicPr>
          <p:blipFill>
            <a:blip r:embed="rId18">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6200" y="6429375"/>
              <a:ext cx="1200150" cy="4000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B01FE165-3AD4-DA89-97EA-95D64D27B93E}"/>
                </a:ext>
              </a:extLst>
            </p:cNvPr>
            <p:cNvSpPr txBox="1"/>
            <p:nvPr userDrawn="1"/>
          </p:nvSpPr>
          <p:spPr>
            <a:xfrm>
              <a:off x="1278890" y="6369030"/>
              <a:ext cx="3943350" cy="523220"/>
            </a:xfrm>
            <a:prstGeom prst="rect">
              <a:avLst/>
            </a:prstGeom>
            <a:noFill/>
          </p:spPr>
          <p:txBody>
            <a:bodyPr wrap="square">
              <a:spAutoFit/>
            </a:bodyPr>
            <a:lstStyle/>
            <a:p>
              <a:pPr marL="0" algn="l" rtl="0" eaLnBrk="1" latinLnBrk="0" hangingPunct="1">
                <a:spcBef>
                  <a:spcPts val="0"/>
                </a:spcBef>
                <a:spcAft>
                  <a:spcPts val="0"/>
                </a:spcAft>
              </a:pPr>
              <a:r>
                <a:rPr lang="de-DE" sz="1400" b="1" kern="1200">
                  <a:solidFill>
                    <a:schemeClr val="bg1">
                      <a:lumMod val="85000"/>
                    </a:schemeClr>
                  </a:solidFill>
                  <a:effectLst/>
                  <a:latin typeface="Calibri" panose="020F0502020204030204" pitchFamily="34" charset="0"/>
                  <a:ea typeface="+mn-ea"/>
                  <a:cs typeface="+mn-cs"/>
                </a:rPr>
                <a:t>Dieses Werk steht unter der CC BY-SA 4.0 Lizenz. Autor: Martin Karacsony (@;Mister_Karedu)</a:t>
              </a:r>
              <a:endParaRPr lang="de-DE" sz="1400" b="1">
                <a:solidFill>
                  <a:schemeClr val="bg1">
                    <a:lumMod val="85000"/>
                  </a:schemeClr>
                </a:solidFill>
                <a:effectLst/>
              </a:endParaRPr>
            </a:p>
          </p:txBody>
        </p:sp>
      </p:grpSp>
    </p:spTree>
    <p:extLst>
      <p:ext uri="{BB962C8B-B14F-4D97-AF65-F5344CB8AC3E}">
        <p14:creationId xmlns:p14="http://schemas.microsoft.com/office/powerpoint/2010/main" val="2745132093"/>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48.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9.xml"/><Relationship Id="rId1" Type="http://schemas.openxmlformats.org/officeDocument/2006/relationships/video" Target="https://www.youtube.com/embed/AAyyDRu909M?feature=oembed" TargetMode="External"/><Relationship Id="rId5" Type="http://schemas.openxmlformats.org/officeDocument/2006/relationships/image" Target="../media/image9.png"/><Relationship Id="rId4" Type="http://schemas.openxmlformats.org/officeDocument/2006/relationships/hyperlink" Target="https://www.youtube.com/watch?v=AAyyDRu909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hyperlink" Target="https://moodle.hu-berlin.de/course/view.php?id=57784#section-0" TargetMode="External"/><Relationship Id="rId2" Type="http://schemas.openxmlformats.org/officeDocument/2006/relationships/image" Target="../media/image13.png"/><Relationship Id="rId1" Type="http://schemas.openxmlformats.org/officeDocument/2006/relationships/slideLayout" Target="../slideLayouts/slideLayout59.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www.uni-due.de/" TargetMode="External"/><Relationship Id="rId2" Type="http://schemas.openxmlformats.org/officeDocument/2006/relationships/image" Target="../media/image14.png"/><Relationship Id="rId1" Type="http://schemas.openxmlformats.org/officeDocument/2006/relationships/slideLayout" Target="../slideLayouts/slideLayout59.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www.schulentwicklung.nrw.de/q/inklusive-schulische-bildung/digitales-lernen/index.html" TargetMode="External"/><Relationship Id="rId2" Type="http://schemas.openxmlformats.org/officeDocument/2006/relationships/image" Target="../media/image15.png"/><Relationship Id="rId1" Type="http://schemas.openxmlformats.org/officeDocument/2006/relationships/slideLayout" Target="../slideLayouts/slideLayout59.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s://www.elearning-politik.net/moodle39/course/view.php?id=553#section-4" TargetMode="External"/><Relationship Id="rId2" Type="http://schemas.openxmlformats.org/officeDocument/2006/relationships/image" Target="../media/image16.png"/><Relationship Id="rId1" Type="http://schemas.openxmlformats.org/officeDocument/2006/relationships/slideLayout" Target="../slideLayouts/slideLayout59.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hyperlink" Target="https://digitale-lehre.tu-dortmund.de/barrierefreiheit/moodle-raum/" TargetMode="External"/><Relationship Id="rId2" Type="http://schemas.openxmlformats.org/officeDocument/2006/relationships/image" Target="../media/image17.png"/><Relationship Id="rId1" Type="http://schemas.openxmlformats.org/officeDocument/2006/relationships/slideLayout" Target="../slideLayouts/slideLayout59.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UKHomeOffice/posters/blob/master/accessibility/dos-donts/posters_de/accessibilty-posters-set-de.pdf" TargetMode="External"/><Relationship Id="rId2" Type="http://schemas.openxmlformats.org/officeDocument/2006/relationships/image" Target="../media/image18.png"/><Relationship Id="rId1" Type="http://schemas.openxmlformats.org/officeDocument/2006/relationships/slideLayout" Target="../slideLayouts/slideLayout59.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eichte-sprache.org/wp-content/uploads/2017/11/Regeln_Leichte_Sprache.pdf" TargetMode="External"/><Relationship Id="rId1" Type="http://schemas.openxmlformats.org/officeDocument/2006/relationships/slideLayout" Target="../slideLayouts/slideLayout59.xml"/><Relationship Id="rId5" Type="http://schemas.openxmlformats.org/officeDocument/2006/relationships/image" Target="../media/image20.sv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hyperlink" Target="https://pave-pdf.org/" TargetMode="Externa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loud.bbs-wechloy.de/nextcloud/s/HSfwxa99KLfEZgb" TargetMode="External"/><Relationship Id="rId1" Type="http://schemas.openxmlformats.org/officeDocument/2006/relationships/slideLayout" Target="../slideLayouts/slideLayout59.xml"/><Relationship Id="rId5" Type="http://schemas.openxmlformats.org/officeDocument/2006/relationships/image" Target="../media/image20.sv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https://www.svenstemmler.de/files/download.php?id=Moodle-Gestaltungsbaukasten.mbz" TargetMode="External"/><Relationship Id="rId2" Type="http://schemas.openxmlformats.org/officeDocument/2006/relationships/image" Target="../media/image21.jpeg"/><Relationship Id="rId1" Type="http://schemas.openxmlformats.org/officeDocument/2006/relationships/slideLayout" Target="../slideLayouts/slideLayout59.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3" Type="http://schemas.openxmlformats.org/officeDocument/2006/relationships/hyperlink" Target="https://marcelbaumgaertner.com/downloads" TargetMode="External"/><Relationship Id="rId2" Type="http://schemas.openxmlformats.org/officeDocument/2006/relationships/image" Target="../media/image22.png"/><Relationship Id="rId1" Type="http://schemas.openxmlformats.org/officeDocument/2006/relationships/slideLayout" Target="../slideLayouts/slideLayout59.xml"/><Relationship Id="rId5" Type="http://schemas.openxmlformats.org/officeDocument/2006/relationships/image" Target="../media/image23.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59.xml"/><Relationship Id="rId1" Type="http://schemas.openxmlformats.org/officeDocument/2006/relationships/video" Target="https://www.youtube.com/embed/7Tp2oyBcO-s?feature=oembed" TargetMode="External"/><Relationship Id="rId5" Type="http://schemas.openxmlformats.org/officeDocument/2006/relationships/image" Target="../media/image9.png"/><Relationship Id="rId4" Type="http://schemas.openxmlformats.org/officeDocument/2006/relationships/hyperlink" Target="https://www.youtube.com/watch?v=7Tp2oyBcO-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59.xml"/><Relationship Id="rId1" Type="http://schemas.openxmlformats.org/officeDocument/2006/relationships/video" Target="https://www.youtube.com/embed/L8KgaA5Voz4?feature=oembed" TargetMode="External"/><Relationship Id="rId5" Type="http://schemas.openxmlformats.org/officeDocument/2006/relationships/image" Target="../media/image9.png"/><Relationship Id="rId4" Type="http://schemas.openxmlformats.org/officeDocument/2006/relationships/hyperlink" Target="https://www.youtube.com/watch?v=L8KgaA5Voz4"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59.xml"/><Relationship Id="rId1" Type="http://schemas.openxmlformats.org/officeDocument/2006/relationships/video" Target="https://www.youtube.com/embed/SfY9lHQoc4c?start=240&amp;feature=oembed" TargetMode="External"/><Relationship Id="rId5" Type="http://schemas.openxmlformats.org/officeDocument/2006/relationships/image" Target="../media/image9.png"/><Relationship Id="rId4" Type="http://schemas.openxmlformats.org/officeDocument/2006/relationships/hyperlink" Target="https://www.youtube.com/watch?v=SfY9lHQoc4c&amp;t=240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59.xml"/><Relationship Id="rId1" Type="http://schemas.openxmlformats.org/officeDocument/2006/relationships/video" Target="https://www.youtube.com/embed/sxP1-jsFez4?start=37&amp;feature=oembed" TargetMode="External"/><Relationship Id="rId5" Type="http://schemas.openxmlformats.org/officeDocument/2006/relationships/image" Target="../media/image9.png"/><Relationship Id="rId4" Type="http://schemas.openxmlformats.org/officeDocument/2006/relationships/hyperlink" Target="https://www.youtube.com/watch?v=sxP1-jsFez4&amp;t=37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59.xml"/><Relationship Id="rId1" Type="http://schemas.openxmlformats.org/officeDocument/2006/relationships/video" Target="https://www.youtube.com/embed/zVuiyNpKTGI?start=28&amp;feature=oembed" TargetMode="External"/><Relationship Id="rId5" Type="http://schemas.openxmlformats.org/officeDocument/2006/relationships/image" Target="../media/image9.png"/><Relationship Id="rId4" Type="http://schemas.openxmlformats.org/officeDocument/2006/relationships/hyperlink" Target="https://www.youtube.com/watch?v=zVuiyNpKTGI&amp;t=28s"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herrmayr.de/moodle-kurse-adaptiv-barrierefreier-machen/" TargetMode="External"/><Relationship Id="rId1" Type="http://schemas.openxmlformats.org/officeDocument/2006/relationships/slideLayout" Target="../slideLayouts/slideLayout5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59.xml"/><Relationship Id="rId1" Type="http://schemas.openxmlformats.org/officeDocument/2006/relationships/video" Target="https://www.youtube.com/embed/CbcNvb0Y8mY?feature=oembed" TargetMode="External"/><Relationship Id="rId5" Type="http://schemas.openxmlformats.org/officeDocument/2006/relationships/image" Target="../media/image9.png"/><Relationship Id="rId4" Type="http://schemas.openxmlformats.org/officeDocument/2006/relationships/hyperlink" Target="https://www.youtube.com/watch?v=CbcNvb0Y8mY"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openxmlformats.org/officeDocument/2006/relationships/hyperlink" Target="https://visual-books.com/download/2784/" TargetMode="External"/><Relationship Id="rId2" Type="http://schemas.openxmlformats.org/officeDocument/2006/relationships/image" Target="../media/image34.jpeg"/><Relationship Id="rId1" Type="http://schemas.openxmlformats.org/officeDocument/2006/relationships/slideLayout" Target="../slideLayouts/slideLayout61.xml"/><Relationship Id="rId6" Type="http://schemas.openxmlformats.org/officeDocument/2006/relationships/hyperlink" Target="https://visual-books.com/download/3103/" TargetMode="External"/><Relationship Id="rId5" Type="http://schemas.openxmlformats.org/officeDocument/2006/relationships/image" Target="../media/image35.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hyperlink" Target="https://visual-books.com/download/2784/" TargetMode="External"/><Relationship Id="rId2" Type="http://schemas.openxmlformats.org/officeDocument/2006/relationships/hyperlink" Target="https://www.oerbw.de/edu-sharing/components/render/9e9a295f-dfdc-4429-9a56-2f3d35e89458?query=Barrierefreiheit&amp;parameters=%7B%22ccm:university%22:%5B%5D,%22keywords_all%22:%5B%5D,%22ccm:educationallearningresourcetype%22:%5B%5D,%22ccm:taxonid%22:%5B%5D,%22ccm:lifecyclecontributer_author%22:%5B%5D%7D&amp;repositoryFilter=&amp;mds=mds&amp;mdsExtended=false&amp;sidenav=false&amp;materialsSortBy=cm:modified&amp;materialsSortAscending=false&amp;viewType=1" TargetMode="External"/><Relationship Id="rId1" Type="http://schemas.openxmlformats.org/officeDocument/2006/relationships/slideLayout" Target="../slideLayouts/slideLayout62.xml"/><Relationship Id="rId5" Type="http://schemas.openxmlformats.org/officeDocument/2006/relationships/hyperlink" Target="http://www.barrierefreies-webdesign.de/richtlinien/wcag-2.1/" TargetMode="External"/><Relationship Id="rId4" Type="http://schemas.openxmlformats.org/officeDocument/2006/relationships/hyperlink" Target="https://visual-books.com/download/3103/"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blog.e-learning.tu-darmstadt.de/2017/12/20/moodle-tipp-voraussetzungen/" TargetMode="External"/><Relationship Id="rId2" Type="http://schemas.openxmlformats.org/officeDocument/2006/relationships/hyperlink" Target="https://de.wikipedia.org/wiki/Web_Content_Accessibility_Guidelines" TargetMode="External"/><Relationship Id="rId1" Type="http://schemas.openxmlformats.org/officeDocument/2006/relationships/slideLayout" Target="../slideLayouts/slideLayout62.xml"/><Relationship Id="rId5" Type="http://schemas.openxmlformats.org/officeDocument/2006/relationships/hyperlink" Target="https://www.fernuni-hagen.de/psychologie/docs/gruppen_und_gruppierungen_in_moodle.pdf" TargetMode="External"/><Relationship Id="rId4" Type="http://schemas.openxmlformats.org/officeDocument/2006/relationships/hyperlink" Target="https://docs.moodle.org/310/de/Einsatzszenarien_f%C3%BCr_den_Aktivit%C3%A4tsabschlus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commons.wikimedia.org/wiki/File:Moodle-icon.png" TargetMode="External"/><Relationship Id="rId2" Type="http://schemas.openxmlformats.org/officeDocument/2006/relationships/hyperlink" Target="https://openclipart.org/detail/281440/kids-in-a-classroom" TargetMode="External"/><Relationship Id="rId1" Type="http://schemas.openxmlformats.org/officeDocument/2006/relationships/slideLayout" Target="../slideLayouts/slideLayout62.xml"/><Relationship Id="rId6" Type="http://schemas.openxmlformats.org/officeDocument/2006/relationships/hyperlink" Target="https://pixabay.com/de/illustrations/inklusion-exklusion-separation-5989760/" TargetMode="External"/><Relationship Id="rId5" Type="http://schemas.openxmlformats.org/officeDocument/2006/relationships/hyperlink" Target="https://cdn-icons-png.flaticon.com/512/5387/5387134.png" TargetMode="External"/><Relationship Id="rId4" Type="http://schemas.openxmlformats.org/officeDocument/2006/relationships/hyperlink" Target="https://github.com/UKHomeOffice/posters/blob/master/accessibility/dos-donts/posters_de/accessibilty-posters-set-de.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hyperlink" Target="https://www.aktion-mensch.de/inklusion/barrierefreiheit" TargetMode="External"/><Relationship Id="rId2" Type="http://schemas.openxmlformats.org/officeDocument/2006/relationships/image" Target="../media/image11.png"/><Relationship Id="rId1" Type="http://schemas.openxmlformats.org/officeDocument/2006/relationships/slideLayout" Target="../slideLayouts/slideLayout5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FBE1BC9-F2ED-A9A8-ECD2-F38383B62EB7}"/>
              </a:ext>
            </a:extLst>
          </p:cNvPr>
          <p:cNvSpPr>
            <a:spLocks noGrp="1"/>
          </p:cNvSpPr>
          <p:nvPr>
            <p:ph type="ctrTitle"/>
          </p:nvPr>
        </p:nvSpPr>
        <p:spPr>
          <a:xfrm>
            <a:off x="825038" y="758952"/>
            <a:ext cx="7543800" cy="3566160"/>
          </a:xfrm>
        </p:spPr>
        <p:txBody>
          <a:bodyPr>
            <a:normAutofit/>
          </a:bodyPr>
          <a:lstStyle/>
          <a:p>
            <a:pPr algn="ctr"/>
            <a:r>
              <a:rPr lang="de-DE" sz="4800" b="1" dirty="0">
                <a:solidFill>
                  <a:schemeClr val="accent1"/>
                </a:solidFill>
              </a:rPr>
              <a:t>Der barrierearme </a:t>
            </a:r>
            <a:r>
              <a:rPr lang="de-DE" sz="4800" b="1" dirty="0" err="1">
                <a:solidFill>
                  <a:schemeClr val="accent1"/>
                </a:solidFill>
              </a:rPr>
              <a:t>Moodlekurs</a:t>
            </a:r>
            <a:endParaRPr lang="de-DE" sz="4800" b="1" dirty="0">
              <a:solidFill>
                <a:schemeClr val="accent1"/>
              </a:solidFill>
            </a:endParaRPr>
          </a:p>
        </p:txBody>
      </p:sp>
      <p:sp>
        <p:nvSpPr>
          <p:cNvPr id="10" name="Untertitel 9">
            <a:extLst>
              <a:ext uri="{FF2B5EF4-FFF2-40B4-BE49-F238E27FC236}">
                <a16:creationId xmlns:a16="http://schemas.microsoft.com/office/drawing/2014/main" id="{D607FB5D-3A18-A7BC-B528-E5D052CD62EE}"/>
              </a:ext>
            </a:extLst>
          </p:cNvPr>
          <p:cNvSpPr>
            <a:spLocks noGrp="1"/>
          </p:cNvSpPr>
          <p:nvPr>
            <p:ph type="subTitle" idx="1"/>
          </p:nvPr>
        </p:nvSpPr>
        <p:spPr>
          <a:xfrm>
            <a:off x="825038" y="4455621"/>
            <a:ext cx="7543800" cy="530192"/>
          </a:xfrm>
        </p:spPr>
        <p:txBody>
          <a:bodyPr/>
          <a:lstStyle/>
          <a:p>
            <a:pPr algn="ctr"/>
            <a:r>
              <a:rPr lang="de-DE" dirty="0"/>
              <a:t>Von Martin </a:t>
            </a:r>
            <a:r>
              <a:rPr lang="de-DE" dirty="0" err="1"/>
              <a:t>Karacsony</a:t>
            </a:r>
            <a:r>
              <a:rPr lang="de-DE" dirty="0"/>
              <a:t> (@Mister_Karedu)</a:t>
            </a:r>
          </a:p>
        </p:txBody>
      </p:sp>
      <p:grpSp>
        <p:nvGrpSpPr>
          <p:cNvPr id="38" name="Gruppieren 37" descr="Menschen verschiedener kultureller Hintergründe und verschiedener körperlicher Voraussetzungen schauen gemeinsam auf das moodle-Logo">
            <a:extLst>
              <a:ext uri="{FF2B5EF4-FFF2-40B4-BE49-F238E27FC236}">
                <a16:creationId xmlns:a16="http://schemas.microsoft.com/office/drawing/2014/main" id="{43801F51-6440-EA96-08A9-330714771562}"/>
              </a:ext>
            </a:extLst>
          </p:cNvPr>
          <p:cNvGrpSpPr/>
          <p:nvPr/>
        </p:nvGrpSpPr>
        <p:grpSpPr>
          <a:xfrm>
            <a:off x="1449908" y="216429"/>
            <a:ext cx="5719864" cy="3546316"/>
            <a:chOff x="1731522" y="187246"/>
            <a:chExt cx="5719864" cy="3546316"/>
          </a:xfrm>
        </p:grpSpPr>
        <p:pic>
          <p:nvPicPr>
            <p:cNvPr id="16" name="Grafik 15">
              <a:extLst>
                <a:ext uri="{FF2B5EF4-FFF2-40B4-BE49-F238E27FC236}">
                  <a16:creationId xmlns:a16="http://schemas.microsoft.com/office/drawing/2014/main" id="{5D8D391E-D718-E37D-4D59-87CB0371AE2E}"/>
                </a:ext>
              </a:extLst>
            </p:cNvPr>
            <p:cNvPicPr>
              <a:picLocks noChangeAspect="1"/>
            </p:cNvPicPr>
            <p:nvPr/>
          </p:nvPicPr>
          <p:blipFill>
            <a:blip r:embed="rId2"/>
            <a:stretch>
              <a:fillRect/>
            </a:stretch>
          </p:blipFill>
          <p:spPr>
            <a:xfrm>
              <a:off x="3993203" y="216430"/>
              <a:ext cx="1155170" cy="1155170"/>
            </a:xfrm>
            <a:prstGeom prst="rect">
              <a:avLst/>
            </a:prstGeom>
          </p:spPr>
        </p:pic>
        <p:pic>
          <p:nvPicPr>
            <p:cNvPr id="14" name="Grafik 13">
              <a:extLst>
                <a:ext uri="{FF2B5EF4-FFF2-40B4-BE49-F238E27FC236}">
                  <a16:creationId xmlns:a16="http://schemas.microsoft.com/office/drawing/2014/main" id="{78907E2D-B70E-A985-069B-8CF9312911BF}"/>
                </a:ext>
              </a:extLst>
            </p:cNvPr>
            <p:cNvPicPr>
              <a:picLocks noChangeAspect="1"/>
            </p:cNvPicPr>
            <p:nvPr/>
          </p:nvPicPr>
          <p:blipFill>
            <a:blip r:embed="rId3">
              <a:clrChange>
                <a:clrFrom>
                  <a:srgbClr val="E5E5E5"/>
                </a:clrFrom>
                <a:clrTo>
                  <a:srgbClr val="E5E5E5">
                    <a:alpha val="0"/>
                  </a:srgbClr>
                </a:clrTo>
              </a:clrChange>
            </a:blip>
            <a:stretch>
              <a:fillRect/>
            </a:stretch>
          </p:blipFill>
          <p:spPr>
            <a:xfrm>
              <a:off x="1731522" y="187246"/>
              <a:ext cx="5719864" cy="3546316"/>
            </a:xfrm>
            <a:prstGeom prst="rect">
              <a:avLst/>
            </a:prstGeom>
          </p:spPr>
        </p:pic>
        <p:pic>
          <p:nvPicPr>
            <p:cNvPr id="32" name="Grafik 31" descr="Programmierer Silhouette">
              <a:extLst>
                <a:ext uri="{FF2B5EF4-FFF2-40B4-BE49-F238E27FC236}">
                  <a16:creationId xmlns:a16="http://schemas.microsoft.com/office/drawing/2014/main" id="{0AD1E5BD-DD0C-B4AB-130A-906BA7F9C8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13634" y="1225688"/>
              <a:ext cx="676072" cy="676072"/>
            </a:xfrm>
            <a:prstGeom prst="rect">
              <a:avLst/>
            </a:prstGeom>
            <a:effectLst/>
          </p:spPr>
        </p:pic>
        <p:pic>
          <p:nvPicPr>
            <p:cNvPr id="36" name="Grafik 35" descr="Einstellungen mit einfarbiger Füllung">
              <a:extLst>
                <a:ext uri="{FF2B5EF4-FFF2-40B4-BE49-F238E27FC236}">
                  <a16:creationId xmlns:a16="http://schemas.microsoft.com/office/drawing/2014/main" id="{71B5A2ED-61BC-6BCC-F9FA-96824FE013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52154" y="1279188"/>
              <a:ext cx="739300" cy="739300"/>
            </a:xfrm>
            <a:prstGeom prst="rect">
              <a:avLst/>
            </a:prstGeom>
          </p:spPr>
        </p:pic>
      </p:grpSp>
      <p:sp>
        <p:nvSpPr>
          <p:cNvPr id="2" name="Rechteck 1" descr="Dieses Werk steht unter der CC BY-SA 4.0 Lizenz. Autor: Martin Karacsony (@;Mister_Karedu)">
            <a:extLst>
              <a:ext uri="{FF2B5EF4-FFF2-40B4-BE49-F238E27FC236}">
                <a16:creationId xmlns:a16="http://schemas.microsoft.com/office/drawing/2014/main" id="{4EC3E56B-A8E6-7156-ADF3-C298E78E4FD7}"/>
              </a:ext>
            </a:extLst>
          </p:cNvPr>
          <p:cNvSpPr/>
          <p:nvPr/>
        </p:nvSpPr>
        <p:spPr>
          <a:xfrm>
            <a:off x="5029200" y="6497782"/>
            <a:ext cx="568036" cy="242454"/>
          </a:xfrm>
          <a:prstGeom prst="rect">
            <a:avLst/>
          </a:prstGeom>
          <a:solidFill>
            <a:srgbClr val="BD582C"/>
          </a:solidFill>
          <a:ln>
            <a:solidFill>
              <a:srgbClr val="BD5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01144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083640E5-C9D2-D86E-5D08-4958CBD9711E}"/>
              </a:ext>
            </a:extLst>
          </p:cNvPr>
          <p:cNvSpPr txBox="1"/>
          <p:nvPr/>
        </p:nvSpPr>
        <p:spPr>
          <a:xfrm>
            <a:off x="6595354" y="116731"/>
            <a:ext cx="2548646"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1. Begriffsklärungen</a:t>
            </a:r>
          </a:p>
        </p:txBody>
      </p:sp>
      <p:sp>
        <p:nvSpPr>
          <p:cNvPr id="2" name="Titel 8">
            <a:extLst>
              <a:ext uri="{FF2B5EF4-FFF2-40B4-BE49-F238E27FC236}">
                <a16:creationId xmlns:a16="http://schemas.microsoft.com/office/drawing/2014/main" id="{CAD705B6-A52C-5441-75A5-617C9F98F15B}"/>
              </a:ext>
            </a:extLst>
          </p:cNvPr>
          <p:cNvSpPr txBox="1">
            <a:spLocks/>
          </p:cNvSpPr>
          <p:nvPr/>
        </p:nvSpPr>
        <p:spPr>
          <a:xfrm>
            <a:off x="848914" y="1100623"/>
            <a:ext cx="7409870" cy="106221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solidFill>
                  <a:schemeClr val="accent1"/>
                </a:solidFill>
                <a:latin typeface="+mn-lt"/>
                <a:cs typeface="Aldhabi" panose="01000000000000000000" pitchFamily="2" charset="-78"/>
              </a:rPr>
              <a:t>„Digitale Barrierefreiheit“</a:t>
            </a:r>
          </a:p>
        </p:txBody>
      </p:sp>
      <p:sp>
        <p:nvSpPr>
          <p:cNvPr id="11" name="Textfeld 10">
            <a:extLst>
              <a:ext uri="{FF2B5EF4-FFF2-40B4-BE49-F238E27FC236}">
                <a16:creationId xmlns:a16="http://schemas.microsoft.com/office/drawing/2014/main" id="{5D1DAAD6-5359-6E52-B6B9-BD3FE716DA1A}"/>
              </a:ext>
            </a:extLst>
          </p:cNvPr>
          <p:cNvSpPr txBox="1"/>
          <p:nvPr/>
        </p:nvSpPr>
        <p:spPr>
          <a:xfrm>
            <a:off x="6585626" y="561541"/>
            <a:ext cx="2558374" cy="338554"/>
          </a:xfrm>
          <a:prstGeom prst="rect">
            <a:avLst/>
          </a:prstGeom>
          <a:noFill/>
        </p:spPr>
        <p:txBody>
          <a:bodyPr wrap="square" rtlCol="0">
            <a:spAutoFit/>
          </a:bodyPr>
          <a:lstStyle/>
          <a:p>
            <a:pPr algn="r"/>
            <a:r>
              <a:rPr lang="de-DE" sz="1600" b="0" dirty="0">
                <a:solidFill>
                  <a:schemeClr val="tx1">
                    <a:lumMod val="50000"/>
                    <a:lumOff val="50000"/>
                  </a:schemeClr>
                </a:solidFill>
                <a:latin typeface="+mj-lt"/>
                <a:cs typeface="HamburgSans"/>
              </a:rPr>
              <a:t>Erklärvideo von </a:t>
            </a:r>
            <a:r>
              <a:rPr lang="de-DE" sz="1600" b="0" dirty="0" err="1">
                <a:solidFill>
                  <a:schemeClr val="tx1">
                    <a:lumMod val="50000"/>
                    <a:lumOff val="50000"/>
                  </a:schemeClr>
                </a:solidFill>
                <a:effectLst/>
                <a:latin typeface="+mj-lt"/>
              </a:rPr>
              <a:t>youknow</a:t>
            </a:r>
            <a:endParaRPr lang="de-DE" sz="1600" b="0" dirty="0">
              <a:solidFill>
                <a:schemeClr val="tx1">
                  <a:lumMod val="50000"/>
                  <a:lumOff val="50000"/>
                </a:schemeClr>
              </a:solidFill>
              <a:latin typeface="+mj-lt"/>
              <a:cs typeface="HamburgSans"/>
            </a:endParaRPr>
          </a:p>
        </p:txBody>
      </p:sp>
      <p:pic>
        <p:nvPicPr>
          <p:cNvPr id="10" name="Onlinemedien 9" title="Digitale Barrierefreiheit">
            <a:hlinkClick r:id="" action="ppaction://media"/>
            <a:extLst>
              <a:ext uri="{FF2B5EF4-FFF2-40B4-BE49-F238E27FC236}">
                <a16:creationId xmlns:a16="http://schemas.microsoft.com/office/drawing/2014/main" id="{778DDDD9-3013-4E70-9B2A-EBD9279B9689}"/>
              </a:ext>
            </a:extLst>
          </p:cNvPr>
          <p:cNvPicPr>
            <a:picLocks noRot="1" noChangeAspect="1"/>
          </p:cNvPicPr>
          <p:nvPr>
            <a:videoFile r:link="rId1"/>
          </p:nvPr>
        </p:nvPicPr>
        <p:blipFill>
          <a:blip r:embed="rId3"/>
          <a:stretch>
            <a:fillRect/>
          </a:stretch>
        </p:blipFill>
        <p:spPr>
          <a:xfrm>
            <a:off x="723900" y="1774354"/>
            <a:ext cx="7696200" cy="4348354"/>
          </a:xfrm>
          <a:prstGeom prst="rect">
            <a:avLst/>
          </a:prstGeom>
        </p:spPr>
      </p:pic>
      <p:pic>
        <p:nvPicPr>
          <p:cNvPr id="12" name="Grafik 11" descr="Link zum Video Digitale Barrierefreiheit auf YouTube">
            <a:hlinkClick r:id="rId4"/>
            <a:extLst>
              <a:ext uri="{FF2B5EF4-FFF2-40B4-BE49-F238E27FC236}">
                <a16:creationId xmlns:a16="http://schemas.microsoft.com/office/drawing/2014/main" id="{E3B61D41-1183-0CFD-7EEA-A8CDFA991965}"/>
              </a:ext>
            </a:extLst>
          </p:cNvPr>
          <p:cNvPicPr>
            <a:picLocks noChangeAspect="1"/>
          </p:cNvPicPr>
          <p:nvPr/>
        </p:nvPicPr>
        <p:blipFill>
          <a:blip r:embed="rId5"/>
          <a:stretch>
            <a:fillRect/>
          </a:stretch>
        </p:blipFill>
        <p:spPr>
          <a:xfrm>
            <a:off x="8306105" y="932131"/>
            <a:ext cx="837895" cy="837895"/>
          </a:xfrm>
          <a:prstGeom prst="rect">
            <a:avLst/>
          </a:prstGeom>
        </p:spPr>
      </p:pic>
      <p:sp>
        <p:nvSpPr>
          <p:cNvPr id="9" name="Textfeld 8">
            <a:extLst>
              <a:ext uri="{FF2B5EF4-FFF2-40B4-BE49-F238E27FC236}">
                <a16:creationId xmlns:a16="http://schemas.microsoft.com/office/drawing/2014/main" id="{BCE8178D-0C36-B804-4307-E25385EC3BC2}"/>
              </a:ext>
            </a:extLst>
          </p:cNvPr>
          <p:cNvSpPr txBox="1"/>
          <p:nvPr/>
        </p:nvSpPr>
        <p:spPr>
          <a:xfrm>
            <a:off x="0" y="6062058"/>
            <a:ext cx="5659582" cy="338554"/>
          </a:xfrm>
          <a:prstGeom prst="rect">
            <a:avLst/>
          </a:prstGeom>
          <a:noFill/>
        </p:spPr>
        <p:txBody>
          <a:bodyPr wrap="square" rtlCol="0">
            <a:spAutoFit/>
          </a:bodyPr>
          <a:lstStyle/>
          <a:p>
            <a:r>
              <a:rPr lang="de-DE" sz="1600" u="none" strike="noStrike" baseline="0" dirty="0">
                <a:latin typeface="+mj-lt"/>
              </a:rPr>
              <a:t>Aliki Sophia </a:t>
            </a:r>
            <a:r>
              <a:rPr lang="de-DE" sz="1600" u="none" strike="noStrike" baseline="0" dirty="0" err="1">
                <a:latin typeface="+mj-lt"/>
              </a:rPr>
              <a:t>Alamanis</a:t>
            </a:r>
            <a:r>
              <a:rPr lang="de-DE" sz="1600" u="none" strike="noStrike" baseline="0" dirty="0">
                <a:latin typeface="+mj-lt"/>
              </a:rPr>
              <a:t>, Barrierefreiheit digitaler Bildungsmedien </a:t>
            </a:r>
            <a:endParaRPr lang="de-DE" sz="700" dirty="0">
              <a:latin typeface="+mj-lt"/>
              <a:cs typeface="HamburgSans"/>
            </a:endParaRPr>
          </a:p>
        </p:txBody>
      </p:sp>
    </p:spTree>
    <p:extLst>
      <p:ext uri="{BB962C8B-B14F-4D97-AF65-F5344CB8AC3E}">
        <p14:creationId xmlns:p14="http://schemas.microsoft.com/office/powerpoint/2010/main" val="1526650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BCED48A4-D1A7-238A-40B0-9A3A0A655718}"/>
              </a:ext>
            </a:extLst>
          </p:cNvPr>
          <p:cNvSpPr txBox="1"/>
          <p:nvPr/>
        </p:nvSpPr>
        <p:spPr>
          <a:xfrm>
            <a:off x="4937761" y="116731"/>
            <a:ext cx="4206240"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2. Gesetzliche Vorgaben und Standards</a:t>
            </a:r>
          </a:p>
        </p:txBody>
      </p:sp>
      <p:sp>
        <p:nvSpPr>
          <p:cNvPr id="3" name="Titel 8">
            <a:extLst>
              <a:ext uri="{FF2B5EF4-FFF2-40B4-BE49-F238E27FC236}">
                <a16:creationId xmlns:a16="http://schemas.microsoft.com/office/drawing/2014/main" id="{515F9937-A253-49B9-C1B2-FB4867B3E75F}"/>
              </a:ext>
            </a:extLst>
          </p:cNvPr>
          <p:cNvSpPr txBox="1">
            <a:spLocks/>
          </p:cNvSpPr>
          <p:nvPr/>
        </p:nvSpPr>
        <p:spPr>
          <a:xfrm>
            <a:off x="848914" y="543581"/>
            <a:ext cx="7409870" cy="1556913"/>
          </a:xfrm>
          <a:prstGeom prst="rect">
            <a:avLst/>
          </a:prstGeom>
        </p:spPr>
        <p:txBody>
          <a:bodyPr>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solidFill>
                  <a:schemeClr val="accent1"/>
                </a:solidFill>
                <a:latin typeface="+mn-lt"/>
                <a:cs typeface="Aldhabi" panose="01000000000000000000" pitchFamily="2" charset="-78"/>
              </a:rPr>
              <a:t>Gesetzeslagen </a:t>
            </a:r>
            <a:r>
              <a:rPr lang="de-DE" sz="5200" dirty="0">
                <a:solidFill>
                  <a:schemeClr val="accent1"/>
                </a:solidFill>
                <a:latin typeface="+mn-lt"/>
                <a:cs typeface="Aldhabi" panose="01000000000000000000" pitchFamily="2" charset="-78"/>
              </a:rPr>
              <a:t>in</a:t>
            </a:r>
            <a:r>
              <a:rPr lang="de-DE" dirty="0">
                <a:solidFill>
                  <a:schemeClr val="accent1"/>
                </a:solidFill>
                <a:latin typeface="+mn-lt"/>
                <a:cs typeface="Aldhabi" panose="01000000000000000000" pitchFamily="2" charset="-78"/>
              </a:rPr>
              <a:t> Deutschland, der EU sowie weltweit</a:t>
            </a:r>
          </a:p>
        </p:txBody>
      </p:sp>
      <p:sp>
        <p:nvSpPr>
          <p:cNvPr id="2" name="Inhaltsplatzhalter 1">
            <a:extLst>
              <a:ext uri="{FF2B5EF4-FFF2-40B4-BE49-F238E27FC236}">
                <a16:creationId xmlns:a16="http://schemas.microsoft.com/office/drawing/2014/main" id="{D80383B2-70B1-B912-2C3E-B07316388D6F}"/>
              </a:ext>
            </a:extLst>
          </p:cNvPr>
          <p:cNvSpPr>
            <a:spLocks noGrp="1"/>
          </p:cNvSpPr>
          <p:nvPr>
            <p:ph sz="half" idx="2"/>
          </p:nvPr>
        </p:nvSpPr>
        <p:spPr>
          <a:xfrm>
            <a:off x="914399" y="1838528"/>
            <a:ext cx="7519482" cy="4349835"/>
          </a:xfrm>
        </p:spPr>
        <p:txBody>
          <a:bodyPr>
            <a:normAutofit/>
          </a:bodyPr>
          <a:lstStyle/>
          <a:p>
            <a:pPr>
              <a:lnSpc>
                <a:spcPct val="130000"/>
              </a:lnSpc>
            </a:pPr>
            <a:r>
              <a:rPr lang="de-DE" dirty="0">
                <a:solidFill>
                  <a:schemeClr val="tx1"/>
                </a:solidFill>
                <a:latin typeface="+mn-lt"/>
              </a:rPr>
              <a:t>Laut dem </a:t>
            </a:r>
            <a:r>
              <a:rPr lang="de-DE" b="1" dirty="0">
                <a:solidFill>
                  <a:schemeClr val="tx1"/>
                </a:solidFill>
                <a:latin typeface="+mn-lt"/>
              </a:rPr>
              <a:t>Behindertengleichstellungsgesetz (BGG)</a:t>
            </a:r>
            <a:r>
              <a:rPr lang="de-DE" dirty="0">
                <a:solidFill>
                  <a:schemeClr val="tx1"/>
                </a:solidFill>
                <a:latin typeface="+mn-lt"/>
              </a:rPr>
              <a:t> der Bundesrepublik Deutschland sind Produkte dann barrierefrei, </a:t>
            </a:r>
            <a:r>
              <a:rPr lang="de-DE" b="1" dirty="0">
                <a:solidFill>
                  <a:schemeClr val="tx1"/>
                </a:solidFill>
                <a:latin typeface="+mn-lt"/>
              </a:rPr>
              <a:t>„wenn sie für Menschen mit Behinderungen in der allgemein üblichen Weise, ohne besondere Erschwernis und grundsätzlich ohne fremde Hilfe auffindbar, zugänglich und nutzbar sind“ </a:t>
            </a:r>
            <a:r>
              <a:rPr lang="de-DE" dirty="0">
                <a:solidFill>
                  <a:schemeClr val="tx1"/>
                </a:solidFill>
                <a:latin typeface="+mn-lt"/>
              </a:rPr>
              <a:t>(§ 4 BGG).</a:t>
            </a:r>
          </a:p>
          <a:p>
            <a:pPr>
              <a:lnSpc>
                <a:spcPct val="130000"/>
              </a:lnSpc>
              <a:spcAft>
                <a:spcPts val="0"/>
              </a:spcAft>
            </a:pPr>
            <a:r>
              <a:rPr lang="de-DE" dirty="0">
                <a:solidFill>
                  <a:schemeClr val="tx1"/>
                </a:solidFill>
                <a:latin typeface="+mn-lt"/>
              </a:rPr>
              <a:t>Zentral sind dabei drei Aspekte:</a:t>
            </a:r>
          </a:p>
          <a:p>
            <a:pPr marL="266700" indent="-266700">
              <a:lnSpc>
                <a:spcPct val="130000"/>
              </a:lnSpc>
              <a:spcAft>
                <a:spcPts val="0"/>
              </a:spcAft>
              <a:buFont typeface="+mj-lt"/>
              <a:buAutoNum type="arabicPeriod"/>
            </a:pPr>
            <a:r>
              <a:rPr lang="de-DE" b="1" dirty="0">
                <a:solidFill>
                  <a:schemeClr val="tx1"/>
                </a:solidFill>
                <a:latin typeface="+mn-lt"/>
              </a:rPr>
              <a:t>In allgemein üblicher Weise</a:t>
            </a:r>
            <a:r>
              <a:rPr lang="de-DE" dirty="0">
                <a:solidFill>
                  <a:schemeClr val="tx1"/>
                </a:solidFill>
                <a:latin typeface="+mn-lt"/>
              </a:rPr>
              <a:t>: Es gibt keine Sonderlösungen für Menschen mit Einschränkungen</a:t>
            </a:r>
          </a:p>
          <a:p>
            <a:pPr marL="266700" indent="-266700">
              <a:lnSpc>
                <a:spcPct val="130000"/>
              </a:lnSpc>
              <a:spcAft>
                <a:spcPts val="0"/>
              </a:spcAft>
              <a:buFont typeface="+mj-lt"/>
              <a:buAutoNum type="arabicPeriod"/>
            </a:pPr>
            <a:r>
              <a:rPr lang="de-DE" b="1" dirty="0">
                <a:solidFill>
                  <a:schemeClr val="tx1"/>
                </a:solidFill>
                <a:latin typeface="+mn-lt"/>
              </a:rPr>
              <a:t>Ohne besondere Erschwernis</a:t>
            </a:r>
            <a:r>
              <a:rPr lang="de-DE" dirty="0">
                <a:solidFill>
                  <a:schemeClr val="tx1"/>
                </a:solidFill>
                <a:latin typeface="+mn-lt"/>
              </a:rPr>
              <a:t>: Der Zugang und die Nutzung sind für Menschen mit Einschränkungen nicht komplizierter als für andere</a:t>
            </a:r>
          </a:p>
          <a:p>
            <a:pPr marL="266700" indent="-266700">
              <a:lnSpc>
                <a:spcPct val="130000"/>
              </a:lnSpc>
              <a:spcAft>
                <a:spcPts val="0"/>
              </a:spcAft>
              <a:buFont typeface="+mj-lt"/>
              <a:buAutoNum type="arabicPeriod"/>
            </a:pPr>
            <a:r>
              <a:rPr lang="de-DE" b="1" dirty="0">
                <a:solidFill>
                  <a:schemeClr val="tx1"/>
                </a:solidFill>
                <a:latin typeface="+mn-lt"/>
              </a:rPr>
              <a:t>Ohne fremde Hilfe</a:t>
            </a:r>
            <a:r>
              <a:rPr lang="de-DE" dirty="0">
                <a:solidFill>
                  <a:schemeClr val="tx1"/>
                </a:solidFill>
                <a:latin typeface="+mn-lt"/>
              </a:rPr>
              <a:t>: Das Angebot lässt sich eigenständig und ohne die Hilfe anderer Personen nutzen</a:t>
            </a:r>
          </a:p>
        </p:txBody>
      </p:sp>
      <p:sp>
        <p:nvSpPr>
          <p:cNvPr id="5" name="Textfeld 4">
            <a:extLst>
              <a:ext uri="{FF2B5EF4-FFF2-40B4-BE49-F238E27FC236}">
                <a16:creationId xmlns:a16="http://schemas.microsoft.com/office/drawing/2014/main" id="{8B17BB37-9A8A-4979-9E45-AD0165B558D5}"/>
              </a:ext>
            </a:extLst>
          </p:cNvPr>
          <p:cNvSpPr txBox="1"/>
          <p:nvPr/>
        </p:nvSpPr>
        <p:spPr>
          <a:xfrm>
            <a:off x="-1" y="6027423"/>
            <a:ext cx="5756565" cy="338554"/>
          </a:xfrm>
          <a:prstGeom prst="rect">
            <a:avLst/>
          </a:prstGeom>
          <a:noFill/>
        </p:spPr>
        <p:txBody>
          <a:bodyPr wrap="square" rtlCol="0">
            <a:spAutoFit/>
          </a:bodyPr>
          <a:lstStyle/>
          <a:p>
            <a:r>
              <a:rPr lang="de-DE" sz="1600" u="none" strike="noStrike" baseline="0" dirty="0">
                <a:latin typeface="+mj-lt"/>
              </a:rPr>
              <a:t>Aliki Sophia </a:t>
            </a:r>
            <a:r>
              <a:rPr lang="de-DE" sz="1600" u="none" strike="noStrike" baseline="0" dirty="0" err="1">
                <a:latin typeface="+mj-lt"/>
              </a:rPr>
              <a:t>Alamanis</a:t>
            </a:r>
            <a:r>
              <a:rPr lang="de-DE" sz="1600" u="none" strike="noStrike" baseline="0" dirty="0">
                <a:latin typeface="+mj-lt"/>
              </a:rPr>
              <a:t>, Barrierefreiheit digitaler Bildungsmedien </a:t>
            </a:r>
            <a:endParaRPr lang="de-DE" sz="700" dirty="0">
              <a:latin typeface="+mj-lt"/>
              <a:cs typeface="HamburgSans"/>
            </a:endParaRPr>
          </a:p>
        </p:txBody>
      </p:sp>
    </p:spTree>
    <p:extLst>
      <p:ext uri="{BB962C8B-B14F-4D97-AF65-F5344CB8AC3E}">
        <p14:creationId xmlns:p14="http://schemas.microsoft.com/office/powerpoint/2010/main" val="3472387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BFE2B5F-6490-DEED-BA4B-E0ED2625FE9E}"/>
              </a:ext>
            </a:extLst>
          </p:cNvPr>
          <p:cNvSpPr txBox="1"/>
          <p:nvPr/>
        </p:nvSpPr>
        <p:spPr>
          <a:xfrm>
            <a:off x="4937761" y="116731"/>
            <a:ext cx="4206240"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2. Gesetzliche Vorgaben und Standards</a:t>
            </a:r>
          </a:p>
        </p:txBody>
      </p:sp>
      <p:sp>
        <p:nvSpPr>
          <p:cNvPr id="4" name="Titel 8">
            <a:extLst>
              <a:ext uri="{FF2B5EF4-FFF2-40B4-BE49-F238E27FC236}">
                <a16:creationId xmlns:a16="http://schemas.microsoft.com/office/drawing/2014/main" id="{350ADCB7-8E2D-2E83-36F4-222E6EA8A333}"/>
              </a:ext>
            </a:extLst>
          </p:cNvPr>
          <p:cNvSpPr txBox="1">
            <a:spLocks/>
          </p:cNvSpPr>
          <p:nvPr/>
        </p:nvSpPr>
        <p:spPr>
          <a:xfrm>
            <a:off x="848914" y="543581"/>
            <a:ext cx="7409870" cy="1556913"/>
          </a:xfrm>
          <a:prstGeom prst="rect">
            <a:avLst/>
          </a:prstGeom>
        </p:spPr>
        <p:txBody>
          <a:bodyPr>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solidFill>
                  <a:schemeClr val="accent1"/>
                </a:solidFill>
                <a:latin typeface="+mn-lt"/>
                <a:cs typeface="Aldhabi" panose="01000000000000000000" pitchFamily="2" charset="-78"/>
              </a:rPr>
              <a:t>Gesetzeslagen </a:t>
            </a:r>
            <a:r>
              <a:rPr lang="de-DE" sz="5200" dirty="0">
                <a:solidFill>
                  <a:schemeClr val="accent1"/>
                </a:solidFill>
                <a:latin typeface="+mn-lt"/>
                <a:cs typeface="Aldhabi" panose="01000000000000000000" pitchFamily="2" charset="-78"/>
              </a:rPr>
              <a:t>in</a:t>
            </a:r>
            <a:r>
              <a:rPr lang="de-DE" dirty="0">
                <a:solidFill>
                  <a:schemeClr val="accent1"/>
                </a:solidFill>
                <a:latin typeface="+mn-lt"/>
                <a:cs typeface="Aldhabi" panose="01000000000000000000" pitchFamily="2" charset="-78"/>
              </a:rPr>
              <a:t> Deutschland, der EU sowie weltweit</a:t>
            </a:r>
          </a:p>
        </p:txBody>
      </p:sp>
      <p:sp>
        <p:nvSpPr>
          <p:cNvPr id="2" name="Inhaltsplatzhalter 1">
            <a:extLst>
              <a:ext uri="{FF2B5EF4-FFF2-40B4-BE49-F238E27FC236}">
                <a16:creationId xmlns:a16="http://schemas.microsoft.com/office/drawing/2014/main" id="{D80383B2-70B1-B912-2C3E-B07316388D6F}"/>
              </a:ext>
              <a:ext uri="{C183D7F6-B498-43B3-948B-1728B52AA6E4}">
                <adec:decorative xmlns:adec="http://schemas.microsoft.com/office/drawing/2017/decorative" val="0"/>
              </a:ext>
            </a:extLst>
          </p:cNvPr>
          <p:cNvSpPr>
            <a:spLocks noGrp="1"/>
          </p:cNvSpPr>
          <p:nvPr>
            <p:ph sz="half" idx="2"/>
          </p:nvPr>
        </p:nvSpPr>
        <p:spPr>
          <a:xfrm>
            <a:off x="284018" y="1723351"/>
            <a:ext cx="8666018" cy="4591067"/>
          </a:xfrm>
        </p:spPr>
        <p:txBody>
          <a:bodyPr>
            <a:noAutofit/>
          </a:bodyPr>
          <a:lstStyle/>
          <a:p>
            <a:pPr>
              <a:lnSpc>
                <a:spcPct val="130000"/>
              </a:lnSpc>
            </a:pPr>
            <a:r>
              <a:rPr lang="de-DE" dirty="0">
                <a:solidFill>
                  <a:schemeClr val="tx1"/>
                </a:solidFill>
                <a:latin typeface="+mn-lt"/>
              </a:rPr>
              <a:t>Die Web Content </a:t>
            </a:r>
            <a:r>
              <a:rPr lang="de-DE" dirty="0" err="1">
                <a:solidFill>
                  <a:schemeClr val="tx1"/>
                </a:solidFill>
                <a:latin typeface="+mn-lt"/>
              </a:rPr>
              <a:t>Accessibility</a:t>
            </a:r>
            <a:r>
              <a:rPr lang="de-DE" dirty="0">
                <a:solidFill>
                  <a:schemeClr val="tx1"/>
                </a:solidFill>
                <a:latin typeface="+mn-lt"/>
              </a:rPr>
              <a:t> Guidelines (WCAG; englisch für „Richtlinien für barrierefreie Webinhalte“) sind ein internationaler Standard zur barrierefreien Gestaltung von Internetangeboten, der in der Europäischen Union für öffentliche Stellen für bestehende Websites und mobile Anwendungen.</a:t>
            </a:r>
            <a:br>
              <a:rPr lang="de-DE" dirty="0">
                <a:solidFill>
                  <a:schemeClr val="tx1"/>
                </a:solidFill>
                <a:latin typeface="+mn-lt"/>
              </a:rPr>
            </a:br>
            <a:r>
              <a:rPr lang="de-DE" dirty="0">
                <a:solidFill>
                  <a:schemeClr val="tx1"/>
                </a:solidFill>
                <a:latin typeface="+mn-lt"/>
              </a:rPr>
              <a:t>Die Web </a:t>
            </a:r>
            <a:r>
              <a:rPr lang="de-DE" dirty="0" err="1">
                <a:solidFill>
                  <a:schemeClr val="tx1"/>
                </a:solidFill>
                <a:latin typeface="+mn-lt"/>
              </a:rPr>
              <a:t>Accessibility</a:t>
            </a:r>
            <a:r>
              <a:rPr lang="de-DE" dirty="0">
                <a:solidFill>
                  <a:schemeClr val="tx1"/>
                </a:solidFill>
                <a:latin typeface="+mn-lt"/>
              </a:rPr>
              <a:t> Initiative (WAI) des World Wide Web </a:t>
            </a:r>
            <a:r>
              <a:rPr lang="de-DE" dirty="0" err="1">
                <a:solidFill>
                  <a:schemeClr val="tx1"/>
                </a:solidFill>
                <a:latin typeface="+mn-lt"/>
              </a:rPr>
              <a:t>Consortiums</a:t>
            </a:r>
            <a:r>
              <a:rPr lang="de-DE" dirty="0">
                <a:solidFill>
                  <a:schemeClr val="tx1"/>
                </a:solidFill>
                <a:latin typeface="+mn-lt"/>
              </a:rPr>
              <a:t> (W3C) hat die WCAG ausgearbeitet, die Internationale Organisation für Normung (ISO) hat die WCAG 2.0 zum Standard ISO/IEC 40500:2012 erklärt.</a:t>
            </a:r>
            <a:br>
              <a:rPr lang="de-DE" dirty="0">
                <a:solidFill>
                  <a:schemeClr val="tx1"/>
                </a:solidFill>
                <a:latin typeface="+mn-lt"/>
              </a:rPr>
            </a:br>
            <a:r>
              <a:rPr lang="de-DE" dirty="0">
                <a:solidFill>
                  <a:schemeClr val="tx1"/>
                </a:solidFill>
                <a:latin typeface="+mn-lt"/>
              </a:rPr>
              <a:t>Webseiten, die diesen Richtlinien entsprechen, sind auch für Menschen mit sensorischen und motorischen (und in gewissem Rahmen mentalen) Einschränkungen zugänglich, das heißt, sie können die angebotenen Informationen erfassen und notwendige Eingaben tätigen. </a:t>
            </a:r>
            <a:br>
              <a:rPr lang="de-DE" dirty="0">
                <a:solidFill>
                  <a:schemeClr val="tx1"/>
                </a:solidFill>
                <a:latin typeface="+mn-lt"/>
              </a:rPr>
            </a:br>
            <a:r>
              <a:rPr lang="de-DE" dirty="0">
                <a:solidFill>
                  <a:schemeClr val="tx1"/>
                </a:solidFill>
                <a:latin typeface="+mn-lt"/>
              </a:rPr>
              <a:t>In Deutschland steckt die praktische Umsetzung dieser Richtlinien noch im Anfangsstadium und wird seit 2002 durch die gesetzliche Verankerung in der Barrierefreie-Informationstechnik-Verordnung (BITV) gefördert. (</a:t>
            </a:r>
            <a:r>
              <a:rPr lang="de-DE" u="none" strike="noStrike" baseline="0" dirty="0">
                <a:solidFill>
                  <a:schemeClr val="tx1"/>
                </a:solidFill>
                <a:latin typeface="+mn-lt"/>
              </a:rPr>
              <a:t>Wikipedia-Eintrag zu Web Content </a:t>
            </a:r>
            <a:r>
              <a:rPr lang="de-DE" u="none" strike="noStrike" baseline="0" dirty="0" err="1">
                <a:solidFill>
                  <a:schemeClr val="tx1"/>
                </a:solidFill>
                <a:latin typeface="+mn-lt"/>
              </a:rPr>
              <a:t>Accessibility</a:t>
            </a:r>
            <a:r>
              <a:rPr lang="de-DE" u="none" strike="noStrike" baseline="0" dirty="0">
                <a:solidFill>
                  <a:schemeClr val="tx1"/>
                </a:solidFill>
                <a:latin typeface="+mn-lt"/>
              </a:rPr>
              <a:t> Guidelines)</a:t>
            </a:r>
            <a:endParaRPr lang="de-DE" dirty="0">
              <a:solidFill>
                <a:schemeClr val="tx1"/>
              </a:solidFill>
              <a:latin typeface="+mn-lt"/>
              <a:cs typeface="HamburgSans"/>
            </a:endParaRPr>
          </a:p>
        </p:txBody>
      </p:sp>
      <p:cxnSp>
        <p:nvCxnSpPr>
          <p:cNvPr id="7" name="Gerader Verbinder 6">
            <a:extLst>
              <a:ext uri="{FF2B5EF4-FFF2-40B4-BE49-F238E27FC236}">
                <a16:creationId xmlns:a16="http://schemas.microsoft.com/office/drawing/2014/main" id="{A1A1E4EC-B9B1-4163-93D9-4F0CB3A01096}"/>
              </a:ext>
              <a:ext uri="{C183D7F6-B498-43B3-948B-1728B52AA6E4}">
                <adec:decorative xmlns:adec="http://schemas.microsoft.com/office/drawing/2017/decorative" val="1"/>
              </a:ext>
            </a:extLst>
          </p:cNvPr>
          <p:cNvCxnSpPr/>
          <p:nvPr/>
        </p:nvCxnSpPr>
        <p:spPr>
          <a:xfrm flipV="1">
            <a:off x="166255" y="1716424"/>
            <a:ext cx="0" cy="37714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142D6AE-3486-B809-01AB-CE2A3506C4C0}"/>
              </a:ext>
              <a:ext uri="{C183D7F6-B498-43B3-948B-1728B52AA6E4}">
                <adec:decorative xmlns:adec="http://schemas.microsoft.com/office/drawing/2017/decorative" val="1"/>
              </a:ext>
            </a:extLst>
          </p:cNvPr>
          <p:cNvCxnSpPr>
            <a:cxnSpLocks/>
          </p:cNvCxnSpPr>
          <p:nvPr/>
        </p:nvCxnSpPr>
        <p:spPr>
          <a:xfrm flipH="1">
            <a:off x="131619" y="1723351"/>
            <a:ext cx="40178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41725432-DDFF-84DC-676F-CA26316CAFAD}"/>
              </a:ext>
              <a:ext uri="{C183D7F6-B498-43B3-948B-1728B52AA6E4}">
                <adec:decorative xmlns:adec="http://schemas.microsoft.com/office/drawing/2017/decorative" val="1"/>
              </a:ext>
            </a:extLst>
          </p:cNvPr>
          <p:cNvCxnSpPr/>
          <p:nvPr/>
        </p:nvCxnSpPr>
        <p:spPr>
          <a:xfrm flipV="1">
            <a:off x="9006928" y="5937275"/>
            <a:ext cx="0" cy="37714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DA587A81-D46B-9E6D-F2EE-FB1321192620}"/>
              </a:ext>
              <a:ext uri="{C183D7F6-B498-43B3-948B-1728B52AA6E4}">
                <adec:decorative xmlns:adec="http://schemas.microsoft.com/office/drawing/2017/decorative" val="1"/>
              </a:ext>
            </a:extLst>
          </p:cNvPr>
          <p:cNvCxnSpPr>
            <a:cxnSpLocks/>
          </p:cNvCxnSpPr>
          <p:nvPr/>
        </p:nvCxnSpPr>
        <p:spPr>
          <a:xfrm flipH="1">
            <a:off x="8605146" y="6276708"/>
            <a:ext cx="40178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904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F6DA26FC-1AB0-8AED-2FA3-20DE582A6347}"/>
              </a:ext>
            </a:extLst>
          </p:cNvPr>
          <p:cNvSpPr txBox="1"/>
          <p:nvPr/>
        </p:nvSpPr>
        <p:spPr>
          <a:xfrm>
            <a:off x="4793673" y="116731"/>
            <a:ext cx="4350327"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2. Gesetzliche Vorgaben und Standards</a:t>
            </a:r>
          </a:p>
        </p:txBody>
      </p:sp>
      <p:sp>
        <p:nvSpPr>
          <p:cNvPr id="4" name="Titel 8">
            <a:extLst>
              <a:ext uri="{FF2B5EF4-FFF2-40B4-BE49-F238E27FC236}">
                <a16:creationId xmlns:a16="http://schemas.microsoft.com/office/drawing/2014/main" id="{8B16EBA9-683F-9137-639D-8EF3669300C7}"/>
              </a:ext>
            </a:extLst>
          </p:cNvPr>
          <p:cNvSpPr txBox="1">
            <a:spLocks/>
          </p:cNvSpPr>
          <p:nvPr/>
        </p:nvSpPr>
        <p:spPr>
          <a:xfrm>
            <a:off x="848914" y="526480"/>
            <a:ext cx="7409870" cy="1442401"/>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solidFill>
                  <a:schemeClr val="accent1"/>
                </a:solidFill>
                <a:latin typeface="+mn-lt"/>
                <a:cs typeface="Aldhabi" panose="01000000000000000000" pitchFamily="2" charset="-78"/>
              </a:rPr>
              <a:t>Prinzipien der Barrierefreiheit laut WCAG</a:t>
            </a:r>
          </a:p>
        </p:txBody>
      </p:sp>
      <p:sp>
        <p:nvSpPr>
          <p:cNvPr id="2" name="Inhaltsplatzhalter 1">
            <a:extLst>
              <a:ext uri="{FF2B5EF4-FFF2-40B4-BE49-F238E27FC236}">
                <a16:creationId xmlns:a16="http://schemas.microsoft.com/office/drawing/2014/main" id="{D80383B2-70B1-B912-2C3E-B07316388D6F}"/>
              </a:ext>
            </a:extLst>
          </p:cNvPr>
          <p:cNvSpPr>
            <a:spLocks noGrp="1"/>
          </p:cNvSpPr>
          <p:nvPr>
            <p:ph sz="half" idx="2"/>
          </p:nvPr>
        </p:nvSpPr>
        <p:spPr>
          <a:xfrm>
            <a:off x="588818" y="1750936"/>
            <a:ext cx="7776970" cy="4465010"/>
          </a:xfrm>
        </p:spPr>
        <p:txBody>
          <a:bodyPr>
            <a:normAutofit lnSpcReduction="10000"/>
          </a:bodyPr>
          <a:lstStyle/>
          <a:p>
            <a:pPr marL="54900" indent="-342900">
              <a:lnSpc>
                <a:spcPct val="130000"/>
              </a:lnSpc>
              <a:spcAft>
                <a:spcPts val="0"/>
              </a:spcAft>
              <a:buFont typeface="+mj-lt"/>
              <a:buAutoNum type="arabicPeriod"/>
            </a:pPr>
            <a:r>
              <a:rPr lang="de-DE" sz="1800" b="1" dirty="0">
                <a:solidFill>
                  <a:schemeClr val="tx1"/>
                </a:solidFill>
                <a:latin typeface="+mn-lt"/>
              </a:rPr>
              <a:t>Wahrnehmbar</a:t>
            </a:r>
          </a:p>
          <a:p>
            <a:pPr marL="360363" indent="0">
              <a:lnSpc>
                <a:spcPct val="130000"/>
              </a:lnSpc>
              <a:spcBef>
                <a:spcPts val="0"/>
              </a:spcBef>
            </a:pPr>
            <a:r>
              <a:rPr lang="de-DE" sz="1800" dirty="0">
                <a:solidFill>
                  <a:schemeClr val="tx1"/>
                </a:solidFill>
                <a:latin typeface="+mn-lt"/>
              </a:rPr>
              <a:t>Informationen und Bestandteile der Benutzerschnittstelle müssen den Benutzern so präsentiert werden, dass diese sie wahrnehmen können.</a:t>
            </a:r>
          </a:p>
          <a:p>
            <a:pPr marL="54900" indent="-342900">
              <a:lnSpc>
                <a:spcPct val="130000"/>
              </a:lnSpc>
              <a:spcAft>
                <a:spcPts val="0"/>
              </a:spcAft>
              <a:buFont typeface="+mj-lt"/>
              <a:buAutoNum type="arabicPeriod" startAt="2"/>
            </a:pPr>
            <a:r>
              <a:rPr lang="de-DE" sz="1800" b="1" dirty="0">
                <a:solidFill>
                  <a:schemeClr val="tx1"/>
                </a:solidFill>
                <a:latin typeface="+mn-lt"/>
              </a:rPr>
              <a:t>Bedienbar</a:t>
            </a:r>
          </a:p>
          <a:p>
            <a:pPr marL="360363" indent="0">
              <a:lnSpc>
                <a:spcPct val="130000"/>
              </a:lnSpc>
              <a:spcBef>
                <a:spcPts val="0"/>
              </a:spcBef>
            </a:pPr>
            <a:r>
              <a:rPr lang="de-DE" sz="1800" dirty="0">
                <a:solidFill>
                  <a:schemeClr val="tx1"/>
                </a:solidFill>
                <a:latin typeface="+mn-lt"/>
              </a:rPr>
              <a:t>Bestandteile der Benutzerschnittstelle und Navigation müssen bedienbar sein.</a:t>
            </a:r>
          </a:p>
          <a:p>
            <a:pPr marL="54900" indent="-342900">
              <a:lnSpc>
                <a:spcPct val="130000"/>
              </a:lnSpc>
              <a:spcAft>
                <a:spcPts val="0"/>
              </a:spcAft>
              <a:buFont typeface="+mj-lt"/>
              <a:buAutoNum type="arabicPeriod" startAt="3"/>
            </a:pPr>
            <a:r>
              <a:rPr lang="de-DE" sz="1800" b="1" dirty="0">
                <a:solidFill>
                  <a:schemeClr val="tx1"/>
                </a:solidFill>
                <a:latin typeface="+mn-lt"/>
              </a:rPr>
              <a:t>Verständlich</a:t>
            </a:r>
          </a:p>
          <a:p>
            <a:pPr marL="360363" indent="0">
              <a:lnSpc>
                <a:spcPct val="130000"/>
              </a:lnSpc>
              <a:spcBef>
                <a:spcPts val="0"/>
              </a:spcBef>
            </a:pPr>
            <a:r>
              <a:rPr lang="de-DE" sz="1800" dirty="0">
                <a:solidFill>
                  <a:schemeClr val="tx1"/>
                </a:solidFill>
                <a:latin typeface="+mn-lt"/>
              </a:rPr>
              <a:t>Informationen und Bedienung der Benutzerschnittstelle müssen verständlich sein.</a:t>
            </a:r>
          </a:p>
          <a:p>
            <a:pPr marL="54900" indent="-342900">
              <a:lnSpc>
                <a:spcPct val="130000"/>
              </a:lnSpc>
              <a:spcAft>
                <a:spcPts val="0"/>
              </a:spcAft>
              <a:buFont typeface="+mj-lt"/>
              <a:buAutoNum type="arabicPeriod" startAt="4"/>
            </a:pPr>
            <a:r>
              <a:rPr lang="de-DE" sz="1800" b="1" dirty="0">
                <a:solidFill>
                  <a:schemeClr val="tx1"/>
                </a:solidFill>
                <a:latin typeface="+mn-lt"/>
              </a:rPr>
              <a:t>Robust</a:t>
            </a:r>
          </a:p>
          <a:p>
            <a:pPr marL="360363" indent="0">
              <a:lnSpc>
                <a:spcPct val="130000"/>
              </a:lnSpc>
              <a:spcBef>
                <a:spcPts val="0"/>
              </a:spcBef>
            </a:pPr>
            <a:r>
              <a:rPr lang="de-DE" sz="1800" dirty="0">
                <a:solidFill>
                  <a:schemeClr val="tx1"/>
                </a:solidFill>
                <a:latin typeface="+mn-lt"/>
              </a:rPr>
              <a:t>Inhalte müssen robust genug sein, damit sie zuverlässig von einer großen Auswahl an Benutzeragenten einschließlich assistierender Techniken interpretiert werden können.</a:t>
            </a:r>
          </a:p>
        </p:txBody>
      </p:sp>
      <p:sp>
        <p:nvSpPr>
          <p:cNvPr id="5" name="Textfeld 4">
            <a:extLst>
              <a:ext uri="{FF2B5EF4-FFF2-40B4-BE49-F238E27FC236}">
                <a16:creationId xmlns:a16="http://schemas.microsoft.com/office/drawing/2014/main" id="{9B0EE5D1-E1CB-D4EB-B7CB-2A13B70D951F}"/>
              </a:ext>
            </a:extLst>
          </p:cNvPr>
          <p:cNvSpPr txBox="1"/>
          <p:nvPr/>
        </p:nvSpPr>
        <p:spPr>
          <a:xfrm>
            <a:off x="0" y="6041277"/>
            <a:ext cx="4937760" cy="338554"/>
          </a:xfrm>
          <a:prstGeom prst="rect">
            <a:avLst/>
          </a:prstGeom>
          <a:noFill/>
        </p:spPr>
        <p:txBody>
          <a:bodyPr wrap="square" rtlCol="0">
            <a:spAutoFit/>
          </a:bodyPr>
          <a:lstStyle/>
          <a:p>
            <a:r>
              <a:rPr lang="de-DE" sz="1600" u="none" strike="noStrike" baseline="0" dirty="0">
                <a:latin typeface="+mj-lt"/>
              </a:rPr>
              <a:t>Website: Barrierefreies Webdesign </a:t>
            </a:r>
            <a:endParaRPr lang="de-DE" sz="700" dirty="0">
              <a:latin typeface="+mj-lt"/>
              <a:cs typeface="HamburgSans"/>
            </a:endParaRPr>
          </a:p>
        </p:txBody>
      </p:sp>
    </p:spTree>
    <p:extLst>
      <p:ext uri="{BB962C8B-B14F-4D97-AF65-F5344CB8AC3E}">
        <p14:creationId xmlns:p14="http://schemas.microsoft.com/office/powerpoint/2010/main" val="1416175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B5D0939-5850-8B4D-5A75-90F475F32A9C}"/>
              </a:ext>
            </a:extLst>
          </p:cNvPr>
          <p:cNvSpPr txBox="1"/>
          <p:nvPr/>
        </p:nvSpPr>
        <p:spPr>
          <a:xfrm>
            <a:off x="1819072" y="116731"/>
            <a:ext cx="7324928"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3. Chancen des LMS für eine inklusive Lernumgebung</a:t>
            </a:r>
          </a:p>
        </p:txBody>
      </p:sp>
      <p:sp>
        <p:nvSpPr>
          <p:cNvPr id="2" name="Titel 8">
            <a:extLst>
              <a:ext uri="{FF2B5EF4-FFF2-40B4-BE49-F238E27FC236}">
                <a16:creationId xmlns:a16="http://schemas.microsoft.com/office/drawing/2014/main" id="{3B5AAA1E-B935-94A8-F783-612EABD41134}"/>
              </a:ext>
            </a:extLst>
          </p:cNvPr>
          <p:cNvSpPr txBox="1">
            <a:spLocks/>
          </p:cNvSpPr>
          <p:nvPr/>
        </p:nvSpPr>
        <p:spPr>
          <a:xfrm>
            <a:off x="848914" y="526480"/>
            <a:ext cx="7409870" cy="1442401"/>
          </a:xfrm>
          <a:prstGeom prst="rect">
            <a:avLst/>
          </a:prstGeom>
        </p:spPr>
        <p:txBody>
          <a:bodyPr>
            <a:normAutofit fontScale="7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solidFill>
                  <a:schemeClr val="accent1"/>
                </a:solidFill>
                <a:latin typeface="+mn-lt"/>
                <a:cs typeface="Aldhabi" panose="01000000000000000000" pitchFamily="2" charset="-78"/>
              </a:rPr>
              <a:t>Was </a:t>
            </a:r>
            <a:r>
              <a:rPr lang="de-DE" dirty="0" err="1">
                <a:solidFill>
                  <a:schemeClr val="accent1"/>
                </a:solidFill>
                <a:latin typeface="+mn-lt"/>
                <a:cs typeface="Aldhabi" panose="01000000000000000000" pitchFamily="2" charset="-78"/>
              </a:rPr>
              <a:t>Schüler:innen</a:t>
            </a:r>
            <a:r>
              <a:rPr lang="de-DE" dirty="0">
                <a:solidFill>
                  <a:schemeClr val="accent1"/>
                </a:solidFill>
                <a:latin typeface="+mn-lt"/>
                <a:cs typeface="Aldhabi" panose="01000000000000000000" pitchFamily="2" charset="-78"/>
              </a:rPr>
              <a:t> zum Lernen in einer digitalen Lernumgebung benötigen, kann LMS wie </a:t>
            </a:r>
            <a:r>
              <a:rPr lang="de-DE" dirty="0" err="1">
                <a:solidFill>
                  <a:schemeClr val="accent1"/>
                </a:solidFill>
                <a:latin typeface="+mn-lt"/>
                <a:cs typeface="Aldhabi" panose="01000000000000000000" pitchFamily="2" charset="-78"/>
              </a:rPr>
              <a:t>moodle</a:t>
            </a:r>
            <a:r>
              <a:rPr lang="de-DE" dirty="0">
                <a:solidFill>
                  <a:schemeClr val="accent1"/>
                </a:solidFill>
                <a:latin typeface="+mn-lt"/>
                <a:cs typeface="Aldhabi" panose="01000000000000000000" pitchFamily="2" charset="-78"/>
              </a:rPr>
              <a:t> bieten</a:t>
            </a:r>
          </a:p>
        </p:txBody>
      </p:sp>
      <p:sp>
        <p:nvSpPr>
          <p:cNvPr id="12" name="Inhaltsplatzhalter 11">
            <a:extLst>
              <a:ext uri="{FF2B5EF4-FFF2-40B4-BE49-F238E27FC236}">
                <a16:creationId xmlns:a16="http://schemas.microsoft.com/office/drawing/2014/main" id="{928A8B6D-BD62-A12E-2F21-8218C0017C2F}"/>
              </a:ext>
            </a:extLst>
          </p:cNvPr>
          <p:cNvSpPr>
            <a:spLocks noGrp="1"/>
          </p:cNvSpPr>
          <p:nvPr>
            <p:ph sz="half" idx="2"/>
          </p:nvPr>
        </p:nvSpPr>
        <p:spPr>
          <a:xfrm>
            <a:off x="870625" y="2685063"/>
            <a:ext cx="7402750" cy="2667509"/>
          </a:xfrm>
        </p:spPr>
        <p:txBody>
          <a:bodyPr>
            <a:normAutofit/>
          </a:bodyPr>
          <a:lstStyle/>
          <a:p>
            <a:pPr algn="ctr">
              <a:lnSpc>
                <a:spcPct val="100000"/>
              </a:lnSpc>
              <a:spcAft>
                <a:spcPts val="0"/>
              </a:spcAft>
            </a:pPr>
            <a:r>
              <a:rPr lang="de-DE" sz="2800" b="1" i="0" u="none" strike="noStrike" baseline="0" dirty="0">
                <a:solidFill>
                  <a:schemeClr val="tx1"/>
                </a:solidFill>
                <a:latin typeface="+mn-lt"/>
                <a:cs typeface="Arial" panose="020B0604020202020204" pitchFamily="34" charset="0"/>
              </a:rPr>
              <a:t>Individualisierung und Differenzierung in inklusiven Lerngruppen bedarf der Innovation und Kreativität. So unterschiedlich die Bedarfe der einzelnen Lernenden sind, so individuell ist die Lernumgebung zu gestalten.</a:t>
            </a:r>
            <a:r>
              <a:rPr lang="de-DE" sz="2800" b="1" i="0" u="none" strike="noStrike" baseline="0" dirty="0">
                <a:solidFill>
                  <a:srgbClr val="174271"/>
                </a:solidFill>
                <a:latin typeface="+mn-lt"/>
                <a:cs typeface="Arial" panose="020B0604020202020204" pitchFamily="34" charset="0"/>
              </a:rPr>
              <a:t> </a:t>
            </a:r>
            <a:endParaRPr lang="de-DE" sz="1600" i="1" dirty="0">
              <a:solidFill>
                <a:schemeClr val="tx2"/>
              </a:solidFill>
              <a:latin typeface="+mn-lt"/>
              <a:cs typeface="Arial" panose="020B0604020202020204" pitchFamily="34" charset="0"/>
            </a:endParaRPr>
          </a:p>
        </p:txBody>
      </p:sp>
      <p:sp>
        <p:nvSpPr>
          <p:cNvPr id="3" name="Inhaltsplatzhalter 11">
            <a:extLst>
              <a:ext uri="{FF2B5EF4-FFF2-40B4-BE49-F238E27FC236}">
                <a16:creationId xmlns:a16="http://schemas.microsoft.com/office/drawing/2014/main" id="{DCBF97B8-0B40-B6C4-A2FB-6CC8BC171C38}"/>
              </a:ext>
            </a:extLst>
          </p:cNvPr>
          <p:cNvSpPr txBox="1">
            <a:spLocks/>
          </p:cNvSpPr>
          <p:nvPr/>
        </p:nvSpPr>
        <p:spPr>
          <a:xfrm>
            <a:off x="4296237" y="5071224"/>
            <a:ext cx="3898728" cy="418356"/>
          </a:xfrm>
          <a:prstGeom prst="rect">
            <a:avLst/>
          </a:prstGeom>
        </p:spPr>
        <p:txBody>
          <a:bodyPr vert="horz" lIns="0" tIns="45720" rIns="0" bIns="45720" rtlCol="0">
            <a:normAutofit/>
          </a:bodyPr>
          <a:lstStyle>
            <a:lvl1pPr marL="0" indent="-288000" algn="l" defTabSz="914400" rtl="0" eaLnBrk="1" latinLnBrk="0" hangingPunct="1">
              <a:lnSpc>
                <a:spcPts val="2200"/>
              </a:lnSpc>
              <a:spcBef>
                <a:spcPts val="500"/>
              </a:spcBef>
              <a:spcAft>
                <a:spcPts val="600"/>
              </a:spcAft>
              <a:buClr>
                <a:schemeClr val="accent1"/>
              </a:buClr>
              <a:buSzPct val="100000"/>
              <a:buFontTx/>
              <a:buNone/>
              <a:defRPr sz="1700" b="0" kern="1200" baseline="0">
                <a:solidFill>
                  <a:srgbClr val="003063"/>
                </a:solidFill>
                <a:latin typeface="Arial"/>
                <a:ea typeface="+mn-ea"/>
                <a:cs typeface="Arial"/>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9pPr>
          </a:lstStyle>
          <a:p>
            <a:pPr>
              <a:spcBef>
                <a:spcPts val="600"/>
              </a:spcBef>
            </a:pPr>
            <a:r>
              <a:rPr lang="de-DE" sz="1600" dirty="0">
                <a:solidFill>
                  <a:schemeClr val="tx2"/>
                </a:solidFill>
                <a:latin typeface="+mn-lt"/>
                <a:cs typeface="Arial" panose="020B0604020202020204" pitchFamily="34" charset="0"/>
              </a:rPr>
              <a:t>(Dorothea Wichmann – Diklusive Lernwelten)</a:t>
            </a:r>
          </a:p>
        </p:txBody>
      </p:sp>
    </p:spTree>
    <p:extLst>
      <p:ext uri="{BB962C8B-B14F-4D97-AF65-F5344CB8AC3E}">
        <p14:creationId xmlns:p14="http://schemas.microsoft.com/office/powerpoint/2010/main" val="1640168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32166CAA-0544-F7FA-9AC4-44E1A046A11C}"/>
              </a:ext>
            </a:extLst>
          </p:cNvPr>
          <p:cNvSpPr txBox="1"/>
          <p:nvPr/>
        </p:nvSpPr>
        <p:spPr>
          <a:xfrm>
            <a:off x="1819072" y="116731"/>
            <a:ext cx="7324928"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3. Chancen des LMS für eine inklusive Lernumgebung</a:t>
            </a:r>
          </a:p>
        </p:txBody>
      </p:sp>
      <p:sp>
        <p:nvSpPr>
          <p:cNvPr id="3" name="Titel 8">
            <a:extLst>
              <a:ext uri="{FF2B5EF4-FFF2-40B4-BE49-F238E27FC236}">
                <a16:creationId xmlns:a16="http://schemas.microsoft.com/office/drawing/2014/main" id="{12CA2DB1-B2E2-9894-1AB2-A9A442784974}"/>
              </a:ext>
            </a:extLst>
          </p:cNvPr>
          <p:cNvSpPr txBox="1">
            <a:spLocks/>
          </p:cNvSpPr>
          <p:nvPr/>
        </p:nvSpPr>
        <p:spPr>
          <a:xfrm>
            <a:off x="848914" y="526480"/>
            <a:ext cx="7409870" cy="1442401"/>
          </a:xfrm>
          <a:prstGeom prst="rect">
            <a:avLst/>
          </a:prstGeom>
        </p:spPr>
        <p:txBody>
          <a:bodyPr>
            <a:normAutofit fontScale="7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solidFill>
                  <a:schemeClr val="accent1"/>
                </a:solidFill>
                <a:latin typeface="+mn-lt"/>
                <a:cs typeface="Aldhabi" panose="01000000000000000000" pitchFamily="2" charset="-78"/>
              </a:rPr>
              <a:t>Was </a:t>
            </a:r>
            <a:r>
              <a:rPr lang="de-DE" dirty="0" err="1">
                <a:solidFill>
                  <a:schemeClr val="accent1"/>
                </a:solidFill>
                <a:latin typeface="+mn-lt"/>
                <a:cs typeface="Aldhabi" panose="01000000000000000000" pitchFamily="2" charset="-78"/>
              </a:rPr>
              <a:t>Schüler:innen</a:t>
            </a:r>
            <a:r>
              <a:rPr lang="de-DE" dirty="0">
                <a:solidFill>
                  <a:schemeClr val="accent1"/>
                </a:solidFill>
                <a:latin typeface="+mn-lt"/>
                <a:cs typeface="Aldhabi" panose="01000000000000000000" pitchFamily="2" charset="-78"/>
              </a:rPr>
              <a:t> zum Lernen in einer digitalen Lernumgebung benötigen, kann LMS wie </a:t>
            </a:r>
            <a:r>
              <a:rPr lang="de-DE" dirty="0" err="1">
                <a:solidFill>
                  <a:schemeClr val="accent1"/>
                </a:solidFill>
                <a:latin typeface="+mn-lt"/>
                <a:cs typeface="Aldhabi" panose="01000000000000000000" pitchFamily="2" charset="-78"/>
              </a:rPr>
              <a:t>moodle</a:t>
            </a:r>
            <a:r>
              <a:rPr lang="de-DE" dirty="0">
                <a:solidFill>
                  <a:schemeClr val="accent1"/>
                </a:solidFill>
                <a:latin typeface="+mn-lt"/>
                <a:cs typeface="Aldhabi" panose="01000000000000000000" pitchFamily="2" charset="-78"/>
              </a:rPr>
              <a:t> bieten</a:t>
            </a:r>
          </a:p>
        </p:txBody>
      </p:sp>
      <p:sp>
        <p:nvSpPr>
          <p:cNvPr id="2" name="Inhaltsplatzhalter 1">
            <a:extLst>
              <a:ext uri="{FF2B5EF4-FFF2-40B4-BE49-F238E27FC236}">
                <a16:creationId xmlns:a16="http://schemas.microsoft.com/office/drawing/2014/main" id="{7F75186C-7149-2167-7F2B-FE8E058FF8D6}"/>
              </a:ext>
            </a:extLst>
          </p:cNvPr>
          <p:cNvSpPr>
            <a:spLocks noGrp="1"/>
          </p:cNvSpPr>
          <p:nvPr>
            <p:ph sz="half" idx="2"/>
          </p:nvPr>
        </p:nvSpPr>
        <p:spPr>
          <a:xfrm>
            <a:off x="887477" y="1796934"/>
            <a:ext cx="7497766" cy="4233103"/>
          </a:xfrm>
        </p:spPr>
        <p:txBody>
          <a:bodyPr>
            <a:noAutofit/>
          </a:bodyPr>
          <a:lstStyle/>
          <a:p>
            <a:pPr marL="273050" indent="-273050">
              <a:lnSpc>
                <a:spcPct val="130000"/>
              </a:lnSpc>
              <a:spcBef>
                <a:spcPts val="0"/>
              </a:spcBef>
              <a:spcAft>
                <a:spcPts val="500"/>
              </a:spcAft>
              <a:buFont typeface="Arial" panose="020B0604020202020204" pitchFamily="34" charset="0"/>
              <a:buChar char="•"/>
            </a:pPr>
            <a:r>
              <a:rPr lang="de-DE" sz="1800" dirty="0">
                <a:solidFill>
                  <a:schemeClr val="tx1"/>
                </a:solidFill>
                <a:latin typeface="+mn-lt"/>
              </a:rPr>
              <a:t>Plattform, die Lehr-Lernprozesse unterstützt</a:t>
            </a:r>
          </a:p>
          <a:p>
            <a:pPr marL="273050" indent="-273050">
              <a:lnSpc>
                <a:spcPct val="130000"/>
              </a:lnSpc>
              <a:spcBef>
                <a:spcPts val="0"/>
              </a:spcBef>
              <a:spcAft>
                <a:spcPts val="500"/>
              </a:spcAft>
              <a:buFont typeface="Arial" panose="020B0604020202020204" pitchFamily="34" charset="0"/>
              <a:buChar char="•"/>
            </a:pPr>
            <a:r>
              <a:rPr lang="de-DE" sz="1800" dirty="0">
                <a:solidFill>
                  <a:schemeClr val="tx1"/>
                </a:solidFill>
                <a:latin typeface="+mn-lt"/>
              </a:rPr>
              <a:t>Bereitstellung differenzierter Lernangebote</a:t>
            </a:r>
          </a:p>
          <a:p>
            <a:pPr marL="273050" indent="-273050">
              <a:lnSpc>
                <a:spcPct val="130000"/>
              </a:lnSpc>
              <a:spcBef>
                <a:spcPts val="0"/>
              </a:spcBef>
              <a:spcAft>
                <a:spcPts val="500"/>
              </a:spcAft>
              <a:buFont typeface="Arial" panose="020B0604020202020204" pitchFamily="34" charset="0"/>
              <a:buChar char="•"/>
            </a:pPr>
            <a:r>
              <a:rPr lang="de-DE" sz="1800" dirty="0">
                <a:solidFill>
                  <a:schemeClr val="tx1"/>
                </a:solidFill>
                <a:latin typeface="+mn-lt"/>
              </a:rPr>
              <a:t>Fortlaufende Kommunikation zwischen Lernenden und Lehrenden,</a:t>
            </a:r>
          </a:p>
          <a:p>
            <a:pPr marL="273050" indent="-273050">
              <a:lnSpc>
                <a:spcPct val="130000"/>
              </a:lnSpc>
              <a:spcBef>
                <a:spcPts val="0"/>
              </a:spcBef>
              <a:spcAft>
                <a:spcPts val="500"/>
              </a:spcAft>
              <a:buFont typeface="Arial" panose="020B0604020202020204" pitchFamily="34" charset="0"/>
              <a:buChar char="•"/>
            </a:pPr>
            <a:r>
              <a:rPr lang="de-DE" sz="1800" dirty="0">
                <a:solidFill>
                  <a:schemeClr val="tx1"/>
                </a:solidFill>
                <a:latin typeface="+mn-lt"/>
              </a:rPr>
              <a:t>Individuelle – sowohl lineare als auch verzweigte – Lernpfade sind darstellbar</a:t>
            </a:r>
          </a:p>
          <a:p>
            <a:pPr marL="273050" indent="-273050">
              <a:lnSpc>
                <a:spcPct val="130000"/>
              </a:lnSpc>
              <a:spcBef>
                <a:spcPts val="0"/>
              </a:spcBef>
              <a:spcAft>
                <a:spcPts val="500"/>
              </a:spcAft>
              <a:buFont typeface="Arial" panose="020B0604020202020204" pitchFamily="34" charset="0"/>
              <a:buChar char="•"/>
            </a:pPr>
            <a:r>
              <a:rPr lang="de-DE" sz="1800" dirty="0">
                <a:solidFill>
                  <a:schemeClr val="tx1"/>
                </a:solidFill>
                <a:latin typeface="+mn-lt"/>
              </a:rPr>
              <a:t>Alle Lernprozesse organisiert und transparent gemacht werden</a:t>
            </a:r>
          </a:p>
          <a:p>
            <a:pPr marL="273050" indent="-273050">
              <a:lnSpc>
                <a:spcPct val="130000"/>
              </a:lnSpc>
              <a:spcBef>
                <a:spcPts val="0"/>
              </a:spcBef>
              <a:spcAft>
                <a:spcPts val="500"/>
              </a:spcAft>
              <a:buFont typeface="Arial" panose="020B0604020202020204" pitchFamily="34" charset="0"/>
              <a:buChar char="•"/>
            </a:pPr>
            <a:r>
              <a:rPr lang="de-DE" sz="1800" dirty="0">
                <a:solidFill>
                  <a:schemeClr val="tx1"/>
                </a:solidFill>
                <a:latin typeface="+mn-lt"/>
              </a:rPr>
              <a:t>analoge und digitale Angebote können zusammengeführt werden</a:t>
            </a:r>
          </a:p>
          <a:p>
            <a:pPr marL="273050" indent="-273050">
              <a:lnSpc>
                <a:spcPct val="130000"/>
              </a:lnSpc>
              <a:spcBef>
                <a:spcPts val="0"/>
              </a:spcBef>
              <a:spcAft>
                <a:spcPts val="500"/>
              </a:spcAft>
              <a:buFont typeface="Arial" panose="020B0604020202020204" pitchFamily="34" charset="0"/>
              <a:buChar char="•"/>
            </a:pPr>
            <a:r>
              <a:rPr lang="de-DE" sz="1800" dirty="0">
                <a:solidFill>
                  <a:schemeClr val="tx1"/>
                </a:solidFill>
                <a:latin typeface="+mn-lt"/>
              </a:rPr>
              <a:t>Möglichkeiten der individuellen Oberflächendarstellung, welche zum Beispiel auch an die Lesekompetenz angepasst werden kann</a:t>
            </a:r>
          </a:p>
          <a:p>
            <a:pPr marL="273050" indent="-273050">
              <a:lnSpc>
                <a:spcPct val="130000"/>
              </a:lnSpc>
              <a:spcBef>
                <a:spcPts val="0"/>
              </a:spcBef>
              <a:spcAft>
                <a:spcPts val="500"/>
              </a:spcAft>
              <a:buFont typeface="Arial" panose="020B0604020202020204" pitchFamily="34" charset="0"/>
              <a:buChar char="•"/>
            </a:pPr>
            <a:r>
              <a:rPr lang="de-DE" sz="1800" b="1" dirty="0">
                <a:solidFill>
                  <a:schemeClr val="tx1"/>
                </a:solidFill>
                <a:latin typeface="+mn-lt"/>
              </a:rPr>
              <a:t>Eine barrierearme und gleichzeitig digitale Lernumgebung!</a:t>
            </a:r>
          </a:p>
        </p:txBody>
      </p:sp>
      <p:sp>
        <p:nvSpPr>
          <p:cNvPr id="5" name="Textfeld 4">
            <a:extLst>
              <a:ext uri="{FF2B5EF4-FFF2-40B4-BE49-F238E27FC236}">
                <a16:creationId xmlns:a16="http://schemas.microsoft.com/office/drawing/2014/main" id="{FFEDB11A-483C-65BA-7807-50A76D2A5BA2}"/>
              </a:ext>
            </a:extLst>
          </p:cNvPr>
          <p:cNvSpPr txBox="1"/>
          <p:nvPr/>
        </p:nvSpPr>
        <p:spPr>
          <a:xfrm>
            <a:off x="-1" y="6027423"/>
            <a:ext cx="4475019" cy="338554"/>
          </a:xfrm>
          <a:prstGeom prst="rect">
            <a:avLst/>
          </a:prstGeom>
          <a:noFill/>
        </p:spPr>
        <p:txBody>
          <a:bodyPr wrap="square" rtlCol="0">
            <a:spAutoFit/>
          </a:bodyPr>
          <a:lstStyle/>
          <a:p>
            <a:r>
              <a:rPr lang="de-DE" sz="1600" u="none" strike="noStrike" baseline="0" dirty="0">
                <a:latin typeface="+mj-lt"/>
              </a:rPr>
              <a:t>U</a:t>
            </a:r>
            <a:r>
              <a:rPr lang="de-DE" sz="1600" dirty="0">
                <a:latin typeface="+mj-lt"/>
              </a:rPr>
              <a:t>nter anderen</a:t>
            </a:r>
            <a:r>
              <a:rPr lang="de-DE" sz="1600" u="none" strike="noStrike" baseline="0" dirty="0">
                <a:latin typeface="+mj-lt"/>
              </a:rPr>
              <a:t> Stephanie Löw, Diklusive Lernwelten</a:t>
            </a:r>
            <a:endParaRPr lang="de-DE" sz="700" dirty="0">
              <a:latin typeface="+mj-lt"/>
              <a:cs typeface="HamburgSans"/>
            </a:endParaRPr>
          </a:p>
        </p:txBody>
      </p:sp>
    </p:spTree>
    <p:extLst>
      <p:ext uri="{BB962C8B-B14F-4D97-AF65-F5344CB8AC3E}">
        <p14:creationId xmlns:p14="http://schemas.microsoft.com/office/powerpoint/2010/main" val="1743440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F5413DF7-E064-F9DF-EDEC-ADF29F38DB32}"/>
              </a:ext>
            </a:extLst>
          </p:cNvPr>
          <p:cNvSpPr txBox="1"/>
          <p:nvPr/>
        </p:nvSpPr>
        <p:spPr>
          <a:xfrm>
            <a:off x="1819072" y="116731"/>
            <a:ext cx="7324928"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4. Beispielhafte </a:t>
            </a:r>
            <a:r>
              <a:rPr lang="de-DE" b="1" dirty="0" err="1">
                <a:solidFill>
                  <a:schemeClr val="accent1"/>
                </a:solidFill>
                <a:cs typeface="Aldhabi" panose="01000000000000000000" pitchFamily="2" charset="-78"/>
              </a:rPr>
              <a:t>Moodlekurse</a:t>
            </a:r>
            <a:endParaRPr lang="de-DE" b="1" dirty="0">
              <a:solidFill>
                <a:schemeClr val="accent1"/>
              </a:solidFill>
              <a:cs typeface="Aldhabi" panose="01000000000000000000" pitchFamily="2" charset="-78"/>
            </a:endParaRPr>
          </a:p>
        </p:txBody>
      </p:sp>
      <p:sp>
        <p:nvSpPr>
          <p:cNvPr id="3" name="Titel 8">
            <a:extLst>
              <a:ext uri="{FF2B5EF4-FFF2-40B4-BE49-F238E27FC236}">
                <a16:creationId xmlns:a16="http://schemas.microsoft.com/office/drawing/2014/main" id="{6E90BD3D-21E9-F94B-DAEA-5DC2AAD6E08B}"/>
              </a:ext>
            </a:extLst>
          </p:cNvPr>
          <p:cNvSpPr txBox="1">
            <a:spLocks/>
          </p:cNvSpPr>
          <p:nvPr/>
        </p:nvSpPr>
        <p:spPr>
          <a:xfrm>
            <a:off x="848914" y="692729"/>
            <a:ext cx="7409870" cy="1442401"/>
          </a:xfrm>
          <a:prstGeom prst="rect">
            <a:avLst/>
          </a:prstGeom>
        </p:spPr>
        <p:txBody>
          <a:bodyPr>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Informationen und Beispiele: Barrierearmes </a:t>
            </a:r>
            <a:r>
              <a:rPr lang="de-DE" sz="4000" dirty="0" err="1">
                <a:solidFill>
                  <a:schemeClr val="accent1"/>
                </a:solidFill>
                <a:latin typeface="+mn-lt"/>
                <a:cs typeface="Aldhabi" panose="01000000000000000000" pitchFamily="2" charset="-78"/>
              </a:rPr>
              <a:t>Moodle</a:t>
            </a:r>
            <a:r>
              <a:rPr lang="de-DE" sz="4000" dirty="0">
                <a:solidFill>
                  <a:schemeClr val="accent1"/>
                </a:solidFill>
                <a:latin typeface="+mn-lt"/>
                <a:cs typeface="Aldhabi" panose="01000000000000000000" pitchFamily="2" charset="-78"/>
              </a:rPr>
              <a:t> der HU Berlin</a:t>
            </a:r>
          </a:p>
        </p:txBody>
      </p:sp>
      <p:sp>
        <p:nvSpPr>
          <p:cNvPr id="2" name="Inhaltsplatzhalter 1">
            <a:extLst>
              <a:ext uri="{FF2B5EF4-FFF2-40B4-BE49-F238E27FC236}">
                <a16:creationId xmlns:a16="http://schemas.microsoft.com/office/drawing/2014/main" id="{9790ECF1-571B-68CC-515A-4C3894122404}"/>
              </a:ext>
            </a:extLst>
          </p:cNvPr>
          <p:cNvSpPr>
            <a:spLocks noGrp="1"/>
          </p:cNvSpPr>
          <p:nvPr>
            <p:ph sz="half" idx="2"/>
          </p:nvPr>
        </p:nvSpPr>
        <p:spPr>
          <a:xfrm>
            <a:off x="943582" y="1799617"/>
            <a:ext cx="7509753" cy="4388746"/>
          </a:xfrm>
        </p:spPr>
        <p:txBody>
          <a:bodyPr/>
          <a:lstStyle/>
          <a:p>
            <a:r>
              <a:rPr lang="de-DE" sz="1800" dirty="0">
                <a:solidFill>
                  <a:schemeClr val="tx1"/>
                </a:solidFill>
                <a:latin typeface="+mn-lt"/>
              </a:rPr>
              <a:t>Aufbereitete Informationen, wie Barrieren innerhalb eines </a:t>
            </a:r>
            <a:r>
              <a:rPr lang="de-DE" sz="1800" dirty="0" err="1">
                <a:solidFill>
                  <a:schemeClr val="tx1"/>
                </a:solidFill>
                <a:latin typeface="+mn-lt"/>
              </a:rPr>
              <a:t>Moodle</a:t>
            </a:r>
            <a:r>
              <a:rPr lang="de-DE" sz="1800" dirty="0">
                <a:solidFill>
                  <a:schemeClr val="tx1"/>
                </a:solidFill>
                <a:latin typeface="+mn-lt"/>
              </a:rPr>
              <a:t>-Kurses vermieden oder niedrigschwellig gehalten werden können.</a:t>
            </a:r>
          </a:p>
          <a:p>
            <a:r>
              <a:rPr lang="de-DE" sz="1800" dirty="0">
                <a:solidFill>
                  <a:schemeClr val="tx1"/>
                </a:solidFill>
                <a:latin typeface="+mn-lt"/>
              </a:rPr>
              <a:t>Es handelt sich dabei in erster Linie um Hindernisse, die Menschen mit sensorischer Beeinträchtigung betreffen – vornehmlich solche mit Sehbehinderungen.</a:t>
            </a:r>
          </a:p>
          <a:p>
            <a:endParaRPr lang="de-DE" dirty="0"/>
          </a:p>
        </p:txBody>
      </p:sp>
      <p:pic>
        <p:nvPicPr>
          <p:cNvPr id="1026" name="Picture 2" descr="Logo der Humboldt-Universität zu Berlin">
            <a:extLst>
              <a:ext uri="{FF2B5EF4-FFF2-40B4-BE49-F238E27FC236}">
                <a16:creationId xmlns:a16="http://schemas.microsoft.com/office/drawing/2014/main" id="{2F0FE92B-C586-AD1E-26DB-A3AD394D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048" y="3842426"/>
            <a:ext cx="7440319" cy="1666874"/>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Link zum Moodle Kurs der HU-Berlin">
            <a:hlinkClick r:id="rId3"/>
            <a:extLst>
              <a:ext uri="{FF2B5EF4-FFF2-40B4-BE49-F238E27FC236}">
                <a16:creationId xmlns:a16="http://schemas.microsoft.com/office/drawing/2014/main" id="{49798B5F-6BDD-FA06-CAF0-1697003D0A8F}"/>
              </a:ext>
            </a:extLst>
          </p:cNvPr>
          <p:cNvPicPr>
            <a:picLocks noChangeAspect="1"/>
          </p:cNvPicPr>
          <p:nvPr/>
        </p:nvPicPr>
        <p:blipFill>
          <a:blip r:embed="rId4"/>
          <a:stretch>
            <a:fillRect/>
          </a:stretch>
        </p:blipFill>
        <p:spPr>
          <a:xfrm>
            <a:off x="6362196" y="4849544"/>
            <a:ext cx="837895" cy="837895"/>
          </a:xfrm>
          <a:prstGeom prst="rect">
            <a:avLst/>
          </a:prstGeom>
        </p:spPr>
      </p:pic>
    </p:spTree>
    <p:extLst>
      <p:ext uri="{BB962C8B-B14F-4D97-AF65-F5344CB8AC3E}">
        <p14:creationId xmlns:p14="http://schemas.microsoft.com/office/powerpoint/2010/main" val="2105926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A719EE55-672E-6680-281E-A161FFA02C49}"/>
              </a:ext>
            </a:extLst>
          </p:cNvPr>
          <p:cNvSpPr txBox="1"/>
          <p:nvPr/>
        </p:nvSpPr>
        <p:spPr>
          <a:xfrm>
            <a:off x="1819072" y="116731"/>
            <a:ext cx="7324928"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4. Beispielhafte </a:t>
            </a:r>
            <a:r>
              <a:rPr lang="de-DE" b="1" dirty="0" err="1">
                <a:solidFill>
                  <a:schemeClr val="accent1"/>
                </a:solidFill>
                <a:cs typeface="Aldhabi" panose="01000000000000000000" pitchFamily="2" charset="-78"/>
              </a:rPr>
              <a:t>Moodlekurse</a:t>
            </a:r>
            <a:endParaRPr lang="de-DE" b="1" dirty="0">
              <a:solidFill>
                <a:schemeClr val="accent1"/>
              </a:solidFill>
              <a:cs typeface="Aldhabi" panose="01000000000000000000" pitchFamily="2" charset="-78"/>
            </a:endParaRPr>
          </a:p>
        </p:txBody>
      </p:sp>
      <p:sp>
        <p:nvSpPr>
          <p:cNvPr id="3" name="Titel 8">
            <a:extLst>
              <a:ext uri="{FF2B5EF4-FFF2-40B4-BE49-F238E27FC236}">
                <a16:creationId xmlns:a16="http://schemas.microsoft.com/office/drawing/2014/main" id="{837A0CB6-E36A-4DE0-1685-B288B0B71C01}"/>
              </a:ext>
            </a:extLst>
          </p:cNvPr>
          <p:cNvSpPr txBox="1">
            <a:spLocks/>
          </p:cNvSpPr>
          <p:nvPr/>
        </p:nvSpPr>
        <p:spPr>
          <a:xfrm>
            <a:off x="848914" y="436422"/>
            <a:ext cx="7409870" cy="1442401"/>
          </a:xfrm>
          <a:prstGeom prst="rect">
            <a:avLst/>
          </a:prstGeom>
        </p:spPr>
        <p:txBody>
          <a:bodyPr>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Gestaltung von barrierearmen </a:t>
            </a:r>
            <a:r>
              <a:rPr lang="de-DE" sz="4000" dirty="0" err="1">
                <a:solidFill>
                  <a:schemeClr val="accent1"/>
                </a:solidFill>
                <a:latin typeface="+mn-lt"/>
                <a:cs typeface="Aldhabi" panose="01000000000000000000" pitchFamily="2" charset="-78"/>
              </a:rPr>
              <a:t>Moodle</a:t>
            </a:r>
            <a:r>
              <a:rPr lang="de-DE" sz="4000" dirty="0">
                <a:solidFill>
                  <a:schemeClr val="accent1"/>
                </a:solidFill>
                <a:latin typeface="+mn-lt"/>
                <a:cs typeface="Aldhabi" panose="01000000000000000000" pitchFamily="2" charset="-78"/>
              </a:rPr>
              <a:t>-Kursräumen der Uni Duisburg Essen</a:t>
            </a:r>
          </a:p>
        </p:txBody>
      </p:sp>
      <p:sp>
        <p:nvSpPr>
          <p:cNvPr id="2" name="Inhaltsplatzhalter 1">
            <a:extLst>
              <a:ext uri="{FF2B5EF4-FFF2-40B4-BE49-F238E27FC236}">
                <a16:creationId xmlns:a16="http://schemas.microsoft.com/office/drawing/2014/main" id="{9790ECF1-571B-68CC-515A-4C3894122404}"/>
              </a:ext>
            </a:extLst>
          </p:cNvPr>
          <p:cNvSpPr>
            <a:spLocks noGrp="1"/>
          </p:cNvSpPr>
          <p:nvPr>
            <p:ph sz="half" idx="2"/>
          </p:nvPr>
        </p:nvSpPr>
        <p:spPr>
          <a:xfrm>
            <a:off x="972765" y="1838527"/>
            <a:ext cx="7470844" cy="4349835"/>
          </a:xfrm>
        </p:spPr>
        <p:txBody>
          <a:bodyPr>
            <a:normAutofit/>
          </a:bodyPr>
          <a:lstStyle/>
          <a:p>
            <a:r>
              <a:rPr lang="de-DE" sz="1800" dirty="0">
                <a:solidFill>
                  <a:schemeClr val="tx1"/>
                </a:solidFill>
                <a:latin typeface="+mn-lt"/>
              </a:rPr>
              <a:t>Auch dieser Kurs gibt eine Möglichkeit zum Einstieg in das Thema barrierearme Webinhalte. Er zeigt auf, wie ein </a:t>
            </a:r>
            <a:r>
              <a:rPr lang="de-DE" sz="1800" dirty="0" err="1">
                <a:solidFill>
                  <a:schemeClr val="tx1"/>
                </a:solidFill>
                <a:latin typeface="+mn-lt"/>
              </a:rPr>
              <a:t>Moodle</a:t>
            </a:r>
            <a:r>
              <a:rPr lang="de-DE" sz="1800" dirty="0">
                <a:solidFill>
                  <a:schemeClr val="tx1"/>
                </a:solidFill>
                <a:latin typeface="+mn-lt"/>
              </a:rPr>
              <a:t>-Kursraum barrierearm strukturiert und gestaltet werden kann.</a:t>
            </a:r>
          </a:p>
          <a:p>
            <a:r>
              <a:rPr lang="de-DE" sz="1800" dirty="0">
                <a:solidFill>
                  <a:schemeClr val="tx1"/>
                </a:solidFill>
                <a:latin typeface="+mn-lt"/>
              </a:rPr>
              <a:t>Auch gibt er Hinweise, wie Lernmaterialien barrierearm gestaltet werden kann.</a:t>
            </a:r>
          </a:p>
          <a:p>
            <a:r>
              <a:rPr lang="de-DE" sz="1800" dirty="0">
                <a:solidFill>
                  <a:schemeClr val="tx1"/>
                </a:solidFill>
                <a:latin typeface="+mn-lt"/>
              </a:rPr>
              <a:t>Der </a:t>
            </a:r>
            <a:r>
              <a:rPr lang="de-DE" sz="1800" b="1" dirty="0">
                <a:solidFill>
                  <a:schemeClr val="tx1"/>
                </a:solidFill>
                <a:latin typeface="+mn-lt"/>
              </a:rPr>
              <a:t>Eintritt</a:t>
            </a:r>
            <a:r>
              <a:rPr lang="de-DE" sz="1800" dirty="0">
                <a:solidFill>
                  <a:schemeClr val="tx1"/>
                </a:solidFill>
                <a:latin typeface="+mn-lt"/>
              </a:rPr>
              <a:t> in den Kurs ist </a:t>
            </a:r>
            <a:r>
              <a:rPr lang="de-DE" sz="1800" b="1" dirty="0">
                <a:solidFill>
                  <a:schemeClr val="tx1"/>
                </a:solidFill>
                <a:latin typeface="+mn-lt"/>
              </a:rPr>
              <a:t>über den Gastzugang </a:t>
            </a:r>
            <a:r>
              <a:rPr lang="de-DE" sz="1800" dirty="0">
                <a:solidFill>
                  <a:schemeClr val="tx1"/>
                </a:solidFill>
                <a:latin typeface="+mn-lt"/>
              </a:rPr>
              <a:t>möglich. </a:t>
            </a:r>
          </a:p>
        </p:txBody>
      </p:sp>
      <p:pic>
        <p:nvPicPr>
          <p:cNvPr id="2050" name="Picture 2" descr="Logo der Universität Duisburg Essen">
            <a:extLst>
              <a:ext uri="{FF2B5EF4-FFF2-40B4-BE49-F238E27FC236}">
                <a16:creationId xmlns:a16="http://schemas.microsoft.com/office/drawing/2014/main" id="{AAB631E1-F337-7393-16F3-53B348E56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946" y="4261986"/>
            <a:ext cx="3370026" cy="1318706"/>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descr="Link zum Moodle-Kurs der Uni Duisburg Essen">
            <a:hlinkClick r:id="rId3"/>
            <a:extLst>
              <a:ext uri="{FF2B5EF4-FFF2-40B4-BE49-F238E27FC236}">
                <a16:creationId xmlns:a16="http://schemas.microsoft.com/office/drawing/2014/main" id="{01C77979-76E9-DAB2-154D-C66B4DF6783B}"/>
              </a:ext>
            </a:extLst>
          </p:cNvPr>
          <p:cNvPicPr>
            <a:picLocks noChangeAspect="1"/>
          </p:cNvPicPr>
          <p:nvPr/>
        </p:nvPicPr>
        <p:blipFill>
          <a:blip r:embed="rId4"/>
          <a:stretch>
            <a:fillRect/>
          </a:stretch>
        </p:blipFill>
        <p:spPr>
          <a:xfrm>
            <a:off x="5652076" y="5247102"/>
            <a:ext cx="837895" cy="837895"/>
          </a:xfrm>
          <a:prstGeom prst="rect">
            <a:avLst/>
          </a:prstGeom>
        </p:spPr>
      </p:pic>
    </p:spTree>
    <p:extLst>
      <p:ext uri="{BB962C8B-B14F-4D97-AF65-F5344CB8AC3E}">
        <p14:creationId xmlns:p14="http://schemas.microsoft.com/office/powerpoint/2010/main" val="2215855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D575B23-EEE4-3E4B-9322-066FE0DF75F4}"/>
              </a:ext>
            </a:extLst>
          </p:cNvPr>
          <p:cNvSpPr txBox="1"/>
          <p:nvPr/>
        </p:nvSpPr>
        <p:spPr>
          <a:xfrm>
            <a:off x="1819072" y="116731"/>
            <a:ext cx="7324928"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4. Beispielhafte </a:t>
            </a:r>
            <a:r>
              <a:rPr lang="de-DE" b="1" dirty="0" err="1">
                <a:solidFill>
                  <a:schemeClr val="accent1"/>
                </a:solidFill>
                <a:cs typeface="Aldhabi" panose="01000000000000000000" pitchFamily="2" charset="-78"/>
              </a:rPr>
              <a:t>Moodlekurse</a:t>
            </a:r>
            <a:endParaRPr lang="de-DE" b="1" dirty="0">
              <a:solidFill>
                <a:schemeClr val="accent1"/>
              </a:solidFill>
              <a:cs typeface="Aldhabi" panose="01000000000000000000" pitchFamily="2" charset="-78"/>
            </a:endParaRPr>
          </a:p>
        </p:txBody>
      </p:sp>
      <p:sp>
        <p:nvSpPr>
          <p:cNvPr id="3" name="Titel 8">
            <a:extLst>
              <a:ext uri="{FF2B5EF4-FFF2-40B4-BE49-F238E27FC236}">
                <a16:creationId xmlns:a16="http://schemas.microsoft.com/office/drawing/2014/main" id="{85F773EB-6CEE-9E8A-6E3B-60C15EE3BDDF}"/>
              </a:ext>
            </a:extLst>
          </p:cNvPr>
          <p:cNvSpPr txBox="1">
            <a:spLocks/>
          </p:cNvSpPr>
          <p:nvPr/>
        </p:nvSpPr>
        <p:spPr>
          <a:xfrm>
            <a:off x="848914" y="669637"/>
            <a:ext cx="7657778" cy="120918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Beispielkurse mit Förderschwerpunkt des QUA-</a:t>
            </a:r>
            <a:r>
              <a:rPr lang="de-DE" sz="4000" dirty="0" err="1">
                <a:solidFill>
                  <a:schemeClr val="accent1"/>
                </a:solidFill>
                <a:latin typeface="+mn-lt"/>
                <a:cs typeface="Aldhabi" panose="01000000000000000000" pitchFamily="2" charset="-78"/>
              </a:rPr>
              <a:t>LiS</a:t>
            </a:r>
            <a:r>
              <a:rPr lang="de-DE" sz="4000" dirty="0">
                <a:solidFill>
                  <a:schemeClr val="accent1"/>
                </a:solidFill>
                <a:latin typeface="+mn-lt"/>
                <a:cs typeface="Aldhabi" panose="01000000000000000000" pitchFamily="2" charset="-78"/>
              </a:rPr>
              <a:t> NRW</a:t>
            </a:r>
          </a:p>
        </p:txBody>
      </p:sp>
      <p:sp>
        <p:nvSpPr>
          <p:cNvPr id="2" name="Inhaltsplatzhalter 1">
            <a:extLst>
              <a:ext uri="{FF2B5EF4-FFF2-40B4-BE49-F238E27FC236}">
                <a16:creationId xmlns:a16="http://schemas.microsoft.com/office/drawing/2014/main" id="{9790ECF1-571B-68CC-515A-4C3894122404}"/>
              </a:ext>
            </a:extLst>
          </p:cNvPr>
          <p:cNvSpPr>
            <a:spLocks noGrp="1"/>
          </p:cNvSpPr>
          <p:nvPr>
            <p:ph sz="half" idx="2"/>
          </p:nvPr>
        </p:nvSpPr>
        <p:spPr>
          <a:xfrm>
            <a:off x="943582" y="1723352"/>
            <a:ext cx="7500027" cy="4465011"/>
          </a:xfrm>
        </p:spPr>
        <p:txBody>
          <a:bodyPr>
            <a:normAutofit lnSpcReduction="10000"/>
          </a:bodyPr>
          <a:lstStyle/>
          <a:p>
            <a:pPr>
              <a:lnSpc>
                <a:spcPct val="130000"/>
              </a:lnSpc>
            </a:pPr>
            <a:r>
              <a:rPr lang="de-DE" sz="1800" dirty="0">
                <a:solidFill>
                  <a:schemeClr val="tx1"/>
                </a:solidFill>
                <a:latin typeface="+mn-lt"/>
              </a:rPr>
              <a:t>Hier vorgestellte </a:t>
            </a:r>
            <a:r>
              <a:rPr lang="de-DE" sz="1800" dirty="0" err="1">
                <a:solidFill>
                  <a:schemeClr val="tx1"/>
                </a:solidFill>
                <a:latin typeface="+mn-lt"/>
              </a:rPr>
              <a:t>Moodle</a:t>
            </a:r>
            <a:r>
              <a:rPr lang="de-DE" sz="1800" dirty="0">
                <a:solidFill>
                  <a:schemeClr val="tx1"/>
                </a:solidFill>
                <a:latin typeface="+mn-lt"/>
              </a:rPr>
              <a:t>-Kurse bilden konkrete beispielhafte Unterrichtsvorhaben ab. Es können sich beispielhafte Kurse (in Form von </a:t>
            </a:r>
            <a:r>
              <a:rPr lang="de-DE" sz="1800" dirty="0" err="1">
                <a:solidFill>
                  <a:schemeClr val="tx1"/>
                </a:solidFill>
                <a:latin typeface="+mn-lt"/>
              </a:rPr>
              <a:t>mbz</a:t>
            </a:r>
            <a:r>
              <a:rPr lang="de-DE" sz="1800" dirty="0">
                <a:solidFill>
                  <a:schemeClr val="tx1"/>
                </a:solidFill>
                <a:latin typeface="+mn-lt"/>
              </a:rPr>
              <a:t>-Dateien) heruntergeladen werden.</a:t>
            </a:r>
          </a:p>
          <a:p>
            <a:pPr>
              <a:lnSpc>
                <a:spcPct val="130000"/>
              </a:lnSpc>
            </a:pPr>
            <a:r>
              <a:rPr lang="de-DE" sz="1800" dirty="0">
                <a:solidFill>
                  <a:schemeClr val="tx1"/>
                </a:solidFill>
                <a:latin typeface="+mn-lt"/>
              </a:rPr>
              <a:t>Bei der Erstellung der Lerneinheiten für das Gemeinsame Lernen wurden zusätzlich die Lernvoraussetzungen und mögliche Beeinträchtigungen von Schüler und Schülerinnen mit Bedarf an sonderpädagogischer Unterstützung in den Förderschwerpunkten </a:t>
            </a:r>
            <a:r>
              <a:rPr lang="de-DE" sz="1800" b="1" dirty="0">
                <a:solidFill>
                  <a:schemeClr val="tx1"/>
                </a:solidFill>
                <a:latin typeface="+mn-lt"/>
              </a:rPr>
              <a:t>Hören und Kommunikation </a:t>
            </a:r>
            <a:r>
              <a:rPr lang="de-DE" sz="1800" dirty="0">
                <a:solidFill>
                  <a:schemeClr val="tx1"/>
                </a:solidFill>
                <a:latin typeface="+mn-lt"/>
              </a:rPr>
              <a:t>sowie </a:t>
            </a:r>
            <a:r>
              <a:rPr lang="de-DE" sz="1800" b="1" dirty="0">
                <a:solidFill>
                  <a:schemeClr val="tx1"/>
                </a:solidFill>
                <a:latin typeface="+mn-lt"/>
              </a:rPr>
              <a:t>Sehen</a:t>
            </a:r>
            <a:r>
              <a:rPr lang="de-DE" sz="1800" dirty="0">
                <a:solidFill>
                  <a:schemeClr val="tx1"/>
                </a:solidFill>
                <a:latin typeface="+mn-lt"/>
              </a:rPr>
              <a:t> (hier: Sehbeeinträchtigung) bedacht.</a:t>
            </a:r>
          </a:p>
          <a:p>
            <a:pPr>
              <a:lnSpc>
                <a:spcPct val="130000"/>
              </a:lnSpc>
            </a:pPr>
            <a:r>
              <a:rPr lang="de-DE" sz="1800" dirty="0">
                <a:solidFill>
                  <a:schemeClr val="tx1"/>
                </a:solidFill>
                <a:latin typeface="+mn-lt"/>
              </a:rPr>
              <a:t>Die Praxisbeispiele sind für die ganze Lerngruppe konzipiert und zeigen exemplarisch, welche Möglichkeiten der Aktivitätenauswahl das Lernmanagementsystem bietet. Dazu wurden unterschiedliche Kriterien hinsichtlich der Förderschwerpunkte einbezogen.</a:t>
            </a:r>
          </a:p>
        </p:txBody>
      </p:sp>
      <p:pic>
        <p:nvPicPr>
          <p:cNvPr id="9" name="Grafik 8" descr="Logo QUA-LiS NRW Schulentwicklung">
            <a:extLst>
              <a:ext uri="{FF2B5EF4-FFF2-40B4-BE49-F238E27FC236}">
                <a16:creationId xmlns:a16="http://schemas.microsoft.com/office/drawing/2014/main" id="{937CB7C0-D418-9FB6-EC58-BBD035FE2D7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139760" y="5656961"/>
            <a:ext cx="2538392" cy="531402"/>
          </a:xfrm>
          <a:prstGeom prst="rect">
            <a:avLst/>
          </a:prstGeom>
        </p:spPr>
      </p:pic>
      <p:pic>
        <p:nvPicPr>
          <p:cNvPr id="11" name="Grafik 10" descr="Link zur Webseite inklusive schulische Bildung der schulentwicklung.nrw.de">
            <a:hlinkClick r:id="rId3"/>
            <a:extLst>
              <a:ext uri="{FF2B5EF4-FFF2-40B4-BE49-F238E27FC236}">
                <a16:creationId xmlns:a16="http://schemas.microsoft.com/office/drawing/2014/main" id="{550910DD-E869-487B-A001-0DE3D408608F}"/>
              </a:ext>
            </a:extLst>
          </p:cNvPr>
          <p:cNvPicPr>
            <a:picLocks noChangeAspect="1"/>
          </p:cNvPicPr>
          <p:nvPr/>
        </p:nvPicPr>
        <p:blipFill>
          <a:blip r:embed="rId4"/>
          <a:stretch>
            <a:fillRect/>
          </a:stretch>
        </p:blipFill>
        <p:spPr>
          <a:xfrm>
            <a:off x="8306105" y="5188621"/>
            <a:ext cx="837895" cy="837895"/>
          </a:xfrm>
          <a:prstGeom prst="rect">
            <a:avLst/>
          </a:prstGeom>
        </p:spPr>
      </p:pic>
    </p:spTree>
    <p:extLst>
      <p:ext uri="{BB962C8B-B14F-4D97-AF65-F5344CB8AC3E}">
        <p14:creationId xmlns:p14="http://schemas.microsoft.com/office/powerpoint/2010/main" val="3647471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687AAC19-1357-66BF-6ED2-D98643CE6F41}"/>
              </a:ext>
            </a:extLst>
          </p:cNvPr>
          <p:cNvSpPr txBox="1"/>
          <p:nvPr/>
        </p:nvSpPr>
        <p:spPr>
          <a:xfrm>
            <a:off x="1819072" y="116731"/>
            <a:ext cx="7324928"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4. Beispielhafte </a:t>
            </a:r>
            <a:r>
              <a:rPr lang="de-DE" b="1" dirty="0" err="1">
                <a:solidFill>
                  <a:schemeClr val="accent1"/>
                </a:solidFill>
                <a:cs typeface="Aldhabi" panose="01000000000000000000" pitchFamily="2" charset="-78"/>
              </a:rPr>
              <a:t>Moodlekurse</a:t>
            </a:r>
            <a:endParaRPr lang="de-DE" b="1" dirty="0">
              <a:solidFill>
                <a:schemeClr val="accent1"/>
              </a:solidFill>
              <a:cs typeface="Aldhabi" panose="01000000000000000000" pitchFamily="2" charset="-78"/>
            </a:endParaRPr>
          </a:p>
        </p:txBody>
      </p:sp>
      <p:sp>
        <p:nvSpPr>
          <p:cNvPr id="3" name="Titel 8">
            <a:extLst>
              <a:ext uri="{FF2B5EF4-FFF2-40B4-BE49-F238E27FC236}">
                <a16:creationId xmlns:a16="http://schemas.microsoft.com/office/drawing/2014/main" id="{9BDBE902-8F6B-82E8-FF00-C636AE41C491}"/>
              </a:ext>
            </a:extLst>
          </p:cNvPr>
          <p:cNvSpPr txBox="1">
            <a:spLocks/>
          </p:cNvSpPr>
          <p:nvPr/>
        </p:nvSpPr>
        <p:spPr>
          <a:xfrm>
            <a:off x="848914" y="669637"/>
            <a:ext cx="7657778" cy="120918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Materialaufarbeitung zur LTW BW der LPB BW</a:t>
            </a:r>
          </a:p>
        </p:txBody>
      </p:sp>
      <p:sp>
        <p:nvSpPr>
          <p:cNvPr id="2" name="Inhaltsplatzhalter 1">
            <a:extLst>
              <a:ext uri="{FF2B5EF4-FFF2-40B4-BE49-F238E27FC236}">
                <a16:creationId xmlns:a16="http://schemas.microsoft.com/office/drawing/2014/main" id="{9790ECF1-571B-68CC-515A-4C3894122404}"/>
              </a:ext>
            </a:extLst>
          </p:cNvPr>
          <p:cNvSpPr>
            <a:spLocks noGrp="1"/>
          </p:cNvSpPr>
          <p:nvPr>
            <p:ph sz="half" idx="2"/>
          </p:nvPr>
        </p:nvSpPr>
        <p:spPr>
          <a:xfrm>
            <a:off x="933855" y="1809345"/>
            <a:ext cx="7509754" cy="4379018"/>
          </a:xfrm>
        </p:spPr>
        <p:txBody>
          <a:bodyPr>
            <a:normAutofit/>
          </a:bodyPr>
          <a:lstStyle/>
          <a:p>
            <a:r>
              <a:rPr lang="de-DE" sz="1800" dirty="0">
                <a:solidFill>
                  <a:schemeClr val="tx1"/>
                </a:solidFill>
                <a:latin typeface="+mn-lt"/>
              </a:rPr>
              <a:t>Aufgrund der Corona-Pandemie und den damit verbundenen Schulschließungen sah sich die Landeszentrale für politische Bildung des Bundeslandes Baden-Württemberg dazu veranlasst, ihr Themenheft zur Wahl online zur Verfügung zu stellten.</a:t>
            </a:r>
          </a:p>
          <a:p>
            <a:r>
              <a:rPr lang="de-DE" sz="1800" dirty="0">
                <a:solidFill>
                  <a:schemeClr val="tx1"/>
                </a:solidFill>
                <a:latin typeface="+mn-lt"/>
              </a:rPr>
              <a:t>Dabei entschied man sich bewusst gegen die </a:t>
            </a:r>
            <a:r>
              <a:rPr lang="de-DE" sz="1800" dirty="0" err="1">
                <a:solidFill>
                  <a:schemeClr val="tx1"/>
                </a:solidFill>
                <a:latin typeface="+mn-lt"/>
              </a:rPr>
              <a:t>1zu1</a:t>
            </a:r>
            <a:r>
              <a:rPr lang="de-DE" sz="1800" dirty="0">
                <a:solidFill>
                  <a:schemeClr val="tx1"/>
                </a:solidFill>
                <a:latin typeface="+mn-lt"/>
              </a:rPr>
              <a:t> Umsetzung als PDF-Datei. Vielmehr wurde das Potenzial von </a:t>
            </a:r>
            <a:r>
              <a:rPr lang="de-DE" sz="1800" dirty="0" err="1">
                <a:solidFill>
                  <a:schemeClr val="tx1"/>
                </a:solidFill>
                <a:latin typeface="+mn-lt"/>
              </a:rPr>
              <a:t>Moodle</a:t>
            </a:r>
            <a:r>
              <a:rPr lang="de-DE" sz="1800" dirty="0">
                <a:solidFill>
                  <a:schemeClr val="tx1"/>
                </a:solidFill>
                <a:latin typeface="+mn-lt"/>
              </a:rPr>
              <a:t> genutzt und die Informationen und dazugehörigen Aufgaben mit Hilfe der in </a:t>
            </a:r>
            <a:r>
              <a:rPr lang="de-DE" sz="1800" dirty="0" err="1">
                <a:solidFill>
                  <a:schemeClr val="tx1"/>
                </a:solidFill>
                <a:latin typeface="+mn-lt"/>
              </a:rPr>
              <a:t>Moodle</a:t>
            </a:r>
            <a:r>
              <a:rPr lang="de-DE" sz="1800" dirty="0">
                <a:solidFill>
                  <a:schemeClr val="tx1"/>
                </a:solidFill>
                <a:latin typeface="+mn-lt"/>
              </a:rPr>
              <a:t> vorhandenen Möglichkeiten zur Verfügung gestellt.</a:t>
            </a:r>
          </a:p>
          <a:p>
            <a:r>
              <a:rPr lang="de-DE" sz="1800" dirty="0">
                <a:solidFill>
                  <a:schemeClr val="tx1"/>
                </a:solidFill>
                <a:latin typeface="+mn-lt"/>
              </a:rPr>
              <a:t>Hervorzuheben ist hier die gute Struktur und hervorgebrachte Übersichtlichkeit,</a:t>
            </a:r>
            <a:br>
              <a:rPr lang="de-DE" sz="1800" dirty="0">
                <a:solidFill>
                  <a:schemeClr val="tx1"/>
                </a:solidFill>
                <a:latin typeface="+mn-lt"/>
              </a:rPr>
            </a:br>
            <a:r>
              <a:rPr lang="de-DE" sz="1800" dirty="0">
                <a:solidFill>
                  <a:schemeClr val="tx1"/>
                </a:solidFill>
                <a:latin typeface="+mn-lt"/>
              </a:rPr>
              <a:t>welche durch ein ganzes Themenheft führt.</a:t>
            </a:r>
          </a:p>
        </p:txBody>
      </p:sp>
      <p:pic>
        <p:nvPicPr>
          <p:cNvPr id="7" name="Grafik 6" descr="Logo lpb: Landeszentrale für politische Bildung Baden-Württemberg">
            <a:extLst>
              <a:ext uri="{FF2B5EF4-FFF2-40B4-BE49-F238E27FC236}">
                <a16:creationId xmlns:a16="http://schemas.microsoft.com/office/drawing/2014/main" id="{628DAC89-7583-8BCF-3B66-04D032716B5A}"/>
              </a:ext>
            </a:extLst>
          </p:cNvPr>
          <p:cNvPicPr>
            <a:picLocks noChangeAspect="1"/>
          </p:cNvPicPr>
          <p:nvPr/>
        </p:nvPicPr>
        <p:blipFill>
          <a:blip r:embed="rId2"/>
          <a:stretch>
            <a:fillRect/>
          </a:stretch>
        </p:blipFill>
        <p:spPr>
          <a:xfrm>
            <a:off x="5481536" y="5101372"/>
            <a:ext cx="2281284" cy="863787"/>
          </a:xfrm>
          <a:prstGeom prst="rect">
            <a:avLst/>
          </a:prstGeom>
        </p:spPr>
      </p:pic>
      <p:pic>
        <p:nvPicPr>
          <p:cNvPr id="10" name="Grafik 9" descr="Link zum Moodle-Kurs des lpb">
            <a:hlinkClick r:id="rId3"/>
            <a:extLst>
              <a:ext uri="{FF2B5EF4-FFF2-40B4-BE49-F238E27FC236}">
                <a16:creationId xmlns:a16="http://schemas.microsoft.com/office/drawing/2014/main" id="{EEC1C0DA-DF13-07A1-243F-7112A0E333E7}"/>
              </a:ext>
            </a:extLst>
          </p:cNvPr>
          <p:cNvPicPr>
            <a:picLocks noChangeAspect="1"/>
          </p:cNvPicPr>
          <p:nvPr/>
        </p:nvPicPr>
        <p:blipFill>
          <a:blip r:embed="rId4"/>
          <a:stretch>
            <a:fillRect/>
          </a:stretch>
        </p:blipFill>
        <p:spPr>
          <a:xfrm>
            <a:off x="7888843" y="5114317"/>
            <a:ext cx="837895" cy="837895"/>
          </a:xfrm>
          <a:prstGeom prst="rect">
            <a:avLst/>
          </a:prstGeom>
        </p:spPr>
      </p:pic>
    </p:spTree>
    <p:extLst>
      <p:ext uri="{BB962C8B-B14F-4D97-AF65-F5344CB8AC3E}">
        <p14:creationId xmlns:p14="http://schemas.microsoft.com/office/powerpoint/2010/main" val="200084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8">
            <a:extLst>
              <a:ext uri="{FF2B5EF4-FFF2-40B4-BE49-F238E27FC236}">
                <a16:creationId xmlns:a16="http://schemas.microsoft.com/office/drawing/2014/main" id="{73DCBD28-860C-31EC-FEF4-CC9AC4390759}"/>
              </a:ext>
            </a:extLst>
          </p:cNvPr>
          <p:cNvSpPr txBox="1">
            <a:spLocks/>
          </p:cNvSpPr>
          <p:nvPr/>
        </p:nvSpPr>
        <p:spPr>
          <a:xfrm>
            <a:off x="848916" y="1100623"/>
            <a:ext cx="2961084" cy="106221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800" dirty="0">
                <a:solidFill>
                  <a:schemeClr val="accent1"/>
                </a:solidFill>
                <a:latin typeface="+mn-lt"/>
                <a:cs typeface="Aldhabi" panose="01000000000000000000" pitchFamily="2" charset="-78"/>
              </a:rPr>
              <a:t>Gliederung</a:t>
            </a:r>
          </a:p>
        </p:txBody>
      </p:sp>
      <p:sp>
        <p:nvSpPr>
          <p:cNvPr id="2" name="Inhaltsplatzhalter 1">
            <a:extLst>
              <a:ext uri="{FF2B5EF4-FFF2-40B4-BE49-F238E27FC236}">
                <a16:creationId xmlns:a16="http://schemas.microsoft.com/office/drawing/2014/main" id="{38C9F497-6F83-521D-8C6F-C0831D8CFEEA}"/>
              </a:ext>
            </a:extLst>
          </p:cNvPr>
          <p:cNvSpPr>
            <a:spLocks noGrp="1"/>
          </p:cNvSpPr>
          <p:nvPr>
            <p:ph sz="half" idx="4294967295"/>
          </p:nvPr>
        </p:nvSpPr>
        <p:spPr>
          <a:xfrm>
            <a:off x="911259" y="1821166"/>
            <a:ext cx="7415618" cy="3431771"/>
          </a:xfrm>
        </p:spPr>
        <p:txBody>
          <a:bodyPr>
            <a:normAutofit lnSpcReduction="10000"/>
          </a:bodyPr>
          <a:lstStyle/>
          <a:p>
            <a:pPr marL="54900" indent="-342900">
              <a:lnSpc>
                <a:spcPct val="100000"/>
              </a:lnSpc>
              <a:spcBef>
                <a:spcPts val="300"/>
              </a:spcBef>
              <a:spcAft>
                <a:spcPts val="300"/>
              </a:spcAft>
              <a:buFont typeface="+mj-lt"/>
              <a:buAutoNum type="arabicPeriod"/>
            </a:pPr>
            <a:r>
              <a:rPr lang="de-DE" sz="2400" dirty="0">
                <a:solidFill>
                  <a:schemeClr val="tx1"/>
                </a:solidFill>
              </a:rPr>
              <a:t>Begriffsklärungen</a:t>
            </a:r>
          </a:p>
          <a:p>
            <a:pPr marL="808038" lvl="1" indent="-354013">
              <a:spcBef>
                <a:spcPts val="300"/>
              </a:spcBef>
              <a:spcAft>
                <a:spcPts val="300"/>
              </a:spcAft>
              <a:buFont typeface="+mj-lt"/>
              <a:buAutoNum type="alphaLcPeriod"/>
            </a:pPr>
            <a:r>
              <a:rPr lang="de-DE" sz="2200" dirty="0">
                <a:solidFill>
                  <a:schemeClr val="tx1"/>
                </a:solidFill>
              </a:rPr>
              <a:t>„Inklusion“</a:t>
            </a:r>
          </a:p>
          <a:p>
            <a:pPr marL="808038" lvl="1" indent="-354013">
              <a:spcBef>
                <a:spcPts val="300"/>
              </a:spcBef>
              <a:spcAft>
                <a:spcPts val="300"/>
              </a:spcAft>
              <a:buFont typeface="+mj-lt"/>
              <a:buAutoNum type="alphaLcPeriod"/>
            </a:pPr>
            <a:r>
              <a:rPr lang="de-DE" sz="2200" dirty="0">
                <a:solidFill>
                  <a:schemeClr val="tx1"/>
                </a:solidFill>
              </a:rPr>
              <a:t>„Barrierefreiheit“</a:t>
            </a:r>
          </a:p>
          <a:p>
            <a:pPr marL="360363" indent="-360363">
              <a:lnSpc>
                <a:spcPct val="100000"/>
              </a:lnSpc>
              <a:spcBef>
                <a:spcPts val="1200"/>
              </a:spcBef>
              <a:spcAft>
                <a:spcPts val="300"/>
              </a:spcAft>
              <a:buFont typeface="+mj-lt"/>
              <a:buAutoNum type="arabicPeriod"/>
            </a:pPr>
            <a:r>
              <a:rPr lang="de-DE" sz="2400" dirty="0">
                <a:solidFill>
                  <a:schemeClr val="tx1"/>
                </a:solidFill>
              </a:rPr>
              <a:t>digitale Barrierefreiheit durch gesetzliche Vorgaben und Standards</a:t>
            </a:r>
          </a:p>
          <a:p>
            <a:pPr marL="808038" lvl="1" indent="-354013">
              <a:spcBef>
                <a:spcPts val="300"/>
              </a:spcBef>
              <a:spcAft>
                <a:spcPts val="300"/>
              </a:spcAft>
              <a:buFont typeface="+mj-lt"/>
              <a:buAutoNum type="alphaLcPeriod"/>
            </a:pPr>
            <a:r>
              <a:rPr lang="de-DE" sz="2200" dirty="0">
                <a:solidFill>
                  <a:schemeClr val="tx1"/>
                </a:solidFill>
              </a:rPr>
              <a:t>Gesetzeslagen in Deutschland, der EU sowie weltweit</a:t>
            </a:r>
          </a:p>
          <a:p>
            <a:pPr marL="808038" lvl="1" indent="-354013">
              <a:spcBef>
                <a:spcPts val="300"/>
              </a:spcBef>
              <a:spcAft>
                <a:spcPts val="300"/>
              </a:spcAft>
              <a:buFont typeface="+mj-lt"/>
              <a:buAutoNum type="alphaLcPeriod"/>
            </a:pPr>
            <a:r>
              <a:rPr lang="de-DE" sz="2200" dirty="0">
                <a:solidFill>
                  <a:schemeClr val="tx1"/>
                </a:solidFill>
              </a:rPr>
              <a:t>Prinzipien der Barrierefreiheit laut WCAG</a:t>
            </a:r>
          </a:p>
          <a:p>
            <a:pPr marL="54900" indent="-342900">
              <a:lnSpc>
                <a:spcPct val="100000"/>
              </a:lnSpc>
              <a:spcBef>
                <a:spcPts val="1200"/>
              </a:spcBef>
              <a:spcAft>
                <a:spcPts val="300"/>
              </a:spcAft>
              <a:buFont typeface="+mj-lt"/>
              <a:buAutoNum type="arabicPeriod"/>
            </a:pPr>
            <a:r>
              <a:rPr lang="de-DE" sz="2400" dirty="0">
                <a:solidFill>
                  <a:schemeClr val="tx1"/>
                </a:solidFill>
              </a:rPr>
              <a:t>Chancen des LMS für eine inklusive Lernumgebung</a:t>
            </a:r>
            <a:endParaRPr lang="de-DE" sz="2400" i="1" dirty="0">
              <a:solidFill>
                <a:schemeClr val="tx1"/>
              </a:solidFill>
            </a:endParaRPr>
          </a:p>
        </p:txBody>
      </p:sp>
    </p:spTree>
    <p:extLst>
      <p:ext uri="{BB962C8B-B14F-4D97-AF65-F5344CB8AC3E}">
        <p14:creationId xmlns:p14="http://schemas.microsoft.com/office/powerpoint/2010/main" val="2605319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932205B9-7C0B-2BDE-D186-F19A35226C48}"/>
              </a:ext>
            </a:extLst>
          </p:cNvPr>
          <p:cNvSpPr txBox="1"/>
          <p:nvPr/>
        </p:nvSpPr>
        <p:spPr>
          <a:xfrm>
            <a:off x="1819072" y="116731"/>
            <a:ext cx="7324928" cy="461665"/>
          </a:xfrm>
          <a:prstGeom prst="rect">
            <a:avLst/>
          </a:prstGeom>
          <a:noFill/>
        </p:spPr>
        <p:txBody>
          <a:bodyPr wrap="square" rtlCol="0">
            <a:spAutoFit/>
          </a:bodyPr>
          <a:lstStyle/>
          <a:p>
            <a:pPr algn="r"/>
            <a:r>
              <a:rPr lang="de-DE" sz="2400" b="1">
                <a:solidFill>
                  <a:schemeClr val="accent1"/>
                </a:solidFill>
                <a:latin typeface="Aldhabi" panose="01000000000000000000" pitchFamily="2" charset="-78"/>
                <a:cs typeface="Aldhabi" panose="01000000000000000000" pitchFamily="2" charset="-78"/>
              </a:rPr>
              <a:t>4. Beispielhafte Moodlekurse</a:t>
            </a:r>
          </a:p>
        </p:txBody>
      </p:sp>
      <p:sp>
        <p:nvSpPr>
          <p:cNvPr id="3" name="Titel 8">
            <a:extLst>
              <a:ext uri="{FF2B5EF4-FFF2-40B4-BE49-F238E27FC236}">
                <a16:creationId xmlns:a16="http://schemas.microsoft.com/office/drawing/2014/main" id="{D69FF650-896F-4EE6-1912-38E58CB67C30}"/>
              </a:ext>
            </a:extLst>
          </p:cNvPr>
          <p:cNvSpPr txBox="1">
            <a:spLocks/>
          </p:cNvSpPr>
          <p:nvPr/>
        </p:nvSpPr>
        <p:spPr>
          <a:xfrm>
            <a:off x="848914" y="669637"/>
            <a:ext cx="7657778" cy="1209186"/>
          </a:xfrm>
          <a:prstGeom prst="rect">
            <a:avLst/>
          </a:prstGeom>
        </p:spPr>
        <p:txBody>
          <a:bodyPr>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Gestaltungshinweise von barrierearmen </a:t>
            </a:r>
            <a:r>
              <a:rPr lang="de-DE" sz="4000" dirty="0" err="1">
                <a:solidFill>
                  <a:schemeClr val="accent1"/>
                </a:solidFill>
                <a:latin typeface="+mn-lt"/>
                <a:cs typeface="Aldhabi" panose="01000000000000000000" pitchFamily="2" charset="-78"/>
              </a:rPr>
              <a:t>Moodle</a:t>
            </a:r>
            <a:r>
              <a:rPr lang="de-DE" sz="4000" dirty="0">
                <a:solidFill>
                  <a:schemeClr val="accent1"/>
                </a:solidFill>
                <a:latin typeface="+mn-lt"/>
                <a:cs typeface="Aldhabi" panose="01000000000000000000" pitchFamily="2" charset="-78"/>
              </a:rPr>
              <a:t>-Räumen der TU-</a:t>
            </a:r>
            <a:r>
              <a:rPr lang="de-DE" sz="4000" dirty="0" err="1">
                <a:solidFill>
                  <a:schemeClr val="accent1"/>
                </a:solidFill>
                <a:latin typeface="+mn-lt"/>
                <a:cs typeface="Aldhabi" panose="01000000000000000000" pitchFamily="2" charset="-78"/>
              </a:rPr>
              <a:t>Dormund</a:t>
            </a:r>
            <a:endParaRPr lang="de-DE" sz="4000" dirty="0">
              <a:solidFill>
                <a:schemeClr val="accent1"/>
              </a:solidFill>
              <a:latin typeface="+mn-lt"/>
              <a:cs typeface="Aldhabi" panose="01000000000000000000" pitchFamily="2" charset="-78"/>
            </a:endParaRPr>
          </a:p>
        </p:txBody>
      </p:sp>
      <p:sp>
        <p:nvSpPr>
          <p:cNvPr id="2" name="Inhaltsplatzhalter 1">
            <a:extLst>
              <a:ext uri="{FF2B5EF4-FFF2-40B4-BE49-F238E27FC236}">
                <a16:creationId xmlns:a16="http://schemas.microsoft.com/office/drawing/2014/main" id="{9790ECF1-571B-68CC-515A-4C3894122404}"/>
              </a:ext>
            </a:extLst>
          </p:cNvPr>
          <p:cNvSpPr>
            <a:spLocks noGrp="1"/>
          </p:cNvSpPr>
          <p:nvPr>
            <p:ph sz="half" idx="2"/>
          </p:nvPr>
        </p:nvSpPr>
        <p:spPr>
          <a:xfrm>
            <a:off x="872613" y="1918581"/>
            <a:ext cx="7412478" cy="1689173"/>
          </a:xfrm>
        </p:spPr>
        <p:txBody>
          <a:bodyPr>
            <a:normAutofit/>
          </a:bodyPr>
          <a:lstStyle/>
          <a:p>
            <a:r>
              <a:rPr lang="de-DE" sz="1800" dirty="0">
                <a:solidFill>
                  <a:schemeClr val="tx1"/>
                </a:solidFill>
                <a:latin typeface="+mn-lt"/>
              </a:rPr>
              <a:t>Es werden grundsätzliche Gestaltungs- und Strukturhinweise sowie generelle Tipps zum Umgang mit </a:t>
            </a:r>
            <a:r>
              <a:rPr lang="de-DE" sz="1800" dirty="0" err="1">
                <a:solidFill>
                  <a:schemeClr val="tx1"/>
                </a:solidFill>
                <a:latin typeface="+mn-lt"/>
              </a:rPr>
              <a:t>Moodle</a:t>
            </a:r>
            <a:r>
              <a:rPr lang="de-DE" sz="1800" dirty="0">
                <a:solidFill>
                  <a:schemeClr val="tx1"/>
                </a:solidFill>
                <a:latin typeface="+mn-lt"/>
              </a:rPr>
              <a:t> gegeben.</a:t>
            </a:r>
          </a:p>
          <a:p>
            <a:r>
              <a:rPr lang="de-DE" sz="1800" dirty="0">
                <a:solidFill>
                  <a:schemeClr val="tx1"/>
                </a:solidFill>
                <a:latin typeface="+mn-lt"/>
              </a:rPr>
              <a:t>Im Gegensatz zu den zwei vorherigen Seiten geschieht dies hier jedoch nicht in Form eines </a:t>
            </a:r>
            <a:r>
              <a:rPr lang="de-DE" sz="1800" dirty="0" err="1">
                <a:solidFill>
                  <a:schemeClr val="tx1"/>
                </a:solidFill>
                <a:latin typeface="+mn-lt"/>
              </a:rPr>
              <a:t>Moodle</a:t>
            </a:r>
            <a:r>
              <a:rPr lang="de-DE" sz="1800" dirty="0">
                <a:solidFill>
                  <a:schemeClr val="tx1"/>
                </a:solidFill>
                <a:latin typeface="+mn-lt"/>
              </a:rPr>
              <a:t>-Kurses. </a:t>
            </a:r>
          </a:p>
        </p:txBody>
      </p:sp>
      <p:pic>
        <p:nvPicPr>
          <p:cNvPr id="6" name="Grafik 5" descr="Logo der technischen Universität Dortmund">
            <a:extLst>
              <a:ext uri="{FF2B5EF4-FFF2-40B4-BE49-F238E27FC236}">
                <a16:creationId xmlns:a16="http://schemas.microsoft.com/office/drawing/2014/main" id="{F3448BCB-4D7D-DF5C-DFAD-616A825D2DF1}"/>
              </a:ext>
            </a:extLst>
          </p:cNvPr>
          <p:cNvPicPr>
            <a:picLocks noChangeAspect="1"/>
          </p:cNvPicPr>
          <p:nvPr/>
        </p:nvPicPr>
        <p:blipFill>
          <a:blip r:embed="rId2"/>
          <a:stretch>
            <a:fillRect/>
          </a:stretch>
        </p:blipFill>
        <p:spPr>
          <a:xfrm>
            <a:off x="4354258" y="3550597"/>
            <a:ext cx="3094942" cy="895053"/>
          </a:xfrm>
          <a:prstGeom prst="rect">
            <a:avLst/>
          </a:prstGeom>
        </p:spPr>
      </p:pic>
      <p:pic>
        <p:nvPicPr>
          <p:cNvPr id="9" name="Grafik 8" descr="Link zum Moodle-Raum der TU-Dortmund">
            <a:hlinkClick r:id="rId3"/>
            <a:extLst>
              <a:ext uri="{FF2B5EF4-FFF2-40B4-BE49-F238E27FC236}">
                <a16:creationId xmlns:a16="http://schemas.microsoft.com/office/drawing/2014/main" id="{216C1B4D-B03E-B669-297F-AD6E4B585660}"/>
              </a:ext>
            </a:extLst>
          </p:cNvPr>
          <p:cNvPicPr>
            <a:picLocks noChangeAspect="1"/>
          </p:cNvPicPr>
          <p:nvPr/>
        </p:nvPicPr>
        <p:blipFill>
          <a:blip r:embed="rId4"/>
          <a:stretch>
            <a:fillRect/>
          </a:stretch>
        </p:blipFill>
        <p:spPr>
          <a:xfrm>
            <a:off x="6611305" y="4119970"/>
            <a:ext cx="837895" cy="837895"/>
          </a:xfrm>
          <a:prstGeom prst="rect">
            <a:avLst/>
          </a:prstGeom>
        </p:spPr>
      </p:pic>
    </p:spTree>
    <p:extLst>
      <p:ext uri="{BB962C8B-B14F-4D97-AF65-F5344CB8AC3E}">
        <p14:creationId xmlns:p14="http://schemas.microsoft.com/office/powerpoint/2010/main" val="2424994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4CF3E055-168F-2E9F-E4E3-01D91C103481}"/>
              </a:ext>
            </a:extLst>
          </p:cNvPr>
          <p:cNvSpPr txBox="1"/>
          <p:nvPr/>
        </p:nvSpPr>
        <p:spPr>
          <a:xfrm>
            <a:off x="3567545" y="116731"/>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3" name="Titel 8">
            <a:extLst>
              <a:ext uri="{FF2B5EF4-FFF2-40B4-BE49-F238E27FC236}">
                <a16:creationId xmlns:a16="http://schemas.microsoft.com/office/drawing/2014/main" id="{800C2A7E-2572-7486-CA05-F94F11BD47EC}"/>
              </a:ext>
            </a:extLst>
          </p:cNvPr>
          <p:cNvSpPr txBox="1">
            <a:spLocks/>
          </p:cNvSpPr>
          <p:nvPr/>
        </p:nvSpPr>
        <p:spPr>
          <a:xfrm>
            <a:off x="848914" y="669637"/>
            <a:ext cx="7657778" cy="120918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Generelle Gestaltungshinweise für den eigenen </a:t>
            </a:r>
            <a:r>
              <a:rPr lang="de-DE" sz="4000" dirty="0" err="1">
                <a:solidFill>
                  <a:schemeClr val="accent1"/>
                </a:solidFill>
                <a:latin typeface="+mn-lt"/>
                <a:cs typeface="Aldhabi" panose="01000000000000000000" pitchFamily="2" charset="-78"/>
              </a:rPr>
              <a:t>Moodlekurs</a:t>
            </a:r>
            <a:endParaRPr lang="de-DE" sz="4000" dirty="0">
              <a:solidFill>
                <a:schemeClr val="accent1"/>
              </a:solidFill>
              <a:latin typeface="+mn-lt"/>
              <a:cs typeface="Aldhabi" panose="01000000000000000000" pitchFamily="2" charset="-78"/>
            </a:endParaRPr>
          </a:p>
        </p:txBody>
      </p:sp>
      <p:pic>
        <p:nvPicPr>
          <p:cNvPr id="10" name="Grafik 9" descr="Poster Kursgestaltung und Barrierefreiheit">
            <a:extLst>
              <a:ext uri="{FF2B5EF4-FFF2-40B4-BE49-F238E27FC236}">
                <a16:creationId xmlns:a16="http://schemas.microsoft.com/office/drawing/2014/main" id="{4A088A7C-A3E2-B126-A6AC-1F8AD97CBEA2}"/>
              </a:ext>
            </a:extLst>
          </p:cNvPr>
          <p:cNvPicPr>
            <a:picLocks noChangeAspect="1"/>
          </p:cNvPicPr>
          <p:nvPr/>
        </p:nvPicPr>
        <p:blipFill>
          <a:blip r:embed="rId2"/>
          <a:stretch>
            <a:fillRect/>
          </a:stretch>
        </p:blipFill>
        <p:spPr>
          <a:xfrm>
            <a:off x="3263339" y="1887166"/>
            <a:ext cx="3045511" cy="4391714"/>
          </a:xfrm>
          <a:prstGeom prst="rect">
            <a:avLst/>
          </a:prstGeom>
          <a:ln>
            <a:solidFill>
              <a:schemeClr val="tx1"/>
            </a:solidFill>
          </a:ln>
        </p:spPr>
      </p:pic>
      <p:pic>
        <p:nvPicPr>
          <p:cNvPr id="11" name="Grafik 10" descr="Link zur PDF &quot;Barrierefrei gestalten&quot; ">
            <a:hlinkClick r:id="rId3"/>
            <a:extLst>
              <a:ext uri="{FF2B5EF4-FFF2-40B4-BE49-F238E27FC236}">
                <a16:creationId xmlns:a16="http://schemas.microsoft.com/office/drawing/2014/main" id="{A4AF9C4B-884D-71A9-CA61-9A20819A3BD1}"/>
              </a:ext>
            </a:extLst>
          </p:cNvPr>
          <p:cNvPicPr>
            <a:picLocks noChangeAspect="1"/>
          </p:cNvPicPr>
          <p:nvPr/>
        </p:nvPicPr>
        <p:blipFill>
          <a:blip r:embed="rId4"/>
          <a:stretch>
            <a:fillRect/>
          </a:stretch>
        </p:blipFill>
        <p:spPr>
          <a:xfrm>
            <a:off x="6436203" y="5440985"/>
            <a:ext cx="837895" cy="837895"/>
          </a:xfrm>
          <a:prstGeom prst="rect">
            <a:avLst/>
          </a:prstGeom>
        </p:spPr>
      </p:pic>
    </p:spTree>
    <p:extLst>
      <p:ext uri="{BB962C8B-B14F-4D97-AF65-F5344CB8AC3E}">
        <p14:creationId xmlns:p14="http://schemas.microsoft.com/office/powerpoint/2010/main" val="795986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4A5A780-3289-FA50-A137-121ACCDC8C43}"/>
              </a:ext>
            </a:extLst>
          </p:cNvPr>
          <p:cNvSpPr txBox="1"/>
          <p:nvPr/>
        </p:nvSpPr>
        <p:spPr>
          <a:xfrm>
            <a:off x="3567545" y="116731"/>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4" name="Titel 8">
            <a:extLst>
              <a:ext uri="{FF2B5EF4-FFF2-40B4-BE49-F238E27FC236}">
                <a16:creationId xmlns:a16="http://schemas.microsoft.com/office/drawing/2014/main" id="{B5F8F61C-6DAD-E007-6694-38CCCAA745C7}"/>
              </a:ext>
            </a:extLst>
          </p:cNvPr>
          <p:cNvSpPr txBox="1">
            <a:spLocks/>
          </p:cNvSpPr>
          <p:nvPr/>
        </p:nvSpPr>
        <p:spPr>
          <a:xfrm>
            <a:off x="848914" y="669637"/>
            <a:ext cx="7657778" cy="120918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Generelle Gestaltungshinweise für den eigenen </a:t>
            </a:r>
            <a:r>
              <a:rPr lang="de-DE" sz="4000" dirty="0" err="1">
                <a:solidFill>
                  <a:schemeClr val="accent1"/>
                </a:solidFill>
                <a:latin typeface="+mn-lt"/>
                <a:cs typeface="Aldhabi" panose="01000000000000000000" pitchFamily="2" charset="-78"/>
              </a:rPr>
              <a:t>Moodlekurs</a:t>
            </a:r>
            <a:endParaRPr lang="de-DE" sz="4000" dirty="0">
              <a:solidFill>
                <a:schemeClr val="accent1"/>
              </a:solidFill>
              <a:latin typeface="+mn-lt"/>
              <a:cs typeface="Aldhabi" panose="01000000000000000000" pitchFamily="2" charset="-78"/>
            </a:endParaRPr>
          </a:p>
        </p:txBody>
      </p:sp>
      <p:sp>
        <p:nvSpPr>
          <p:cNvPr id="2" name="Inhaltsplatzhalter 1">
            <a:extLst>
              <a:ext uri="{FF2B5EF4-FFF2-40B4-BE49-F238E27FC236}">
                <a16:creationId xmlns:a16="http://schemas.microsoft.com/office/drawing/2014/main" id="{FF65369B-257B-2C16-4814-0394DDBC02AE}"/>
              </a:ext>
            </a:extLst>
          </p:cNvPr>
          <p:cNvSpPr>
            <a:spLocks noGrp="1"/>
          </p:cNvSpPr>
          <p:nvPr>
            <p:ph sz="half" idx="2"/>
          </p:nvPr>
        </p:nvSpPr>
        <p:spPr>
          <a:xfrm>
            <a:off x="963037" y="1731522"/>
            <a:ext cx="7921883" cy="4552545"/>
          </a:xfrm>
        </p:spPr>
        <p:txBody>
          <a:bodyPr>
            <a:normAutofit/>
          </a:bodyPr>
          <a:lstStyle/>
          <a:p>
            <a:pPr marL="374650" indent="-374650">
              <a:lnSpc>
                <a:spcPct val="130000"/>
              </a:lnSpc>
              <a:buFont typeface="Arial" panose="020B0604020202020204" pitchFamily="34" charset="0"/>
              <a:buChar char="•"/>
            </a:pPr>
            <a:r>
              <a:rPr lang="de-DE" dirty="0">
                <a:solidFill>
                  <a:schemeClr val="tx1"/>
                </a:solidFill>
                <a:latin typeface="+mn-lt"/>
                <a:cs typeface="Arial" panose="020B0604020202020204" pitchFamily="34" charset="0"/>
              </a:rPr>
              <a:t>Texte unter anderem für Lernende mit Leseschwäche, Gedächtnisschwierigkeiten oder anderer Muttersprache in </a:t>
            </a:r>
            <a:r>
              <a:rPr lang="de-DE" b="1" dirty="0">
                <a:solidFill>
                  <a:schemeClr val="tx1"/>
                </a:solidFill>
                <a:latin typeface="+mn-lt"/>
                <a:cs typeface="Arial" panose="020B0604020202020204" pitchFamily="34" charset="0"/>
              </a:rPr>
              <a:t>leichter Sprache </a:t>
            </a:r>
            <a:r>
              <a:rPr lang="de-DE" dirty="0">
                <a:solidFill>
                  <a:schemeClr val="tx1"/>
                </a:solidFill>
                <a:latin typeface="+mn-lt"/>
                <a:cs typeface="Arial" panose="020B0604020202020204" pitchFamily="34" charset="0"/>
              </a:rPr>
              <a:t>verfassen</a:t>
            </a:r>
          </a:p>
          <a:p>
            <a:pPr marL="374650" indent="-374650">
              <a:lnSpc>
                <a:spcPct val="130000"/>
              </a:lnSpc>
              <a:buFont typeface="Arial" panose="020B0604020202020204" pitchFamily="34" charset="0"/>
              <a:buChar char="•"/>
            </a:pPr>
            <a:r>
              <a:rPr lang="de-DE" dirty="0">
                <a:solidFill>
                  <a:schemeClr val="tx1"/>
                </a:solidFill>
                <a:latin typeface="+mn-lt"/>
                <a:cs typeface="Arial" panose="020B0604020202020204" pitchFamily="34" charset="0"/>
              </a:rPr>
              <a:t>eine </a:t>
            </a:r>
            <a:r>
              <a:rPr lang="de-DE" b="1" dirty="0">
                <a:solidFill>
                  <a:schemeClr val="tx1"/>
                </a:solidFill>
                <a:latin typeface="+mn-lt"/>
                <a:cs typeface="Arial" panose="020B0604020202020204" pitchFamily="34" charset="0"/>
              </a:rPr>
              <a:t>leichte Bedienbarkeit </a:t>
            </a:r>
            <a:r>
              <a:rPr lang="de-DE" dirty="0">
                <a:solidFill>
                  <a:schemeClr val="tx1"/>
                </a:solidFill>
                <a:latin typeface="+mn-lt"/>
                <a:cs typeface="Arial" panose="020B0604020202020204" pitchFamily="34" charset="0"/>
              </a:rPr>
              <a:t>für Lernende mit motorischen Schwierigkeiten gewährleisten</a:t>
            </a:r>
          </a:p>
          <a:p>
            <a:pPr marL="374650" indent="-374650">
              <a:lnSpc>
                <a:spcPct val="130000"/>
              </a:lnSpc>
              <a:buFont typeface="Arial" panose="020B0604020202020204" pitchFamily="34" charset="0"/>
              <a:buChar char="•"/>
            </a:pPr>
            <a:r>
              <a:rPr lang="de-DE" b="0" i="0" u="none" strike="noStrike" baseline="0" dirty="0">
                <a:solidFill>
                  <a:schemeClr val="tx1"/>
                </a:solidFill>
                <a:latin typeface="+mn-lt"/>
                <a:cs typeface="Arial" panose="020B0604020202020204" pitchFamily="34" charset="0"/>
              </a:rPr>
              <a:t>Bilder mit </a:t>
            </a:r>
            <a:r>
              <a:rPr lang="de-DE" b="1" i="0" u="none" strike="noStrike" baseline="0" dirty="0">
                <a:solidFill>
                  <a:schemeClr val="tx1"/>
                </a:solidFill>
                <a:latin typeface="+mn-lt"/>
                <a:cs typeface="Arial" panose="020B0604020202020204" pitchFamily="34" charset="0"/>
              </a:rPr>
              <a:t>Alternativtexten</a:t>
            </a:r>
            <a:r>
              <a:rPr lang="de-DE" b="0" i="0" u="none" strike="noStrike" baseline="0" dirty="0">
                <a:solidFill>
                  <a:schemeClr val="tx1"/>
                </a:solidFill>
                <a:latin typeface="+mn-lt"/>
                <a:cs typeface="Arial" panose="020B0604020202020204" pitchFamily="34" charset="0"/>
              </a:rPr>
              <a:t> für Lernende mit hochgradiger Sehbehinderung oder Blindheit zum Vorlesen mit Screenreader oder Farbenblindheit versehen</a:t>
            </a:r>
          </a:p>
          <a:p>
            <a:pPr marL="374650" indent="-374650">
              <a:lnSpc>
                <a:spcPct val="130000"/>
              </a:lnSpc>
              <a:buFont typeface="Arial" panose="020B0604020202020204" pitchFamily="34" charset="0"/>
              <a:buChar char="•"/>
            </a:pPr>
            <a:r>
              <a:rPr lang="de-DE" b="0" i="0" u="none" strike="noStrike" baseline="0" dirty="0">
                <a:solidFill>
                  <a:schemeClr val="tx1"/>
                </a:solidFill>
                <a:latin typeface="+mn-lt"/>
                <a:cs typeface="Arial" panose="020B0604020202020204" pitchFamily="34" charset="0"/>
              </a:rPr>
              <a:t>grundsätzlich </a:t>
            </a:r>
            <a:r>
              <a:rPr lang="de-DE" b="1" i="0" u="none" strike="noStrike" baseline="0" dirty="0">
                <a:solidFill>
                  <a:schemeClr val="tx1"/>
                </a:solidFill>
                <a:latin typeface="+mn-lt"/>
                <a:cs typeface="Arial" panose="020B0604020202020204" pitchFamily="34" charset="0"/>
              </a:rPr>
              <a:t>gute Kontraste </a:t>
            </a:r>
            <a:r>
              <a:rPr lang="de-DE" b="0" i="0" u="none" strike="noStrike" baseline="0" dirty="0">
                <a:solidFill>
                  <a:schemeClr val="tx1"/>
                </a:solidFill>
                <a:latin typeface="+mn-lt"/>
                <a:cs typeface="Arial" panose="020B0604020202020204" pitchFamily="34" charset="0"/>
              </a:rPr>
              <a:t>von Vorder- und Hintergrund </a:t>
            </a:r>
          </a:p>
          <a:p>
            <a:pPr marL="374650" indent="-374650">
              <a:lnSpc>
                <a:spcPct val="130000"/>
              </a:lnSpc>
              <a:buFont typeface="Arial" panose="020B0604020202020204" pitchFamily="34" charset="0"/>
              <a:buChar char="•"/>
            </a:pPr>
            <a:r>
              <a:rPr lang="de-DE" b="1" i="0" u="none" strike="noStrike" baseline="0" dirty="0">
                <a:solidFill>
                  <a:schemeClr val="tx1"/>
                </a:solidFill>
                <a:latin typeface="+mn-lt"/>
                <a:cs typeface="Arial" panose="020B0604020202020204" pitchFamily="34" charset="0"/>
              </a:rPr>
              <a:t>serifenlose und größere Schrift </a:t>
            </a:r>
            <a:r>
              <a:rPr lang="de-DE" b="0" i="0" u="none" strike="noStrike" baseline="0" dirty="0">
                <a:solidFill>
                  <a:schemeClr val="tx1"/>
                </a:solidFill>
                <a:latin typeface="+mn-lt"/>
                <a:cs typeface="Arial" panose="020B0604020202020204" pitchFamily="34" charset="0"/>
              </a:rPr>
              <a:t>mittels der Überschriftenformatierungen im Editor vornehmen, damit die Proportionen bei Vergrößerungen erhalten bleiben und die Navigation vereinfacht wird</a:t>
            </a:r>
          </a:p>
          <a:p>
            <a:pPr indent="0">
              <a:lnSpc>
                <a:spcPct val="130000"/>
              </a:lnSpc>
            </a:pPr>
            <a:endParaRPr lang="de-DE" dirty="0"/>
          </a:p>
        </p:txBody>
      </p:sp>
      <p:pic>
        <p:nvPicPr>
          <p:cNvPr id="6" name="Grafik 5" descr="Link zur PDF &quot;Leichte Sprache Regeln&quot;">
            <a:hlinkClick r:id="rId2"/>
            <a:extLst>
              <a:ext uri="{FF2B5EF4-FFF2-40B4-BE49-F238E27FC236}">
                <a16:creationId xmlns:a16="http://schemas.microsoft.com/office/drawing/2014/main" id="{C0739965-110B-CFA2-AEE6-133A2FECF984}"/>
              </a:ext>
            </a:extLst>
          </p:cNvPr>
          <p:cNvPicPr>
            <a:picLocks noChangeAspect="1"/>
          </p:cNvPicPr>
          <p:nvPr/>
        </p:nvPicPr>
        <p:blipFill>
          <a:blip r:embed="rId3"/>
          <a:stretch>
            <a:fillRect/>
          </a:stretch>
        </p:blipFill>
        <p:spPr>
          <a:xfrm>
            <a:off x="8405831" y="2690831"/>
            <a:ext cx="738169" cy="738169"/>
          </a:xfrm>
          <a:prstGeom prst="rect">
            <a:avLst/>
          </a:prstGeom>
        </p:spPr>
      </p:pic>
      <p:pic>
        <p:nvPicPr>
          <p:cNvPr id="16" name="Grafik 15">
            <a:extLst>
              <a:ext uri="{FF2B5EF4-FFF2-40B4-BE49-F238E27FC236}">
                <a16:creationId xmlns:a16="http://schemas.microsoft.com/office/drawing/2014/main" id="{D8161238-40AF-C3E8-F7EB-BA9BF77182B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50996" y="2137291"/>
            <a:ext cx="738169" cy="738169"/>
          </a:xfrm>
          <a:prstGeom prst="rect">
            <a:avLst/>
          </a:prstGeom>
        </p:spPr>
      </p:pic>
      <p:sp>
        <p:nvSpPr>
          <p:cNvPr id="5" name="Textfeld 4">
            <a:extLst>
              <a:ext uri="{FF2B5EF4-FFF2-40B4-BE49-F238E27FC236}">
                <a16:creationId xmlns:a16="http://schemas.microsoft.com/office/drawing/2014/main" id="{13CE0A19-F062-24FD-87A9-61B81A2122C9}"/>
              </a:ext>
            </a:extLst>
          </p:cNvPr>
          <p:cNvSpPr txBox="1"/>
          <p:nvPr/>
        </p:nvSpPr>
        <p:spPr>
          <a:xfrm>
            <a:off x="0" y="6027423"/>
            <a:ext cx="3775364" cy="338554"/>
          </a:xfrm>
          <a:prstGeom prst="rect">
            <a:avLst/>
          </a:prstGeom>
          <a:noFill/>
        </p:spPr>
        <p:txBody>
          <a:bodyPr wrap="square" rtlCol="0">
            <a:spAutoFit/>
          </a:bodyPr>
          <a:lstStyle/>
          <a:p>
            <a:r>
              <a:rPr lang="de-DE" sz="1600" u="none" strike="noStrike" baseline="0" dirty="0">
                <a:latin typeface="+mj-lt"/>
              </a:rPr>
              <a:t>Stefanie </a:t>
            </a:r>
            <a:r>
              <a:rPr lang="de-DE" sz="1600" u="none" strike="noStrike" baseline="0" dirty="0" err="1">
                <a:latin typeface="+mj-lt"/>
              </a:rPr>
              <a:t>Jaskulski</a:t>
            </a:r>
            <a:r>
              <a:rPr lang="de-DE" sz="1600" u="none" strike="noStrike" baseline="0" dirty="0">
                <a:latin typeface="+mj-lt"/>
              </a:rPr>
              <a:t>, </a:t>
            </a:r>
            <a:r>
              <a:rPr lang="de-DE" sz="1600" u="none" strike="noStrike" baseline="0" dirty="0" err="1">
                <a:latin typeface="+mj-lt"/>
              </a:rPr>
              <a:t>MoodleKannMehr</a:t>
            </a:r>
            <a:endParaRPr lang="de-DE" sz="700" dirty="0">
              <a:latin typeface="+mj-lt"/>
              <a:cs typeface="HamburgSans"/>
            </a:endParaRPr>
          </a:p>
        </p:txBody>
      </p:sp>
    </p:spTree>
    <p:extLst>
      <p:ext uri="{BB962C8B-B14F-4D97-AF65-F5344CB8AC3E}">
        <p14:creationId xmlns:p14="http://schemas.microsoft.com/office/powerpoint/2010/main" val="2864826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5A84341-17A2-0602-D232-833396E362FB}"/>
              </a:ext>
            </a:extLst>
          </p:cNvPr>
          <p:cNvSpPr txBox="1"/>
          <p:nvPr/>
        </p:nvSpPr>
        <p:spPr>
          <a:xfrm>
            <a:off x="3567545" y="116731"/>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4" name="Titel 8">
            <a:extLst>
              <a:ext uri="{FF2B5EF4-FFF2-40B4-BE49-F238E27FC236}">
                <a16:creationId xmlns:a16="http://schemas.microsoft.com/office/drawing/2014/main" id="{E51FCFCC-4B31-A596-399C-32CF66EAAE1B}"/>
              </a:ext>
            </a:extLst>
          </p:cNvPr>
          <p:cNvSpPr txBox="1">
            <a:spLocks/>
          </p:cNvSpPr>
          <p:nvPr/>
        </p:nvSpPr>
        <p:spPr>
          <a:xfrm>
            <a:off x="848914" y="669637"/>
            <a:ext cx="7657778" cy="120918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Generelle Gestaltungshinweise für den eigenen </a:t>
            </a:r>
            <a:r>
              <a:rPr lang="de-DE" sz="4000" dirty="0" err="1">
                <a:solidFill>
                  <a:schemeClr val="accent1"/>
                </a:solidFill>
                <a:latin typeface="+mn-lt"/>
                <a:cs typeface="Aldhabi" panose="01000000000000000000" pitchFamily="2" charset="-78"/>
              </a:rPr>
              <a:t>Moodlekurs</a:t>
            </a:r>
            <a:endParaRPr lang="de-DE" sz="4000" dirty="0">
              <a:solidFill>
                <a:schemeClr val="accent1"/>
              </a:solidFill>
              <a:latin typeface="+mn-lt"/>
              <a:cs typeface="Aldhabi" panose="01000000000000000000" pitchFamily="2" charset="-78"/>
            </a:endParaRPr>
          </a:p>
        </p:txBody>
      </p:sp>
      <p:sp>
        <p:nvSpPr>
          <p:cNvPr id="2" name="Inhaltsplatzhalter 1">
            <a:extLst>
              <a:ext uri="{FF2B5EF4-FFF2-40B4-BE49-F238E27FC236}">
                <a16:creationId xmlns:a16="http://schemas.microsoft.com/office/drawing/2014/main" id="{FF65369B-257B-2C16-4814-0394DDBC02AE}"/>
              </a:ext>
            </a:extLst>
          </p:cNvPr>
          <p:cNvSpPr>
            <a:spLocks noGrp="1"/>
          </p:cNvSpPr>
          <p:nvPr>
            <p:ph sz="half" idx="2"/>
          </p:nvPr>
        </p:nvSpPr>
        <p:spPr>
          <a:xfrm>
            <a:off x="963038" y="1723351"/>
            <a:ext cx="7388160" cy="4550989"/>
          </a:xfrm>
        </p:spPr>
        <p:txBody>
          <a:bodyPr>
            <a:normAutofit lnSpcReduction="10000"/>
          </a:bodyPr>
          <a:lstStyle/>
          <a:p>
            <a:pPr marL="374650" indent="-374650">
              <a:lnSpc>
                <a:spcPct val="130000"/>
              </a:lnSpc>
              <a:spcBef>
                <a:spcPts val="0"/>
              </a:spcBef>
              <a:spcAft>
                <a:spcPts val="400"/>
              </a:spcAft>
              <a:buFont typeface="Arial" panose="020B0604020202020204" pitchFamily="34" charset="0"/>
              <a:buChar char="•"/>
            </a:pPr>
            <a:r>
              <a:rPr lang="de-DE" b="1" dirty="0">
                <a:solidFill>
                  <a:schemeClr val="tx1"/>
                </a:solidFill>
                <a:latin typeface="+mn-lt"/>
              </a:rPr>
              <a:t>klare Abbildungen</a:t>
            </a:r>
            <a:r>
              <a:rPr lang="de-DE" dirty="0">
                <a:solidFill>
                  <a:schemeClr val="tx1"/>
                </a:solidFill>
                <a:latin typeface="+mn-lt"/>
              </a:rPr>
              <a:t>,</a:t>
            </a:r>
          </a:p>
          <a:p>
            <a:pPr marL="374650" indent="-374650">
              <a:lnSpc>
                <a:spcPct val="130000"/>
              </a:lnSpc>
              <a:spcBef>
                <a:spcPts val="0"/>
              </a:spcBef>
              <a:spcAft>
                <a:spcPts val="400"/>
              </a:spcAft>
              <a:buFont typeface="Arial" panose="020B0604020202020204" pitchFamily="34" charset="0"/>
              <a:buChar char="•"/>
            </a:pPr>
            <a:r>
              <a:rPr lang="de-DE" b="1" dirty="0">
                <a:solidFill>
                  <a:schemeClr val="tx1"/>
                </a:solidFill>
                <a:latin typeface="+mn-lt"/>
              </a:rPr>
              <a:t>übersichtliche und gleichbleibende Struktur </a:t>
            </a:r>
            <a:r>
              <a:rPr lang="de-DE" dirty="0">
                <a:solidFill>
                  <a:schemeClr val="tx1"/>
                </a:solidFill>
                <a:latin typeface="+mn-lt"/>
              </a:rPr>
              <a:t>für Lernende mit Sehbehinderung, Konzentrationsschwäche, Autismus-Spektrum-Störung erzeugen</a:t>
            </a:r>
          </a:p>
          <a:p>
            <a:pPr marL="374650" indent="-374650">
              <a:lnSpc>
                <a:spcPct val="130000"/>
              </a:lnSpc>
              <a:spcBef>
                <a:spcPts val="0"/>
              </a:spcBef>
              <a:spcAft>
                <a:spcPts val="400"/>
              </a:spcAft>
              <a:buFont typeface="Arial" panose="020B0604020202020204" pitchFamily="34" charset="0"/>
              <a:buChar char="•"/>
            </a:pPr>
            <a:r>
              <a:rPr lang="de-DE" b="1" dirty="0">
                <a:solidFill>
                  <a:schemeClr val="tx1"/>
                </a:solidFill>
                <a:latin typeface="+mn-lt"/>
              </a:rPr>
              <a:t>Videos</a:t>
            </a:r>
            <a:r>
              <a:rPr lang="de-DE" dirty="0">
                <a:solidFill>
                  <a:schemeClr val="tx1"/>
                </a:solidFill>
                <a:latin typeface="+mn-lt"/>
              </a:rPr>
              <a:t> (zum Beispiel YouTube) </a:t>
            </a:r>
            <a:r>
              <a:rPr lang="de-DE" b="1" dirty="0">
                <a:solidFill>
                  <a:schemeClr val="tx1"/>
                </a:solidFill>
                <a:latin typeface="+mn-lt"/>
              </a:rPr>
              <a:t>mit einem Untertitel </a:t>
            </a:r>
            <a:r>
              <a:rPr lang="de-DE" dirty="0">
                <a:solidFill>
                  <a:schemeClr val="tx1"/>
                </a:solidFill>
                <a:latin typeface="+mn-lt"/>
              </a:rPr>
              <a:t>für Lernende mit Hörbeeinträchtigungen beziehungsweise die Auswahl der Muttersprache bei Lernenden mit Migrationshintergrund einschalten, wie auch eine Audiodeskription und Gebärdensprache nutzen</a:t>
            </a:r>
          </a:p>
          <a:p>
            <a:pPr marL="374650" indent="-374650">
              <a:lnSpc>
                <a:spcPct val="130000"/>
              </a:lnSpc>
              <a:spcBef>
                <a:spcPts val="0"/>
              </a:spcBef>
              <a:spcAft>
                <a:spcPts val="400"/>
              </a:spcAft>
              <a:buFont typeface="Arial" panose="020B0604020202020204" pitchFamily="34" charset="0"/>
              <a:buChar char="•"/>
            </a:pPr>
            <a:r>
              <a:rPr lang="de-DE" dirty="0">
                <a:solidFill>
                  <a:schemeClr val="tx1"/>
                </a:solidFill>
                <a:latin typeface="+mn-lt"/>
              </a:rPr>
              <a:t>bei Videos (zum Beispiel YouTube) oder Links zu Videos ist </a:t>
            </a:r>
            <a:r>
              <a:rPr lang="de-DE" b="1" dirty="0">
                <a:solidFill>
                  <a:schemeClr val="tx1"/>
                </a:solidFill>
                <a:latin typeface="+mn-lt"/>
              </a:rPr>
              <a:t>sicherzustellen, dass alle visuellen Informationen auch verbalisiert werden</a:t>
            </a:r>
          </a:p>
          <a:p>
            <a:pPr marL="374650" indent="-374650">
              <a:lnSpc>
                <a:spcPct val="130000"/>
              </a:lnSpc>
              <a:spcBef>
                <a:spcPts val="0"/>
              </a:spcBef>
              <a:spcAft>
                <a:spcPts val="400"/>
              </a:spcAft>
              <a:buFont typeface="Arial" panose="020B0604020202020204" pitchFamily="34" charset="0"/>
              <a:buChar char="•"/>
            </a:pPr>
            <a:r>
              <a:rPr lang="de-DE" dirty="0">
                <a:solidFill>
                  <a:schemeClr val="tx1"/>
                </a:solidFill>
                <a:latin typeface="+mn-lt"/>
              </a:rPr>
              <a:t>bei Links auf externe Seiten sollte im Text darauf hingewiesen werden, wenn diese sich in einem separaten Fenster/Tab öffnen, da die Lernenden sonst gegebenenfalls in eine Sackgasse manövriert werden, da die Zurückfunktion nicht funktioniert</a:t>
            </a:r>
          </a:p>
        </p:txBody>
      </p:sp>
    </p:spTree>
    <p:extLst>
      <p:ext uri="{BB962C8B-B14F-4D97-AF65-F5344CB8AC3E}">
        <p14:creationId xmlns:p14="http://schemas.microsoft.com/office/powerpoint/2010/main" val="1454806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F65369B-257B-2C16-4814-0394DDBC02AE}"/>
              </a:ext>
            </a:extLst>
          </p:cNvPr>
          <p:cNvSpPr>
            <a:spLocks noGrp="1"/>
          </p:cNvSpPr>
          <p:nvPr>
            <p:ph sz="half" idx="2"/>
          </p:nvPr>
        </p:nvSpPr>
        <p:spPr>
          <a:xfrm>
            <a:off x="943583" y="1799617"/>
            <a:ext cx="7407614" cy="4310921"/>
          </a:xfrm>
        </p:spPr>
        <p:txBody>
          <a:bodyPr>
            <a:normAutofit/>
          </a:bodyPr>
          <a:lstStyle/>
          <a:p>
            <a:pPr marL="374650" indent="-374650">
              <a:lnSpc>
                <a:spcPct val="130000"/>
              </a:lnSpc>
              <a:buFont typeface="Arial" panose="020B0604020202020204" pitchFamily="34" charset="0"/>
              <a:buChar char="•"/>
            </a:pPr>
            <a:r>
              <a:rPr lang="de-DE" sz="1800" dirty="0">
                <a:solidFill>
                  <a:schemeClr val="tx1"/>
                </a:solidFill>
                <a:latin typeface="+mn-lt"/>
              </a:rPr>
              <a:t>die </a:t>
            </a:r>
            <a:r>
              <a:rPr lang="de-DE" sz="1800" b="1" dirty="0">
                <a:solidFill>
                  <a:schemeClr val="tx1"/>
                </a:solidFill>
                <a:latin typeface="+mn-lt"/>
              </a:rPr>
              <a:t>Sicherstellung </a:t>
            </a:r>
            <a:r>
              <a:rPr lang="de-DE" sz="1800" b="1" dirty="0" err="1">
                <a:solidFill>
                  <a:schemeClr val="tx1"/>
                </a:solidFill>
                <a:latin typeface="+mn-lt"/>
              </a:rPr>
              <a:t>assistiver</a:t>
            </a:r>
            <a:r>
              <a:rPr lang="de-DE" sz="1800" b="1" dirty="0">
                <a:solidFill>
                  <a:schemeClr val="tx1"/>
                </a:solidFill>
                <a:latin typeface="+mn-lt"/>
              </a:rPr>
              <a:t> Technologien </a:t>
            </a:r>
            <a:r>
              <a:rPr lang="de-DE" sz="1800" dirty="0">
                <a:solidFill>
                  <a:schemeClr val="tx1"/>
                </a:solidFill>
                <a:latin typeface="+mn-lt"/>
              </a:rPr>
              <a:t>(Screenreader, Braillezeile, Augensteuerung …)</a:t>
            </a:r>
          </a:p>
          <a:p>
            <a:pPr marL="374650" indent="-374650">
              <a:lnSpc>
                <a:spcPct val="130000"/>
              </a:lnSpc>
              <a:buFont typeface="Arial" panose="020B0604020202020204" pitchFamily="34" charset="0"/>
              <a:buChar char="•"/>
            </a:pPr>
            <a:r>
              <a:rPr lang="de-DE" sz="1800" b="1" dirty="0">
                <a:solidFill>
                  <a:schemeClr val="tx1"/>
                </a:solidFill>
                <a:latin typeface="+mn-lt"/>
              </a:rPr>
              <a:t>alle beschreibbaren Texte sind mit einer Formatvorlage</a:t>
            </a:r>
            <a:r>
              <a:rPr lang="de-DE" sz="1800" dirty="0">
                <a:solidFill>
                  <a:schemeClr val="tx1"/>
                </a:solidFill>
                <a:latin typeface="+mn-lt"/>
              </a:rPr>
              <a:t> (E-Buch-Standard) als Word- oder </a:t>
            </a:r>
            <a:r>
              <a:rPr lang="de-DE" sz="1800" dirty="0" err="1">
                <a:solidFill>
                  <a:schemeClr val="tx1"/>
                </a:solidFill>
                <a:latin typeface="+mn-lt"/>
              </a:rPr>
              <a:t>rtf</a:t>
            </a:r>
            <a:r>
              <a:rPr lang="de-DE" sz="1800" dirty="0">
                <a:solidFill>
                  <a:schemeClr val="tx1"/>
                </a:solidFill>
                <a:latin typeface="+mn-lt"/>
              </a:rPr>
              <a:t>-Format </a:t>
            </a:r>
            <a:r>
              <a:rPr lang="de-DE" sz="1800" b="1" dirty="0">
                <a:solidFill>
                  <a:schemeClr val="tx1"/>
                </a:solidFill>
                <a:latin typeface="+mn-lt"/>
              </a:rPr>
              <a:t>formatiert</a:t>
            </a:r>
          </a:p>
          <a:p>
            <a:pPr marL="374650" indent="-374650">
              <a:lnSpc>
                <a:spcPct val="130000"/>
              </a:lnSpc>
              <a:buFont typeface="Arial" panose="020B0604020202020204" pitchFamily="34" charset="0"/>
              <a:buChar char="•"/>
            </a:pPr>
            <a:r>
              <a:rPr lang="de-DE" sz="1800" b="1" dirty="0">
                <a:solidFill>
                  <a:schemeClr val="tx1"/>
                </a:solidFill>
                <a:latin typeface="+mn-lt"/>
              </a:rPr>
              <a:t>PDF-Dateien sind </a:t>
            </a:r>
            <a:r>
              <a:rPr lang="de-DE" sz="1800" b="1" dirty="0" err="1">
                <a:solidFill>
                  <a:schemeClr val="tx1"/>
                </a:solidFill>
                <a:latin typeface="+mn-lt"/>
              </a:rPr>
              <a:t>getagged</a:t>
            </a:r>
            <a:r>
              <a:rPr lang="de-DE" sz="1800" b="1" dirty="0">
                <a:solidFill>
                  <a:schemeClr val="tx1"/>
                </a:solidFill>
                <a:latin typeface="+mn-lt"/>
              </a:rPr>
              <a:t> </a:t>
            </a:r>
            <a:r>
              <a:rPr lang="de-DE" sz="1800" dirty="0">
                <a:solidFill>
                  <a:schemeClr val="tx1"/>
                </a:solidFill>
                <a:latin typeface="+mn-lt"/>
              </a:rPr>
              <a:t>(Metainformationen sind hinterlegt), sodass ein Dokument problemlos, zum Beispiel mit einem Screenreader, vorgelesen werden kann; nicht </a:t>
            </a:r>
            <a:r>
              <a:rPr lang="de-DE" sz="1800" dirty="0" err="1">
                <a:solidFill>
                  <a:schemeClr val="tx1"/>
                </a:solidFill>
                <a:latin typeface="+mn-lt"/>
              </a:rPr>
              <a:t>getagged</a:t>
            </a:r>
            <a:r>
              <a:rPr lang="de-DE" sz="1800" dirty="0">
                <a:solidFill>
                  <a:schemeClr val="tx1"/>
                </a:solidFill>
                <a:latin typeface="+mn-lt"/>
              </a:rPr>
              <a:t> Seiten können über </a:t>
            </a:r>
            <a:r>
              <a:rPr lang="de-DE" sz="1800" dirty="0">
                <a:solidFill>
                  <a:schemeClr val="tx1"/>
                </a:solidFill>
                <a:latin typeface="+mn-lt"/>
                <a:hlinkClick r:id="rId2"/>
              </a:rPr>
              <a:t>pave-pdf.org (Webseite) </a:t>
            </a:r>
            <a:r>
              <a:rPr lang="de-DE" sz="1800" dirty="0">
                <a:solidFill>
                  <a:schemeClr val="tx1"/>
                </a:solidFill>
                <a:latin typeface="+mn-lt"/>
              </a:rPr>
              <a:t>barrierefrei erstellt werden</a:t>
            </a:r>
          </a:p>
        </p:txBody>
      </p:sp>
      <p:sp>
        <p:nvSpPr>
          <p:cNvPr id="3" name="Textfeld 2">
            <a:extLst>
              <a:ext uri="{FF2B5EF4-FFF2-40B4-BE49-F238E27FC236}">
                <a16:creationId xmlns:a16="http://schemas.microsoft.com/office/drawing/2014/main" id="{39BF19C7-7ADC-EEFC-AD00-E505633F95B9}"/>
              </a:ext>
            </a:extLst>
          </p:cNvPr>
          <p:cNvSpPr txBox="1"/>
          <p:nvPr/>
        </p:nvSpPr>
        <p:spPr>
          <a:xfrm>
            <a:off x="3567545" y="116731"/>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4" name="Titel 8">
            <a:extLst>
              <a:ext uri="{FF2B5EF4-FFF2-40B4-BE49-F238E27FC236}">
                <a16:creationId xmlns:a16="http://schemas.microsoft.com/office/drawing/2014/main" id="{6CEB9DF4-6938-5599-F042-EE3CFCE8F17A}"/>
              </a:ext>
            </a:extLst>
          </p:cNvPr>
          <p:cNvSpPr txBox="1">
            <a:spLocks/>
          </p:cNvSpPr>
          <p:nvPr/>
        </p:nvSpPr>
        <p:spPr>
          <a:xfrm>
            <a:off x="848914" y="669637"/>
            <a:ext cx="7657778" cy="120918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Generelle Gestaltungshinweise für den eigenen </a:t>
            </a:r>
            <a:r>
              <a:rPr lang="de-DE" sz="4000" dirty="0" err="1">
                <a:solidFill>
                  <a:schemeClr val="accent1"/>
                </a:solidFill>
                <a:latin typeface="+mn-lt"/>
                <a:cs typeface="Aldhabi" panose="01000000000000000000" pitchFamily="2" charset="-78"/>
              </a:rPr>
              <a:t>Moodlekurs</a:t>
            </a:r>
            <a:endParaRPr lang="de-DE" sz="4000" dirty="0">
              <a:solidFill>
                <a:schemeClr val="accent1"/>
              </a:solidFill>
              <a:latin typeface="+mn-lt"/>
              <a:cs typeface="Aldhabi" panose="01000000000000000000" pitchFamily="2" charset="-78"/>
            </a:endParaRPr>
          </a:p>
        </p:txBody>
      </p:sp>
      <p:sp>
        <p:nvSpPr>
          <p:cNvPr id="6" name="Textfeld 5">
            <a:extLst>
              <a:ext uri="{FF2B5EF4-FFF2-40B4-BE49-F238E27FC236}">
                <a16:creationId xmlns:a16="http://schemas.microsoft.com/office/drawing/2014/main" id="{D2D30A41-D2D1-631F-451D-4A5E092AD2CF}"/>
              </a:ext>
            </a:extLst>
          </p:cNvPr>
          <p:cNvSpPr txBox="1"/>
          <p:nvPr/>
        </p:nvSpPr>
        <p:spPr>
          <a:xfrm>
            <a:off x="-1" y="6027423"/>
            <a:ext cx="4184073" cy="338554"/>
          </a:xfrm>
          <a:prstGeom prst="rect">
            <a:avLst/>
          </a:prstGeom>
          <a:noFill/>
        </p:spPr>
        <p:txBody>
          <a:bodyPr wrap="square" rtlCol="0">
            <a:spAutoFit/>
          </a:bodyPr>
          <a:lstStyle/>
          <a:p>
            <a:r>
              <a:rPr lang="de-DE" sz="1600" u="none" strike="noStrike" baseline="0" dirty="0">
                <a:latin typeface="+mj-lt"/>
              </a:rPr>
              <a:t>Stefanie </a:t>
            </a:r>
            <a:r>
              <a:rPr lang="de-DE" sz="1600" u="none" strike="noStrike" baseline="0" dirty="0" err="1">
                <a:latin typeface="+mj-lt"/>
              </a:rPr>
              <a:t>Jaskulski</a:t>
            </a:r>
            <a:r>
              <a:rPr lang="de-DE" sz="1600" u="none" strike="noStrike" baseline="0" dirty="0">
                <a:latin typeface="+mj-lt"/>
              </a:rPr>
              <a:t>, </a:t>
            </a:r>
            <a:r>
              <a:rPr lang="de-DE" sz="1600" u="none" strike="noStrike" baseline="0" dirty="0" err="1">
                <a:latin typeface="+mj-lt"/>
              </a:rPr>
              <a:t>MoodleKannMehr</a:t>
            </a:r>
            <a:endParaRPr lang="de-DE" sz="700" dirty="0">
              <a:latin typeface="+mj-lt"/>
              <a:cs typeface="HamburgSans"/>
            </a:endParaRPr>
          </a:p>
        </p:txBody>
      </p:sp>
    </p:spTree>
    <p:extLst>
      <p:ext uri="{BB962C8B-B14F-4D97-AF65-F5344CB8AC3E}">
        <p14:creationId xmlns:p14="http://schemas.microsoft.com/office/powerpoint/2010/main" val="3492505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F65369B-257B-2C16-4814-0394DDBC02AE}"/>
              </a:ext>
            </a:extLst>
          </p:cNvPr>
          <p:cNvSpPr>
            <a:spLocks noGrp="1"/>
          </p:cNvSpPr>
          <p:nvPr>
            <p:ph sz="half" idx="2"/>
          </p:nvPr>
        </p:nvSpPr>
        <p:spPr>
          <a:xfrm>
            <a:off x="914400" y="1799617"/>
            <a:ext cx="7957226" cy="4542817"/>
          </a:xfrm>
        </p:spPr>
        <p:txBody>
          <a:bodyPr>
            <a:normAutofit lnSpcReduction="10000"/>
          </a:bodyPr>
          <a:lstStyle/>
          <a:p>
            <a:pPr indent="0">
              <a:lnSpc>
                <a:spcPct val="130000"/>
              </a:lnSpc>
            </a:pPr>
            <a:r>
              <a:rPr lang="de-DE" dirty="0">
                <a:solidFill>
                  <a:schemeClr val="tx1"/>
                </a:solidFill>
                <a:latin typeface="+mn-lt"/>
              </a:rPr>
              <a:t>Auch der </a:t>
            </a:r>
            <a:r>
              <a:rPr lang="de-DE" dirty="0" err="1">
                <a:solidFill>
                  <a:schemeClr val="tx1"/>
                </a:solidFill>
                <a:latin typeface="+mn-lt"/>
              </a:rPr>
              <a:t>Moodle</a:t>
            </a:r>
            <a:r>
              <a:rPr lang="de-DE" dirty="0">
                <a:solidFill>
                  <a:schemeClr val="tx1"/>
                </a:solidFill>
                <a:latin typeface="+mn-lt"/>
              </a:rPr>
              <a:t>-Kurs gehört als digitaler Raum als „4. Pädagoge“ dazu! Dabei gilt es zu beachten, dass das coolste digitale Tool und die innovativste Unterrichtsidee verpuffen, wenn sich die </a:t>
            </a:r>
            <a:r>
              <a:rPr lang="de-DE" dirty="0" err="1">
                <a:solidFill>
                  <a:schemeClr val="tx1"/>
                </a:solidFill>
                <a:latin typeface="+mn-lt"/>
              </a:rPr>
              <a:t>Schüler:innen</a:t>
            </a:r>
            <a:r>
              <a:rPr lang="de-DE" dirty="0">
                <a:solidFill>
                  <a:schemeClr val="tx1"/>
                </a:solidFill>
                <a:latin typeface="+mn-lt"/>
              </a:rPr>
              <a:t> auf der Plattform nicht zurecht finden.</a:t>
            </a:r>
          </a:p>
          <a:p>
            <a:pPr indent="0">
              <a:lnSpc>
                <a:spcPct val="130000"/>
              </a:lnSpc>
            </a:pPr>
            <a:r>
              <a:rPr lang="de-DE" dirty="0">
                <a:solidFill>
                  <a:schemeClr val="tx1"/>
                </a:solidFill>
                <a:latin typeface="+mn-lt"/>
              </a:rPr>
              <a:t>Dabei sollte die Gestaltung der </a:t>
            </a:r>
            <a:r>
              <a:rPr lang="de-DE" dirty="0" err="1">
                <a:solidFill>
                  <a:schemeClr val="tx1"/>
                </a:solidFill>
                <a:latin typeface="+mn-lt"/>
              </a:rPr>
              <a:t>Moodle</a:t>
            </a:r>
            <a:r>
              <a:rPr lang="de-DE" dirty="0">
                <a:solidFill>
                  <a:schemeClr val="tx1"/>
                </a:solidFill>
                <a:latin typeface="+mn-lt"/>
              </a:rPr>
              <a:t>-Kurse sich an den Vorerfahrungen und -fähigkeiten der jeweiligen Lerngruppe orientieren, aber auch den jeweiligen Lerngegenstand und seine spezifischen Merkmale im Blick behalten.</a:t>
            </a:r>
          </a:p>
          <a:p>
            <a:pPr indent="0">
              <a:lnSpc>
                <a:spcPct val="130000"/>
              </a:lnSpc>
            </a:pPr>
            <a:r>
              <a:rPr lang="de-DE" dirty="0">
                <a:solidFill>
                  <a:schemeClr val="tx1"/>
                </a:solidFill>
                <a:latin typeface="+mn-lt"/>
              </a:rPr>
              <a:t>Zudem helfen bereits einfache grafische Elemente wie Trennlinien, wiederkehrende Symbole oder aufmerksam machenden Rahmen. Diese können recht einfach mit HTML und CSS erstellt werden. </a:t>
            </a:r>
          </a:p>
          <a:p>
            <a:pPr indent="0">
              <a:lnSpc>
                <a:spcPct val="130000"/>
              </a:lnSpc>
            </a:pPr>
            <a:r>
              <a:rPr lang="de-DE" dirty="0">
                <a:solidFill>
                  <a:schemeClr val="tx1"/>
                </a:solidFill>
                <a:latin typeface="+mn-lt"/>
              </a:rPr>
              <a:t>Claudie Schwemmers hat hierzu ein sehr empfehlenswertes E-Book verfasst. </a:t>
            </a:r>
          </a:p>
          <a:p>
            <a:pPr indent="0">
              <a:lnSpc>
                <a:spcPct val="130000"/>
              </a:lnSpc>
            </a:pPr>
            <a:r>
              <a:rPr lang="de-DE" dirty="0">
                <a:solidFill>
                  <a:schemeClr val="tx1"/>
                </a:solidFill>
                <a:latin typeface="+mn-lt"/>
              </a:rPr>
              <a:t>Wer sich hierfür nicht bereit fühlt, der kann von dem OER-Kurs</a:t>
            </a:r>
            <a:br>
              <a:rPr lang="de-DE" dirty="0">
                <a:solidFill>
                  <a:schemeClr val="tx1"/>
                </a:solidFill>
                <a:latin typeface="+mn-lt"/>
              </a:rPr>
            </a:br>
            <a:r>
              <a:rPr lang="de-DE" dirty="0">
                <a:solidFill>
                  <a:schemeClr val="tx1"/>
                </a:solidFill>
                <a:latin typeface="+mn-lt"/>
              </a:rPr>
              <a:t>von Sven Stemmler (siehe nächste Folie) profitieren.</a:t>
            </a:r>
          </a:p>
        </p:txBody>
      </p:sp>
      <p:sp>
        <p:nvSpPr>
          <p:cNvPr id="5" name="Textfeld 4">
            <a:extLst>
              <a:ext uri="{FF2B5EF4-FFF2-40B4-BE49-F238E27FC236}">
                <a16:creationId xmlns:a16="http://schemas.microsoft.com/office/drawing/2014/main" id="{13CE0A19-F062-24FD-87A9-61B81A2122C9}"/>
              </a:ext>
            </a:extLst>
          </p:cNvPr>
          <p:cNvSpPr txBox="1"/>
          <p:nvPr/>
        </p:nvSpPr>
        <p:spPr>
          <a:xfrm>
            <a:off x="0" y="6048204"/>
            <a:ext cx="3733800" cy="338554"/>
          </a:xfrm>
          <a:prstGeom prst="rect">
            <a:avLst/>
          </a:prstGeom>
          <a:noFill/>
        </p:spPr>
        <p:txBody>
          <a:bodyPr wrap="square" rtlCol="0">
            <a:spAutoFit/>
          </a:bodyPr>
          <a:lstStyle/>
          <a:p>
            <a:r>
              <a:rPr lang="de-DE" sz="1600" u="none" strike="noStrike" baseline="0" dirty="0">
                <a:latin typeface="+mj-lt"/>
              </a:rPr>
              <a:t>Maria Denise Krug, </a:t>
            </a:r>
            <a:r>
              <a:rPr lang="de-DE" sz="1600" u="none" strike="noStrike" baseline="0" dirty="0" err="1">
                <a:latin typeface="+mj-lt"/>
              </a:rPr>
              <a:t>MoodleKannMehr</a:t>
            </a:r>
            <a:endParaRPr lang="de-DE" sz="700" dirty="0">
              <a:latin typeface="+mj-lt"/>
              <a:cs typeface="HamburgSans"/>
            </a:endParaRPr>
          </a:p>
        </p:txBody>
      </p:sp>
      <p:pic>
        <p:nvPicPr>
          <p:cNvPr id="6" name="Grafik 5">
            <a:hlinkClick r:id="rId2"/>
            <a:extLst>
              <a:ext uri="{FF2B5EF4-FFF2-40B4-BE49-F238E27FC236}">
                <a16:creationId xmlns:a16="http://schemas.microsoft.com/office/drawing/2014/main" id="{FDAAF257-C48D-CD4E-19BE-AE448AA59E82}"/>
              </a:ext>
            </a:extLst>
          </p:cNvPr>
          <p:cNvPicPr>
            <a:picLocks noChangeAspect="1"/>
          </p:cNvPicPr>
          <p:nvPr/>
        </p:nvPicPr>
        <p:blipFill>
          <a:blip r:embed="rId3"/>
          <a:stretch>
            <a:fillRect/>
          </a:stretch>
        </p:blipFill>
        <p:spPr>
          <a:xfrm>
            <a:off x="8223438" y="5604265"/>
            <a:ext cx="738169" cy="738169"/>
          </a:xfrm>
          <a:prstGeom prst="rect">
            <a:avLst/>
          </a:prstGeom>
        </p:spPr>
      </p:pic>
      <p:pic>
        <p:nvPicPr>
          <p:cNvPr id="7" name="Grafik 6" descr="Liste mit einfarbiger Füllung">
            <a:extLst>
              <a:ext uri="{FF2B5EF4-FFF2-40B4-BE49-F238E27FC236}">
                <a16:creationId xmlns:a16="http://schemas.microsoft.com/office/drawing/2014/main" id="{920B2D4A-7F0A-3308-95F3-E069E26267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27685" y="5283474"/>
            <a:ext cx="738169" cy="738169"/>
          </a:xfrm>
          <a:prstGeom prst="rect">
            <a:avLst/>
          </a:prstGeom>
        </p:spPr>
      </p:pic>
      <p:sp>
        <p:nvSpPr>
          <p:cNvPr id="3" name="Textfeld 2">
            <a:extLst>
              <a:ext uri="{FF2B5EF4-FFF2-40B4-BE49-F238E27FC236}">
                <a16:creationId xmlns:a16="http://schemas.microsoft.com/office/drawing/2014/main" id="{30356EEB-A8BA-AB6B-E47A-711D5DFD5B36}"/>
              </a:ext>
            </a:extLst>
          </p:cNvPr>
          <p:cNvSpPr txBox="1"/>
          <p:nvPr/>
        </p:nvSpPr>
        <p:spPr>
          <a:xfrm>
            <a:off x="3567545" y="95950"/>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4" name="Titel 8">
            <a:extLst>
              <a:ext uri="{FF2B5EF4-FFF2-40B4-BE49-F238E27FC236}">
                <a16:creationId xmlns:a16="http://schemas.microsoft.com/office/drawing/2014/main" id="{0F8F83A5-C27F-1CCE-8DEC-016781A58FA8}"/>
              </a:ext>
            </a:extLst>
          </p:cNvPr>
          <p:cNvSpPr txBox="1">
            <a:spLocks/>
          </p:cNvSpPr>
          <p:nvPr/>
        </p:nvSpPr>
        <p:spPr>
          <a:xfrm>
            <a:off x="848914" y="644235"/>
            <a:ext cx="7657778" cy="1276150"/>
          </a:xfrm>
          <a:prstGeom prst="rect">
            <a:avLst/>
          </a:prstGeom>
        </p:spPr>
        <p:txBody>
          <a:bodyPr>
            <a:normAutofit fontScale="9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Wiedererkennungsmerkmale und einheitliches Erscheinungsbild zur besseren Orientierung</a:t>
            </a:r>
          </a:p>
        </p:txBody>
      </p:sp>
    </p:spTree>
    <p:extLst>
      <p:ext uri="{BB962C8B-B14F-4D97-AF65-F5344CB8AC3E}">
        <p14:creationId xmlns:p14="http://schemas.microsoft.com/office/powerpoint/2010/main" val="1599507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98BA39F-B8F0-2362-598F-F2268DA9011C}"/>
              </a:ext>
            </a:extLst>
          </p:cNvPr>
          <p:cNvSpPr txBox="1"/>
          <p:nvPr/>
        </p:nvSpPr>
        <p:spPr>
          <a:xfrm>
            <a:off x="3567545" y="95950"/>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4" name="Titel 8">
            <a:extLst>
              <a:ext uri="{FF2B5EF4-FFF2-40B4-BE49-F238E27FC236}">
                <a16:creationId xmlns:a16="http://schemas.microsoft.com/office/drawing/2014/main" id="{BB03F1B6-BDC4-6CA7-101B-F493FB5A59D2}"/>
              </a:ext>
            </a:extLst>
          </p:cNvPr>
          <p:cNvSpPr txBox="1">
            <a:spLocks/>
          </p:cNvSpPr>
          <p:nvPr/>
        </p:nvSpPr>
        <p:spPr>
          <a:xfrm>
            <a:off x="848914" y="644235"/>
            <a:ext cx="7657778" cy="1276150"/>
          </a:xfrm>
          <a:prstGeom prst="rect">
            <a:avLst/>
          </a:prstGeom>
        </p:spPr>
        <p:txBody>
          <a:bodyPr>
            <a:normAutofit fontScale="9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Wiedererkennungsmerkmale und einheitliches Erscheinungsbild zur besseren Orientierung</a:t>
            </a:r>
          </a:p>
        </p:txBody>
      </p:sp>
      <p:pic>
        <p:nvPicPr>
          <p:cNvPr id="7170" name="Picture 2">
            <a:extLst>
              <a:ext uri="{FF2B5EF4-FFF2-40B4-BE49-F238E27FC236}">
                <a16:creationId xmlns:a16="http://schemas.microsoft.com/office/drawing/2014/main" id="{6940E3DD-0FF5-1C01-1B4C-62BB09E75A6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690" y="2562931"/>
            <a:ext cx="5626843" cy="36011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3E94DFC3-29E4-602A-ADB0-E5339133944B}"/>
              </a:ext>
            </a:extLst>
          </p:cNvPr>
          <p:cNvSpPr txBox="1"/>
          <p:nvPr/>
        </p:nvSpPr>
        <p:spPr>
          <a:xfrm>
            <a:off x="1073690" y="1847030"/>
            <a:ext cx="7444092" cy="646331"/>
          </a:xfrm>
          <a:prstGeom prst="rect">
            <a:avLst/>
          </a:prstGeom>
          <a:noFill/>
        </p:spPr>
        <p:txBody>
          <a:bodyPr wrap="square" rtlCol="0">
            <a:spAutoFit/>
          </a:bodyPr>
          <a:lstStyle/>
          <a:p>
            <a:r>
              <a:rPr lang="de-DE" b="1" dirty="0" err="1">
                <a:cs typeface="HamburgSans"/>
              </a:rPr>
              <a:t>Moodle</a:t>
            </a:r>
            <a:r>
              <a:rPr lang="de-DE" b="1" dirty="0">
                <a:cs typeface="HamburgSans"/>
              </a:rPr>
              <a:t>-Gestaltungsbaukasten von Sven Stemmler</a:t>
            </a:r>
            <a:r>
              <a:rPr lang="de-DE" dirty="0">
                <a:cs typeface="HamburgSans"/>
              </a:rPr>
              <a:t>, zum Importieren von Strukturelementen in den eigenen Kurs.</a:t>
            </a:r>
          </a:p>
        </p:txBody>
      </p:sp>
      <p:pic>
        <p:nvPicPr>
          <p:cNvPr id="12" name="Grafik 11" descr="Link zur Webseite mit Download-Möglichkeiten von Sven Stemmler">
            <a:hlinkClick r:id="rId3"/>
            <a:extLst>
              <a:ext uri="{FF2B5EF4-FFF2-40B4-BE49-F238E27FC236}">
                <a16:creationId xmlns:a16="http://schemas.microsoft.com/office/drawing/2014/main" id="{FC17B214-82FA-C74A-3D90-ADB09FD22B41}"/>
              </a:ext>
            </a:extLst>
          </p:cNvPr>
          <p:cNvPicPr>
            <a:picLocks noChangeAspect="1"/>
          </p:cNvPicPr>
          <p:nvPr/>
        </p:nvPicPr>
        <p:blipFill>
          <a:blip r:embed="rId4"/>
          <a:stretch>
            <a:fillRect/>
          </a:stretch>
        </p:blipFill>
        <p:spPr>
          <a:xfrm>
            <a:off x="6955236" y="4013846"/>
            <a:ext cx="837895" cy="837895"/>
          </a:xfrm>
          <a:prstGeom prst="rect">
            <a:avLst/>
          </a:prstGeom>
        </p:spPr>
      </p:pic>
    </p:spTree>
    <p:extLst>
      <p:ext uri="{BB962C8B-B14F-4D97-AF65-F5344CB8AC3E}">
        <p14:creationId xmlns:p14="http://schemas.microsoft.com/office/powerpoint/2010/main" val="521780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F65369B-257B-2C16-4814-0394DDBC02AE}"/>
              </a:ext>
            </a:extLst>
          </p:cNvPr>
          <p:cNvSpPr>
            <a:spLocks noGrp="1"/>
          </p:cNvSpPr>
          <p:nvPr>
            <p:ph sz="half" idx="2"/>
          </p:nvPr>
        </p:nvSpPr>
        <p:spPr>
          <a:xfrm>
            <a:off x="914400" y="1799617"/>
            <a:ext cx="7957226" cy="4542817"/>
          </a:xfrm>
        </p:spPr>
        <p:txBody>
          <a:bodyPr>
            <a:normAutofit/>
          </a:bodyPr>
          <a:lstStyle/>
          <a:p>
            <a:pPr indent="0">
              <a:lnSpc>
                <a:spcPct val="130000"/>
              </a:lnSpc>
            </a:pPr>
            <a:r>
              <a:rPr lang="de-DE" sz="1800" dirty="0">
                <a:solidFill>
                  <a:schemeClr val="tx1"/>
                </a:solidFill>
                <a:latin typeface="+mn-lt"/>
              </a:rPr>
              <a:t>Eine klare Struktur mit intuitiven Bezeichnungen hilft allen </a:t>
            </a:r>
            <a:r>
              <a:rPr lang="de-DE" sz="1800" dirty="0" err="1">
                <a:solidFill>
                  <a:schemeClr val="tx1"/>
                </a:solidFill>
                <a:latin typeface="+mn-lt"/>
              </a:rPr>
              <a:t>Nutzer:innen</a:t>
            </a:r>
            <a:r>
              <a:rPr lang="de-DE" sz="1800" dirty="0">
                <a:solidFill>
                  <a:schemeClr val="tx1"/>
                </a:solidFill>
                <a:latin typeface="+mn-lt"/>
              </a:rPr>
              <a:t> sich zu orientieren. Eventuell bietet es sich an, mit Symbolen oder Bildern zu arbeiten. Wie auch im realen Lernraum ist Übersichtlichkeit im </a:t>
            </a:r>
            <a:r>
              <a:rPr lang="de-DE" sz="1800" dirty="0" err="1">
                <a:solidFill>
                  <a:schemeClr val="tx1"/>
                </a:solidFill>
                <a:latin typeface="+mn-lt"/>
              </a:rPr>
              <a:t>Moodle</a:t>
            </a:r>
            <a:r>
              <a:rPr lang="de-DE" sz="1800" dirty="0">
                <a:solidFill>
                  <a:schemeClr val="tx1"/>
                </a:solidFill>
                <a:latin typeface="+mn-lt"/>
              </a:rPr>
              <a:t>-Kurs ein wichtiges Stichwort. Regelmäßiges „Ausmisten“ (Löschen oder Verbergen) </a:t>
            </a:r>
            <a:br>
              <a:rPr lang="de-DE" sz="1800" dirty="0">
                <a:solidFill>
                  <a:schemeClr val="tx1"/>
                </a:solidFill>
                <a:latin typeface="+mn-lt"/>
              </a:rPr>
            </a:br>
            <a:r>
              <a:rPr lang="de-DE" sz="1800" dirty="0">
                <a:solidFill>
                  <a:schemeClr val="tx1"/>
                </a:solidFill>
                <a:latin typeface="+mn-lt"/>
              </a:rPr>
              <a:t>erleichtert die Ordnung.</a:t>
            </a:r>
          </a:p>
          <a:p>
            <a:pPr indent="0">
              <a:lnSpc>
                <a:spcPct val="130000"/>
              </a:lnSpc>
            </a:pPr>
            <a:r>
              <a:rPr lang="de-DE" sz="1800" dirty="0">
                <a:solidFill>
                  <a:schemeClr val="tx1"/>
                </a:solidFill>
                <a:latin typeface="+mn-lt"/>
              </a:rPr>
              <a:t>Weiterhin kann ein wie die nachfolgend zu sehenden Einstiegs-bilder für virtuelle Klassenräume bereits als Grundlage für ein H5P-Image-Hotspot zur bestmöglichen Orientierung genutzt werden. </a:t>
            </a:r>
          </a:p>
          <a:p>
            <a:pPr indent="0">
              <a:lnSpc>
                <a:spcPct val="130000"/>
              </a:lnSpc>
            </a:pPr>
            <a:r>
              <a:rPr lang="de-DE" sz="1800" dirty="0">
                <a:solidFill>
                  <a:schemeClr val="tx1"/>
                </a:solidFill>
                <a:latin typeface="+mn-lt"/>
              </a:rPr>
              <a:t>Darüber hinaus wäre es ebenfalls möglich, lediglich ein solches oder auch anderes Bild als gesamte Lernlandkarte zu nutzen und alle zu erreichenden Inhalte für die Lernenden zu verstecken. </a:t>
            </a:r>
          </a:p>
        </p:txBody>
      </p:sp>
      <p:sp>
        <p:nvSpPr>
          <p:cNvPr id="5" name="Textfeld 4">
            <a:extLst>
              <a:ext uri="{FF2B5EF4-FFF2-40B4-BE49-F238E27FC236}">
                <a16:creationId xmlns:a16="http://schemas.microsoft.com/office/drawing/2014/main" id="{13CE0A19-F062-24FD-87A9-61B81A2122C9}"/>
              </a:ext>
            </a:extLst>
          </p:cNvPr>
          <p:cNvSpPr txBox="1"/>
          <p:nvPr/>
        </p:nvSpPr>
        <p:spPr>
          <a:xfrm>
            <a:off x="-1" y="6041277"/>
            <a:ext cx="3366655" cy="338554"/>
          </a:xfrm>
          <a:prstGeom prst="rect">
            <a:avLst/>
          </a:prstGeom>
          <a:noFill/>
        </p:spPr>
        <p:txBody>
          <a:bodyPr wrap="square" rtlCol="0">
            <a:spAutoFit/>
          </a:bodyPr>
          <a:lstStyle/>
          <a:p>
            <a:r>
              <a:rPr lang="de-DE" sz="1600" u="none" strike="noStrike" baseline="0">
                <a:latin typeface="+mj-lt"/>
              </a:rPr>
              <a:t>Maria Denise Krug, MoodleKannMehr</a:t>
            </a:r>
            <a:endParaRPr lang="de-DE" sz="700">
              <a:latin typeface="+mj-lt"/>
              <a:cs typeface="HamburgSans"/>
            </a:endParaRPr>
          </a:p>
        </p:txBody>
      </p:sp>
      <p:sp>
        <p:nvSpPr>
          <p:cNvPr id="4" name="Textfeld 3">
            <a:extLst>
              <a:ext uri="{FF2B5EF4-FFF2-40B4-BE49-F238E27FC236}">
                <a16:creationId xmlns:a16="http://schemas.microsoft.com/office/drawing/2014/main" id="{7195B2C0-C4DD-D277-545F-65F5583C10FE}"/>
              </a:ext>
            </a:extLst>
          </p:cNvPr>
          <p:cNvSpPr txBox="1"/>
          <p:nvPr/>
        </p:nvSpPr>
        <p:spPr>
          <a:xfrm>
            <a:off x="3567545" y="95950"/>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6" name="Titel 8">
            <a:extLst>
              <a:ext uri="{FF2B5EF4-FFF2-40B4-BE49-F238E27FC236}">
                <a16:creationId xmlns:a16="http://schemas.microsoft.com/office/drawing/2014/main" id="{18F94786-F52E-6BAB-4784-452870357AB3}"/>
              </a:ext>
            </a:extLst>
          </p:cNvPr>
          <p:cNvSpPr txBox="1">
            <a:spLocks/>
          </p:cNvSpPr>
          <p:nvPr/>
        </p:nvSpPr>
        <p:spPr>
          <a:xfrm>
            <a:off x="848914" y="644235"/>
            <a:ext cx="7657778" cy="1276150"/>
          </a:xfrm>
          <a:prstGeom prst="rect">
            <a:avLst/>
          </a:prstGeom>
        </p:spPr>
        <p:txBody>
          <a:bodyPr>
            <a:normAutofit fontScale="9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Wiedererkennungsmerkmale und einheitliches Erscheinungsbild zur besseren Orientierung</a:t>
            </a:r>
          </a:p>
        </p:txBody>
      </p:sp>
    </p:spTree>
    <p:extLst>
      <p:ext uri="{BB962C8B-B14F-4D97-AF65-F5344CB8AC3E}">
        <p14:creationId xmlns:p14="http://schemas.microsoft.com/office/powerpoint/2010/main" val="133598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F4E7B10-1184-F369-4F14-6AF434EEF793}"/>
              </a:ext>
            </a:extLst>
          </p:cNvPr>
          <p:cNvSpPr txBox="1"/>
          <p:nvPr/>
        </p:nvSpPr>
        <p:spPr>
          <a:xfrm>
            <a:off x="3567545" y="95950"/>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5" name="Titel 8">
            <a:extLst>
              <a:ext uri="{FF2B5EF4-FFF2-40B4-BE49-F238E27FC236}">
                <a16:creationId xmlns:a16="http://schemas.microsoft.com/office/drawing/2014/main" id="{A655B8FF-768A-95A2-605A-DAE5FCCA2E81}"/>
              </a:ext>
            </a:extLst>
          </p:cNvPr>
          <p:cNvSpPr txBox="1">
            <a:spLocks/>
          </p:cNvSpPr>
          <p:nvPr/>
        </p:nvSpPr>
        <p:spPr>
          <a:xfrm>
            <a:off x="848914" y="644235"/>
            <a:ext cx="7657778" cy="1276150"/>
          </a:xfrm>
          <a:prstGeom prst="rect">
            <a:avLst/>
          </a:prstGeom>
        </p:spPr>
        <p:txBody>
          <a:bodyPr>
            <a:normAutofit fontScale="9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Wiedererkennungsmerkmale und einheitliches Erscheinungsbild zur besseren Orientierung</a:t>
            </a:r>
          </a:p>
        </p:txBody>
      </p:sp>
      <p:pic>
        <p:nvPicPr>
          <p:cNvPr id="10" name="Grafik 9">
            <a:extLst>
              <a:ext uri="{FF2B5EF4-FFF2-40B4-BE49-F238E27FC236}">
                <a16:creationId xmlns:a16="http://schemas.microsoft.com/office/drawing/2014/main" id="{0AFBDE7E-5E2B-C52C-EBA5-B1C0DC75642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5800" y="1920385"/>
            <a:ext cx="3756731" cy="2114227"/>
          </a:xfrm>
          <a:prstGeom prst="rect">
            <a:avLst/>
          </a:prstGeom>
        </p:spPr>
      </p:pic>
      <p:sp>
        <p:nvSpPr>
          <p:cNvPr id="11" name="Textfeld 10">
            <a:extLst>
              <a:ext uri="{FF2B5EF4-FFF2-40B4-BE49-F238E27FC236}">
                <a16:creationId xmlns:a16="http://schemas.microsoft.com/office/drawing/2014/main" id="{3E94DFC3-29E4-602A-ADB0-E5339133944B}"/>
              </a:ext>
            </a:extLst>
          </p:cNvPr>
          <p:cNvSpPr txBox="1"/>
          <p:nvPr/>
        </p:nvSpPr>
        <p:spPr>
          <a:xfrm>
            <a:off x="3882531" y="2231625"/>
            <a:ext cx="4737371" cy="1200329"/>
          </a:xfrm>
          <a:prstGeom prst="rect">
            <a:avLst/>
          </a:prstGeom>
          <a:noFill/>
        </p:spPr>
        <p:txBody>
          <a:bodyPr wrap="square" rtlCol="0">
            <a:spAutoFit/>
          </a:bodyPr>
          <a:lstStyle/>
          <a:p>
            <a:r>
              <a:rPr lang="de-DE" b="1" dirty="0">
                <a:cs typeface="HamburgSans"/>
              </a:rPr>
              <a:t>Gestaltungsbaukasten von Mareike Baumgärtner</a:t>
            </a:r>
            <a:r>
              <a:rPr lang="de-DE" dirty="0">
                <a:cs typeface="HamburgSans"/>
              </a:rPr>
              <a:t>, zum Beispiel zur Vorlage als Image-Hotspot oder schlicht zu Willkommensanlässen im Kurs</a:t>
            </a:r>
          </a:p>
        </p:txBody>
      </p:sp>
      <p:pic>
        <p:nvPicPr>
          <p:cNvPr id="12" name="Grafik 11" descr="Link zur Webseite mit Download-Möglichkeiten von Mareike Baumgärtner">
            <a:hlinkClick r:id="rId3"/>
            <a:extLst>
              <a:ext uri="{FF2B5EF4-FFF2-40B4-BE49-F238E27FC236}">
                <a16:creationId xmlns:a16="http://schemas.microsoft.com/office/drawing/2014/main" id="{FC17B214-82FA-C74A-3D90-ADB09FD22B41}"/>
              </a:ext>
            </a:extLst>
          </p:cNvPr>
          <p:cNvPicPr>
            <a:picLocks noChangeAspect="1"/>
          </p:cNvPicPr>
          <p:nvPr/>
        </p:nvPicPr>
        <p:blipFill>
          <a:blip r:embed="rId4"/>
          <a:stretch>
            <a:fillRect/>
          </a:stretch>
        </p:blipFill>
        <p:spPr>
          <a:xfrm>
            <a:off x="7320147" y="3010052"/>
            <a:ext cx="837895" cy="837895"/>
          </a:xfrm>
          <a:prstGeom prst="rect">
            <a:avLst/>
          </a:prstGeom>
        </p:spPr>
      </p:pic>
      <p:pic>
        <p:nvPicPr>
          <p:cNvPr id="3" name="Grafik 2">
            <a:extLst>
              <a:ext uri="{FF2B5EF4-FFF2-40B4-BE49-F238E27FC236}">
                <a16:creationId xmlns:a16="http://schemas.microsoft.com/office/drawing/2014/main" id="{795E9BD2-95C7-3991-D156-4BC9F611AE6F}"/>
              </a:ext>
              <a:ext uri="{C183D7F6-B498-43B3-948B-1728B52AA6E4}">
                <adec:decorative xmlns:adec="http://schemas.microsoft.com/office/drawing/2017/decorative" val="1"/>
              </a:ext>
            </a:extLst>
          </p:cNvPr>
          <p:cNvPicPr>
            <a:picLocks noChangeAspect="1"/>
          </p:cNvPicPr>
          <p:nvPr/>
        </p:nvPicPr>
        <p:blipFill rotWithShape="1">
          <a:blip r:embed="rId5"/>
          <a:srcRect t="26821" r="679"/>
          <a:stretch/>
        </p:blipFill>
        <p:spPr>
          <a:xfrm>
            <a:off x="125800" y="4180216"/>
            <a:ext cx="8839632" cy="1986508"/>
          </a:xfrm>
          <a:prstGeom prst="rect">
            <a:avLst/>
          </a:prstGeom>
        </p:spPr>
      </p:pic>
    </p:spTree>
    <p:extLst>
      <p:ext uri="{BB962C8B-B14F-4D97-AF65-F5344CB8AC3E}">
        <p14:creationId xmlns:p14="http://schemas.microsoft.com/office/powerpoint/2010/main" val="3064141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EF1483D-54B2-FDD4-9EA3-B093C97EBE0A}"/>
              </a:ext>
            </a:extLst>
          </p:cNvPr>
          <p:cNvSpPr txBox="1"/>
          <p:nvPr/>
        </p:nvSpPr>
        <p:spPr>
          <a:xfrm>
            <a:off x="3567545" y="116731"/>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2" name="Inhaltsplatzhalter 1">
            <a:extLst>
              <a:ext uri="{FF2B5EF4-FFF2-40B4-BE49-F238E27FC236}">
                <a16:creationId xmlns:a16="http://schemas.microsoft.com/office/drawing/2014/main" id="{FF65369B-257B-2C16-4814-0394DDBC02AE}"/>
              </a:ext>
            </a:extLst>
          </p:cNvPr>
          <p:cNvSpPr>
            <a:spLocks noGrp="1"/>
          </p:cNvSpPr>
          <p:nvPr>
            <p:ph sz="half" idx="2"/>
          </p:nvPr>
        </p:nvSpPr>
        <p:spPr>
          <a:xfrm>
            <a:off x="916660" y="1770434"/>
            <a:ext cx="5046395" cy="4416357"/>
          </a:xfrm>
        </p:spPr>
        <p:txBody>
          <a:bodyPr>
            <a:normAutofit/>
          </a:bodyPr>
          <a:lstStyle/>
          <a:p>
            <a:pPr indent="0">
              <a:lnSpc>
                <a:spcPct val="100000"/>
              </a:lnSpc>
            </a:pPr>
            <a:r>
              <a:rPr lang="de-DE" sz="1800" dirty="0">
                <a:latin typeface="+mn-lt"/>
              </a:rPr>
              <a:t>„</a:t>
            </a:r>
            <a:r>
              <a:rPr lang="de-DE" sz="1800" b="1" dirty="0">
                <a:solidFill>
                  <a:schemeClr val="tx1"/>
                </a:solidFill>
                <a:latin typeface="+mn-lt"/>
              </a:rPr>
              <a:t>Voraussetzungen</a:t>
            </a:r>
            <a:r>
              <a:rPr lang="de-DE" sz="1800" dirty="0">
                <a:solidFill>
                  <a:schemeClr val="tx1"/>
                </a:solidFill>
                <a:latin typeface="+mn-lt"/>
              </a:rPr>
              <a:t>“ ermöglichen es den Lehrenden in einem </a:t>
            </a:r>
            <a:r>
              <a:rPr lang="de-DE" sz="1800" dirty="0" err="1">
                <a:solidFill>
                  <a:schemeClr val="tx1"/>
                </a:solidFill>
                <a:latin typeface="+mn-lt"/>
              </a:rPr>
              <a:t>Moodle</a:t>
            </a:r>
            <a:r>
              <a:rPr lang="de-DE" sz="1800" dirty="0">
                <a:solidFill>
                  <a:schemeClr val="tx1"/>
                </a:solidFill>
                <a:latin typeface="+mn-lt"/>
              </a:rPr>
              <a:t>-Kurs, den Zugriff auf eine Aktivität oder ein Arbeitsmaterial an Bedingungen zu knüpfen.</a:t>
            </a:r>
          </a:p>
          <a:p>
            <a:pPr marL="87313" indent="0">
              <a:lnSpc>
                <a:spcPct val="100000"/>
              </a:lnSpc>
              <a:spcBef>
                <a:spcPts val="0"/>
              </a:spcBef>
              <a:spcAft>
                <a:spcPts val="0"/>
              </a:spcAft>
            </a:pPr>
            <a:r>
              <a:rPr lang="de-DE" sz="1800" dirty="0">
                <a:solidFill>
                  <a:schemeClr val="tx1"/>
                </a:solidFill>
                <a:latin typeface="+mn-lt"/>
              </a:rPr>
              <a:t>Solche Bedingungen beziehungsweise Voraussetzungen können sein:</a:t>
            </a:r>
          </a:p>
          <a:p>
            <a:pPr marL="342900" indent="-342900">
              <a:lnSpc>
                <a:spcPct val="100000"/>
              </a:lnSpc>
              <a:spcBef>
                <a:spcPts val="0"/>
              </a:spcBef>
              <a:spcAft>
                <a:spcPts val="0"/>
              </a:spcAft>
              <a:buFont typeface="Arial" panose="020B0604020202020204" pitchFamily="34" charset="0"/>
              <a:buChar char="•"/>
            </a:pPr>
            <a:r>
              <a:rPr lang="de-DE" sz="1800" dirty="0">
                <a:solidFill>
                  <a:schemeClr val="tx1"/>
                </a:solidFill>
                <a:latin typeface="+mn-lt"/>
              </a:rPr>
              <a:t>ein bestimmtes Datum oder ein festgelegter Zeitraum</a:t>
            </a:r>
          </a:p>
          <a:p>
            <a:pPr marL="342900" indent="-342900">
              <a:lnSpc>
                <a:spcPct val="100000"/>
              </a:lnSpc>
              <a:spcBef>
                <a:spcPts val="0"/>
              </a:spcBef>
              <a:spcAft>
                <a:spcPts val="0"/>
              </a:spcAft>
              <a:buFont typeface="Arial" panose="020B0604020202020204" pitchFamily="34" charset="0"/>
              <a:buChar char="•"/>
            </a:pPr>
            <a:r>
              <a:rPr lang="de-DE" sz="1800" dirty="0">
                <a:solidFill>
                  <a:schemeClr val="tx1"/>
                </a:solidFill>
                <a:latin typeface="+mn-lt"/>
              </a:rPr>
              <a:t>eine Bewertung (Note, Punktzahl und Ähnliches), die vorher im Kurs oder in einer anderen Aktivität erreicht werden muss</a:t>
            </a:r>
          </a:p>
          <a:p>
            <a:pPr marL="342900" indent="-342900">
              <a:lnSpc>
                <a:spcPct val="100000"/>
              </a:lnSpc>
              <a:spcBef>
                <a:spcPts val="0"/>
              </a:spcBef>
              <a:spcAft>
                <a:spcPts val="0"/>
              </a:spcAft>
              <a:buFont typeface="Arial" panose="020B0604020202020204" pitchFamily="34" charset="0"/>
              <a:buChar char="•"/>
            </a:pPr>
            <a:r>
              <a:rPr lang="de-DE" sz="1800" dirty="0">
                <a:solidFill>
                  <a:schemeClr val="tx1"/>
                </a:solidFill>
                <a:latin typeface="+mn-lt"/>
              </a:rPr>
              <a:t>der Abschluss einer vorherigen Aktivität</a:t>
            </a:r>
          </a:p>
          <a:p>
            <a:pPr indent="0"/>
            <a:endParaRPr lang="de-DE" sz="1800" dirty="0">
              <a:latin typeface="+mn-lt"/>
            </a:endParaRPr>
          </a:p>
        </p:txBody>
      </p:sp>
      <p:pic>
        <p:nvPicPr>
          <p:cNvPr id="6" name="Grafik 5">
            <a:extLst>
              <a:ext uri="{FF2B5EF4-FFF2-40B4-BE49-F238E27FC236}">
                <a16:creationId xmlns:a16="http://schemas.microsoft.com/office/drawing/2014/main" id="{623B1BC2-9076-9039-D643-D525011A68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0336" y="2224191"/>
            <a:ext cx="2792373" cy="2824464"/>
          </a:xfrm>
          <a:prstGeom prst="rect">
            <a:avLst/>
          </a:prstGeom>
          <a:noFill/>
          <a:ln>
            <a:noFill/>
          </a:ln>
        </p:spPr>
      </p:pic>
      <p:sp>
        <p:nvSpPr>
          <p:cNvPr id="7" name="Textfeld 6">
            <a:extLst>
              <a:ext uri="{FF2B5EF4-FFF2-40B4-BE49-F238E27FC236}">
                <a16:creationId xmlns:a16="http://schemas.microsoft.com/office/drawing/2014/main" id="{E306553F-A054-8647-F51C-099DD6F90400}"/>
              </a:ext>
              <a:ext uri="{C183D7F6-B498-43B3-948B-1728B52AA6E4}">
                <adec:decorative xmlns:adec="http://schemas.microsoft.com/office/drawing/2017/decorative" val="1"/>
              </a:ext>
            </a:extLst>
          </p:cNvPr>
          <p:cNvSpPr txBox="1"/>
          <p:nvPr/>
        </p:nvSpPr>
        <p:spPr>
          <a:xfrm>
            <a:off x="-1" y="6020496"/>
            <a:ext cx="4426085" cy="338554"/>
          </a:xfrm>
          <a:prstGeom prst="rect">
            <a:avLst/>
          </a:prstGeom>
          <a:noFill/>
        </p:spPr>
        <p:txBody>
          <a:bodyPr wrap="square" rtlCol="0">
            <a:spAutoFit/>
          </a:bodyPr>
          <a:lstStyle/>
          <a:p>
            <a:r>
              <a:rPr lang="de-DE" sz="1600" u="none" strike="noStrike" baseline="0" dirty="0">
                <a:latin typeface="+mj-lt"/>
              </a:rPr>
              <a:t>Voraussetzungen in </a:t>
            </a:r>
            <a:r>
              <a:rPr lang="de-DE" sz="1600" u="none" strike="noStrike" baseline="0" dirty="0" err="1">
                <a:latin typeface="+mj-lt"/>
              </a:rPr>
              <a:t>moodle</a:t>
            </a:r>
            <a:r>
              <a:rPr lang="de-DE" sz="1600" u="none" strike="noStrike" baseline="0" dirty="0">
                <a:latin typeface="+mj-lt"/>
              </a:rPr>
              <a:t> via TU Darmstadt</a:t>
            </a:r>
            <a:endParaRPr lang="de-DE" sz="700" dirty="0">
              <a:latin typeface="+mj-lt"/>
              <a:cs typeface="HamburgSans"/>
            </a:endParaRPr>
          </a:p>
        </p:txBody>
      </p:sp>
    </p:spTree>
    <p:extLst>
      <p:ext uri="{BB962C8B-B14F-4D97-AF65-F5344CB8AC3E}">
        <p14:creationId xmlns:p14="http://schemas.microsoft.com/office/powerpoint/2010/main" val="3729337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8">
            <a:extLst>
              <a:ext uri="{FF2B5EF4-FFF2-40B4-BE49-F238E27FC236}">
                <a16:creationId xmlns:a16="http://schemas.microsoft.com/office/drawing/2014/main" id="{9B9D8AB5-A8ED-1D61-EFE8-D0B6F377972B}"/>
              </a:ext>
            </a:extLst>
          </p:cNvPr>
          <p:cNvSpPr txBox="1">
            <a:spLocks/>
          </p:cNvSpPr>
          <p:nvPr/>
        </p:nvSpPr>
        <p:spPr>
          <a:xfrm>
            <a:off x="987461" y="1121405"/>
            <a:ext cx="3196612" cy="106221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800" dirty="0">
                <a:solidFill>
                  <a:schemeClr val="accent1"/>
                </a:solidFill>
                <a:latin typeface="+mn-lt"/>
                <a:cs typeface="Aldhabi" panose="01000000000000000000" pitchFamily="2" charset="-78"/>
              </a:rPr>
              <a:t>Gliederung</a:t>
            </a:r>
          </a:p>
        </p:txBody>
      </p:sp>
      <p:sp>
        <p:nvSpPr>
          <p:cNvPr id="2" name="Inhaltsplatzhalter 1">
            <a:extLst>
              <a:ext uri="{FF2B5EF4-FFF2-40B4-BE49-F238E27FC236}">
                <a16:creationId xmlns:a16="http://schemas.microsoft.com/office/drawing/2014/main" id="{38C9F497-6F83-521D-8C6F-C0831D8CFEEA}"/>
              </a:ext>
            </a:extLst>
          </p:cNvPr>
          <p:cNvSpPr>
            <a:spLocks noGrp="1"/>
          </p:cNvSpPr>
          <p:nvPr>
            <p:ph sz="half" idx="2"/>
          </p:nvPr>
        </p:nvSpPr>
        <p:spPr>
          <a:xfrm>
            <a:off x="904672" y="1771988"/>
            <a:ext cx="7402750" cy="4465010"/>
          </a:xfrm>
        </p:spPr>
        <p:txBody>
          <a:bodyPr>
            <a:normAutofit lnSpcReduction="10000"/>
          </a:bodyPr>
          <a:lstStyle/>
          <a:p>
            <a:pPr marL="54900" indent="-342900">
              <a:lnSpc>
                <a:spcPct val="100000"/>
              </a:lnSpc>
              <a:spcBef>
                <a:spcPts val="600"/>
              </a:spcBef>
              <a:spcAft>
                <a:spcPts val="300"/>
              </a:spcAft>
              <a:buFont typeface="+mj-lt"/>
              <a:buAutoNum type="arabicPeriod" startAt="4"/>
            </a:pPr>
            <a:r>
              <a:rPr lang="de-DE" sz="2400" dirty="0">
                <a:solidFill>
                  <a:schemeClr val="tx1"/>
                </a:solidFill>
                <a:latin typeface="+mn-lt"/>
              </a:rPr>
              <a:t>Beispielhafte </a:t>
            </a:r>
            <a:r>
              <a:rPr lang="de-DE" sz="2400" dirty="0" err="1">
                <a:solidFill>
                  <a:schemeClr val="tx1"/>
                </a:solidFill>
                <a:latin typeface="+mn-lt"/>
              </a:rPr>
              <a:t>Moodlekurse</a:t>
            </a:r>
            <a:endParaRPr lang="de-DE" sz="2400" dirty="0">
              <a:solidFill>
                <a:schemeClr val="tx1"/>
              </a:solidFill>
              <a:latin typeface="+mn-lt"/>
            </a:endParaRPr>
          </a:p>
          <a:p>
            <a:pPr marL="376238" indent="-376238">
              <a:lnSpc>
                <a:spcPct val="100000"/>
              </a:lnSpc>
              <a:spcBef>
                <a:spcPts val="1200"/>
              </a:spcBef>
              <a:spcAft>
                <a:spcPts val="300"/>
              </a:spcAft>
              <a:buFont typeface="+mj-lt"/>
              <a:buAutoNum type="arabicPeriod" startAt="4"/>
            </a:pPr>
            <a:r>
              <a:rPr lang="de-DE" sz="2400" dirty="0">
                <a:solidFill>
                  <a:schemeClr val="tx1"/>
                </a:solidFill>
                <a:latin typeface="+mn-lt"/>
              </a:rPr>
              <a:t>Struktur und Aufbau der </a:t>
            </a:r>
            <a:r>
              <a:rPr lang="de-DE" sz="2400" dirty="0" err="1">
                <a:solidFill>
                  <a:schemeClr val="tx1"/>
                </a:solidFill>
                <a:latin typeface="+mn-lt"/>
              </a:rPr>
              <a:t>Moodlekurse</a:t>
            </a:r>
            <a:r>
              <a:rPr lang="de-DE" sz="2400" dirty="0">
                <a:solidFill>
                  <a:schemeClr val="tx1"/>
                </a:solidFill>
                <a:latin typeface="+mn-lt"/>
              </a:rPr>
              <a:t> zur Förderung des barrierearmen Zugangs für die Lernenden</a:t>
            </a:r>
          </a:p>
          <a:p>
            <a:pPr marL="808038" lvl="1" indent="-360363">
              <a:spcBef>
                <a:spcPts val="300"/>
              </a:spcBef>
              <a:spcAft>
                <a:spcPts val="300"/>
              </a:spcAft>
              <a:buFont typeface="+mj-lt"/>
              <a:buAutoNum type="alphaLcPeriod"/>
            </a:pPr>
            <a:r>
              <a:rPr lang="de-DE" sz="2200" dirty="0"/>
              <a:t>Generelle Gestaltungshinweise für den eigenen </a:t>
            </a:r>
            <a:r>
              <a:rPr lang="de-DE" sz="2200" dirty="0" err="1"/>
              <a:t>Moodlekurs</a:t>
            </a:r>
            <a:endParaRPr lang="de-DE" sz="2200" dirty="0"/>
          </a:p>
          <a:p>
            <a:pPr marL="808038" lvl="1" indent="-360363">
              <a:spcBef>
                <a:spcPts val="300"/>
              </a:spcBef>
              <a:spcAft>
                <a:spcPts val="300"/>
              </a:spcAft>
              <a:buFont typeface="+mj-lt"/>
              <a:buAutoNum type="alphaLcPeriod"/>
            </a:pPr>
            <a:r>
              <a:rPr lang="de-DE" sz="2200" dirty="0"/>
              <a:t>Wiedererkennungsmerkmale und einheitliches Erscheinungsbild zur besseren Orientierung</a:t>
            </a:r>
          </a:p>
          <a:p>
            <a:pPr marL="808038" lvl="1" indent="-360363">
              <a:spcBef>
                <a:spcPts val="300"/>
              </a:spcBef>
              <a:spcAft>
                <a:spcPts val="300"/>
              </a:spcAft>
              <a:buFont typeface="+mj-lt"/>
              <a:buAutoNum type="alphaLcPeriod"/>
            </a:pPr>
            <a:r>
              <a:rPr lang="de-DE" sz="2200" dirty="0"/>
              <a:t>Voraussetzungen und Aktivitätsabschlüsse</a:t>
            </a:r>
          </a:p>
          <a:p>
            <a:pPr marL="808038" lvl="1" indent="-360363">
              <a:spcBef>
                <a:spcPts val="300"/>
              </a:spcBef>
              <a:spcAft>
                <a:spcPts val="300"/>
              </a:spcAft>
              <a:buFont typeface="+mj-lt"/>
              <a:buAutoNum type="alphaLcPeriod"/>
            </a:pPr>
            <a:r>
              <a:rPr lang="de-DE" sz="2200" dirty="0"/>
              <a:t>Verlinkungen und verborgene Inhalte</a:t>
            </a:r>
          </a:p>
          <a:p>
            <a:pPr marL="808038" lvl="1" indent="-360363">
              <a:spcBef>
                <a:spcPts val="300"/>
              </a:spcBef>
              <a:spcAft>
                <a:spcPts val="300"/>
              </a:spcAft>
              <a:buFont typeface="+mj-lt"/>
              <a:buAutoNum type="alphaLcPeriod"/>
            </a:pPr>
            <a:r>
              <a:rPr lang="de-DE" sz="2200" dirty="0"/>
              <a:t>Gruppeneinteilungen als weitere Differenzierungsmöglichkeit</a:t>
            </a:r>
          </a:p>
          <a:p>
            <a:pPr marL="54900" indent="-342900">
              <a:lnSpc>
                <a:spcPct val="100000"/>
              </a:lnSpc>
              <a:spcBef>
                <a:spcPts val="1200"/>
              </a:spcBef>
              <a:spcAft>
                <a:spcPts val="300"/>
              </a:spcAft>
              <a:buFont typeface="+mj-lt"/>
              <a:buAutoNum type="arabicPeriod" startAt="4"/>
            </a:pPr>
            <a:r>
              <a:rPr lang="de-DE" sz="2400" dirty="0">
                <a:solidFill>
                  <a:schemeClr val="tx1"/>
                </a:solidFill>
                <a:latin typeface="+mn-lt"/>
              </a:rPr>
              <a:t>Quellen / Literaturempfehlungen</a:t>
            </a:r>
          </a:p>
        </p:txBody>
      </p:sp>
      <p:grpSp>
        <p:nvGrpSpPr>
          <p:cNvPr id="13" name="Gruppieren 12">
            <a:extLst>
              <a:ext uri="{FF2B5EF4-FFF2-40B4-BE49-F238E27FC236}">
                <a16:creationId xmlns:a16="http://schemas.microsoft.com/office/drawing/2014/main" id="{C468FA27-DE9A-719B-AD51-88A1673CA768}"/>
              </a:ext>
              <a:ext uri="{C183D7F6-B498-43B3-948B-1728B52AA6E4}">
                <adec:decorative xmlns:adec="http://schemas.microsoft.com/office/drawing/2017/decorative" val="1"/>
              </a:ext>
            </a:extLst>
          </p:cNvPr>
          <p:cNvGrpSpPr/>
          <p:nvPr/>
        </p:nvGrpSpPr>
        <p:grpSpPr>
          <a:xfrm>
            <a:off x="6770451" y="4717915"/>
            <a:ext cx="1867711" cy="1412079"/>
            <a:chOff x="7052553" y="4824919"/>
            <a:chExt cx="1867711" cy="1412079"/>
          </a:xfrm>
        </p:grpSpPr>
        <p:sp>
          <p:nvSpPr>
            <p:cNvPr id="11" name="Rechteck: abgerundete Ecken 10">
              <a:extLst>
                <a:ext uri="{FF2B5EF4-FFF2-40B4-BE49-F238E27FC236}">
                  <a16:creationId xmlns:a16="http://schemas.microsoft.com/office/drawing/2014/main" id="{662766EC-9E1F-BFAD-CDA3-1B57CFC20136}"/>
                </a:ext>
              </a:extLst>
            </p:cNvPr>
            <p:cNvSpPr/>
            <p:nvPr/>
          </p:nvSpPr>
          <p:spPr>
            <a:xfrm>
              <a:off x="7052553" y="4824919"/>
              <a:ext cx="1867711" cy="1412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b="1" dirty="0"/>
                <a:t>Ich bin ein Link:</a:t>
              </a:r>
            </a:p>
          </p:txBody>
        </p:sp>
        <p:pic>
          <p:nvPicPr>
            <p:cNvPr id="12" name="Grafik 11">
              <a:extLst>
                <a:ext uri="{FF2B5EF4-FFF2-40B4-BE49-F238E27FC236}">
                  <a16:creationId xmlns:a16="http://schemas.microsoft.com/office/drawing/2014/main" id="{4D0EA9D4-7413-78CD-EC79-1A45AAF4DCEF}"/>
                </a:ext>
              </a:extLst>
            </p:cNvPr>
            <p:cNvPicPr>
              <a:picLocks noChangeAspect="1"/>
            </p:cNvPicPr>
            <p:nvPr/>
          </p:nvPicPr>
          <p:blipFill>
            <a:blip r:embed="rId2"/>
            <a:stretch>
              <a:fillRect/>
            </a:stretch>
          </p:blipFill>
          <p:spPr>
            <a:xfrm>
              <a:off x="7562928" y="5244119"/>
              <a:ext cx="983151" cy="983151"/>
            </a:xfrm>
            <a:prstGeom prst="rect">
              <a:avLst/>
            </a:prstGeom>
          </p:spPr>
        </p:pic>
      </p:grpSp>
    </p:spTree>
    <p:extLst>
      <p:ext uri="{BB962C8B-B14F-4D97-AF65-F5344CB8AC3E}">
        <p14:creationId xmlns:p14="http://schemas.microsoft.com/office/powerpoint/2010/main" val="1223823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8C7C753-C95C-7501-CA8B-638251490D7B}"/>
              </a:ext>
            </a:extLst>
          </p:cNvPr>
          <p:cNvSpPr txBox="1"/>
          <p:nvPr/>
        </p:nvSpPr>
        <p:spPr>
          <a:xfrm>
            <a:off x="3567545" y="116731"/>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4" name="Titel 8">
            <a:extLst>
              <a:ext uri="{FF2B5EF4-FFF2-40B4-BE49-F238E27FC236}">
                <a16:creationId xmlns:a16="http://schemas.microsoft.com/office/drawing/2014/main" id="{170AB6C9-F924-0ED3-EBD0-A57218B27DEC}"/>
              </a:ext>
            </a:extLst>
          </p:cNvPr>
          <p:cNvSpPr txBox="1">
            <a:spLocks/>
          </p:cNvSpPr>
          <p:nvPr/>
        </p:nvSpPr>
        <p:spPr>
          <a:xfrm>
            <a:off x="848914" y="644235"/>
            <a:ext cx="7657778" cy="127615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Voraussetzungen und Aktivitätsabschlüsse</a:t>
            </a:r>
          </a:p>
        </p:txBody>
      </p:sp>
      <p:pic>
        <p:nvPicPr>
          <p:cNvPr id="8" name="Onlinemedien 7" title="Moodle - Voraussetzungen">
            <a:hlinkClick r:id="" action="ppaction://media"/>
            <a:extLst>
              <a:ext uri="{FF2B5EF4-FFF2-40B4-BE49-F238E27FC236}">
                <a16:creationId xmlns:a16="http://schemas.microsoft.com/office/drawing/2014/main" id="{310439E6-5630-811E-62E2-B62F2C706580}"/>
              </a:ext>
            </a:extLst>
          </p:cNvPr>
          <p:cNvPicPr>
            <a:picLocks noRot="1" noChangeAspect="1"/>
          </p:cNvPicPr>
          <p:nvPr>
            <a:videoFile r:link="rId1"/>
          </p:nvPr>
        </p:nvPicPr>
        <p:blipFill>
          <a:blip r:embed="rId3"/>
          <a:stretch>
            <a:fillRect/>
          </a:stretch>
        </p:blipFill>
        <p:spPr>
          <a:xfrm>
            <a:off x="789706" y="1820215"/>
            <a:ext cx="7776194" cy="4393550"/>
          </a:xfrm>
          <a:prstGeom prst="rect">
            <a:avLst/>
          </a:prstGeom>
        </p:spPr>
      </p:pic>
      <p:sp>
        <p:nvSpPr>
          <p:cNvPr id="9" name="Textfeld 8">
            <a:extLst>
              <a:ext uri="{FF2B5EF4-FFF2-40B4-BE49-F238E27FC236}">
                <a16:creationId xmlns:a16="http://schemas.microsoft.com/office/drawing/2014/main" id="{1FDDE355-C83F-3FB4-69DF-FF699BB7D9B1}"/>
              </a:ext>
              <a:ext uri="{C183D7F6-B498-43B3-948B-1728B52AA6E4}">
                <adec:decorative xmlns:adec="http://schemas.microsoft.com/office/drawing/2017/decorative" val="1"/>
              </a:ext>
            </a:extLst>
          </p:cNvPr>
          <p:cNvSpPr txBox="1"/>
          <p:nvPr/>
        </p:nvSpPr>
        <p:spPr>
          <a:xfrm>
            <a:off x="6412149" y="798578"/>
            <a:ext cx="2558374" cy="369332"/>
          </a:xfrm>
          <a:prstGeom prst="rect">
            <a:avLst/>
          </a:prstGeom>
          <a:noFill/>
        </p:spPr>
        <p:txBody>
          <a:bodyPr wrap="square" rtlCol="0">
            <a:spAutoFit/>
          </a:bodyPr>
          <a:lstStyle/>
          <a:p>
            <a:pPr algn="r"/>
            <a:r>
              <a:rPr lang="de-DE" b="0" dirty="0">
                <a:solidFill>
                  <a:schemeClr val="tx1">
                    <a:lumMod val="50000"/>
                    <a:lumOff val="50000"/>
                  </a:schemeClr>
                </a:solidFill>
                <a:latin typeface="Abadi Extra Light" panose="020B0204020104020204" pitchFamily="34" charset="0"/>
                <a:cs typeface="HamburgSans"/>
              </a:rPr>
              <a:t>Erklärvideo von </a:t>
            </a:r>
            <a:r>
              <a:rPr lang="de-DE" b="0" dirty="0">
                <a:solidFill>
                  <a:schemeClr val="tx1">
                    <a:lumMod val="50000"/>
                    <a:lumOff val="50000"/>
                  </a:schemeClr>
                </a:solidFill>
                <a:effectLst/>
                <a:latin typeface="Abadi Extra Light" panose="020B0204020104020204" pitchFamily="34" charset="0"/>
              </a:rPr>
              <a:t>SEM </a:t>
            </a:r>
            <a:r>
              <a:rPr lang="de-DE" b="0" dirty="0" err="1">
                <a:solidFill>
                  <a:schemeClr val="tx1">
                    <a:lumMod val="50000"/>
                    <a:lumOff val="50000"/>
                  </a:schemeClr>
                </a:solidFill>
                <a:effectLst/>
                <a:latin typeface="Abadi Extra Light" panose="020B0204020104020204" pitchFamily="34" charset="0"/>
              </a:rPr>
              <a:t>VidT</a:t>
            </a:r>
            <a:endParaRPr lang="de-DE" b="0" dirty="0">
              <a:solidFill>
                <a:schemeClr val="tx1">
                  <a:lumMod val="50000"/>
                  <a:lumOff val="50000"/>
                </a:schemeClr>
              </a:solidFill>
              <a:latin typeface="Abadi Extra Light" panose="020B0204020104020204" pitchFamily="34" charset="0"/>
              <a:cs typeface="HamburgSans"/>
            </a:endParaRPr>
          </a:p>
        </p:txBody>
      </p:sp>
      <p:pic>
        <p:nvPicPr>
          <p:cNvPr id="10" name="Grafik 9" descr="Erklärvideo von SEM VidT&#10;">
            <a:hlinkClick r:id="rId4"/>
            <a:extLst>
              <a:ext uri="{FF2B5EF4-FFF2-40B4-BE49-F238E27FC236}">
                <a16:creationId xmlns:a16="http://schemas.microsoft.com/office/drawing/2014/main" id="{AB3507BC-3183-8DF0-462B-6E3EEE1FC5D5}"/>
              </a:ext>
            </a:extLst>
          </p:cNvPr>
          <p:cNvPicPr>
            <a:picLocks noChangeAspect="1"/>
          </p:cNvPicPr>
          <p:nvPr/>
        </p:nvPicPr>
        <p:blipFill>
          <a:blip r:embed="rId5"/>
          <a:stretch>
            <a:fillRect/>
          </a:stretch>
        </p:blipFill>
        <p:spPr>
          <a:xfrm>
            <a:off x="8351197" y="1070559"/>
            <a:ext cx="837895" cy="837895"/>
          </a:xfrm>
          <a:prstGeom prst="rect">
            <a:avLst/>
          </a:prstGeom>
        </p:spPr>
      </p:pic>
    </p:spTree>
    <p:extLst>
      <p:ext uri="{BB962C8B-B14F-4D97-AF65-F5344CB8AC3E}">
        <p14:creationId xmlns:p14="http://schemas.microsoft.com/office/powerpoint/2010/main" val="176181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A5F57DB-1EB8-6010-70AE-A6903ADAF992}"/>
              </a:ext>
            </a:extLst>
          </p:cNvPr>
          <p:cNvSpPr txBox="1"/>
          <p:nvPr/>
        </p:nvSpPr>
        <p:spPr>
          <a:xfrm>
            <a:off x="3567545" y="116731"/>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4" name="Titel 8">
            <a:extLst>
              <a:ext uri="{FF2B5EF4-FFF2-40B4-BE49-F238E27FC236}">
                <a16:creationId xmlns:a16="http://schemas.microsoft.com/office/drawing/2014/main" id="{AA85EAA4-CD7B-19C7-C31C-7F1697346A4F}"/>
              </a:ext>
            </a:extLst>
          </p:cNvPr>
          <p:cNvSpPr txBox="1">
            <a:spLocks/>
          </p:cNvSpPr>
          <p:nvPr/>
        </p:nvSpPr>
        <p:spPr>
          <a:xfrm>
            <a:off x="848914" y="644235"/>
            <a:ext cx="7657778" cy="127615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Voraussetzungen und Aktivitätsabschlüsse</a:t>
            </a:r>
          </a:p>
        </p:txBody>
      </p:sp>
      <p:sp>
        <p:nvSpPr>
          <p:cNvPr id="2" name="Inhaltsplatzhalter 1">
            <a:extLst>
              <a:ext uri="{FF2B5EF4-FFF2-40B4-BE49-F238E27FC236}">
                <a16:creationId xmlns:a16="http://schemas.microsoft.com/office/drawing/2014/main" id="{FF65369B-257B-2C16-4814-0394DDBC02AE}"/>
              </a:ext>
            </a:extLst>
          </p:cNvPr>
          <p:cNvSpPr>
            <a:spLocks noGrp="1"/>
          </p:cNvSpPr>
          <p:nvPr>
            <p:ph sz="half" idx="2"/>
          </p:nvPr>
        </p:nvSpPr>
        <p:spPr>
          <a:xfrm>
            <a:off x="953311" y="1734472"/>
            <a:ext cx="7431932" cy="4620639"/>
          </a:xfrm>
        </p:spPr>
        <p:txBody>
          <a:bodyPr>
            <a:normAutofit lnSpcReduction="10000"/>
          </a:bodyPr>
          <a:lstStyle/>
          <a:p>
            <a:pPr indent="0">
              <a:lnSpc>
                <a:spcPct val="130000"/>
              </a:lnSpc>
            </a:pPr>
            <a:r>
              <a:rPr lang="de-DE" sz="1800" dirty="0">
                <a:solidFill>
                  <a:schemeClr val="tx1"/>
                </a:solidFill>
                <a:latin typeface="+mn-lt"/>
              </a:rPr>
              <a:t>Wann ist der Einsatz des </a:t>
            </a:r>
            <a:r>
              <a:rPr lang="de-DE" sz="1800" b="1" dirty="0">
                <a:solidFill>
                  <a:schemeClr val="tx1"/>
                </a:solidFill>
                <a:latin typeface="+mn-lt"/>
              </a:rPr>
              <a:t>Aktivitätsabschlusses</a:t>
            </a:r>
            <a:r>
              <a:rPr lang="de-DE" sz="1800" dirty="0">
                <a:solidFill>
                  <a:schemeClr val="tx1"/>
                </a:solidFill>
                <a:latin typeface="+mn-lt"/>
              </a:rPr>
              <a:t> sinnvoll?</a:t>
            </a:r>
          </a:p>
          <a:p>
            <a:pPr marL="285750" indent="-285750">
              <a:lnSpc>
                <a:spcPct val="130000"/>
              </a:lnSpc>
              <a:buFont typeface="Arial" panose="020B0604020202020204" pitchFamily="34" charset="0"/>
              <a:buChar char="•"/>
            </a:pPr>
            <a:r>
              <a:rPr lang="de-DE" sz="1800" dirty="0">
                <a:solidFill>
                  <a:schemeClr val="tx1"/>
                </a:solidFill>
                <a:latin typeface="+mn-lt"/>
              </a:rPr>
              <a:t>Wenn diese Funktionalität aktiviert ist, dann ist sie eine hilfreiche Möglichkeit für die </a:t>
            </a:r>
            <a:r>
              <a:rPr lang="de-DE" sz="1800" dirty="0" err="1">
                <a:solidFill>
                  <a:schemeClr val="tx1"/>
                </a:solidFill>
                <a:latin typeface="+mn-lt"/>
              </a:rPr>
              <a:t>Kursteilnehmer:innen</a:t>
            </a:r>
            <a:r>
              <a:rPr lang="de-DE" sz="1800" dirty="0">
                <a:solidFill>
                  <a:schemeClr val="tx1"/>
                </a:solidFill>
                <a:latin typeface="+mn-lt"/>
              </a:rPr>
              <a:t>, ihren Lernfortschritt zu verfolgen. </a:t>
            </a:r>
            <a:r>
              <a:rPr lang="de-DE" sz="1800" dirty="0" err="1">
                <a:solidFill>
                  <a:schemeClr val="tx1"/>
                </a:solidFill>
                <a:latin typeface="+mn-lt"/>
              </a:rPr>
              <a:t>Kursteilnehmer:innen</a:t>
            </a:r>
            <a:r>
              <a:rPr lang="de-DE" sz="1800" dirty="0">
                <a:solidFill>
                  <a:schemeClr val="tx1"/>
                </a:solidFill>
                <a:latin typeface="+mn-lt"/>
              </a:rPr>
              <a:t> haben eine einfache Übersichtsliste zur Verfügung, was sie bislang im Kurs geschafft haben.</a:t>
            </a:r>
          </a:p>
          <a:p>
            <a:pPr marL="285750" indent="-285750">
              <a:lnSpc>
                <a:spcPct val="130000"/>
              </a:lnSpc>
              <a:buFont typeface="Arial" panose="020B0604020202020204" pitchFamily="34" charset="0"/>
              <a:buChar char="•"/>
            </a:pPr>
            <a:r>
              <a:rPr lang="de-DE" sz="1800" dirty="0">
                <a:solidFill>
                  <a:schemeClr val="tx1"/>
                </a:solidFill>
                <a:latin typeface="+mn-lt"/>
              </a:rPr>
              <a:t>Kann auch im Zusammenhang mit der Funktionalität Kursabschluss verwendet werden, so dass sowohl </a:t>
            </a:r>
            <a:r>
              <a:rPr lang="de-DE" sz="1800" dirty="0" err="1">
                <a:solidFill>
                  <a:schemeClr val="tx1"/>
                </a:solidFill>
                <a:latin typeface="+mn-lt"/>
              </a:rPr>
              <a:t>Kursteilnehmer:innen</a:t>
            </a:r>
            <a:r>
              <a:rPr lang="de-DE" sz="1800" dirty="0">
                <a:solidFill>
                  <a:schemeClr val="tx1"/>
                </a:solidFill>
                <a:latin typeface="+mn-lt"/>
              </a:rPr>
              <a:t> als auch </a:t>
            </a:r>
            <a:r>
              <a:rPr lang="de-DE" sz="1800" dirty="0" err="1">
                <a:solidFill>
                  <a:schemeClr val="tx1"/>
                </a:solidFill>
                <a:latin typeface="+mn-lt"/>
              </a:rPr>
              <a:t>Trainer:innen</a:t>
            </a:r>
            <a:r>
              <a:rPr lang="de-DE" sz="1800" dirty="0">
                <a:solidFill>
                  <a:schemeClr val="tx1"/>
                </a:solidFill>
                <a:latin typeface="+mn-lt"/>
              </a:rPr>
              <a:t> verfolgen können, wie der Lernfortschritt im Kurs aussieht. </a:t>
            </a:r>
          </a:p>
          <a:p>
            <a:pPr marL="285750" indent="-285750">
              <a:lnSpc>
                <a:spcPct val="130000"/>
              </a:lnSpc>
              <a:buFont typeface="Arial" panose="020B0604020202020204" pitchFamily="34" charset="0"/>
              <a:buChar char="•"/>
            </a:pPr>
            <a:r>
              <a:rPr lang="de-DE" sz="1800" dirty="0">
                <a:solidFill>
                  <a:schemeClr val="tx1"/>
                </a:solidFill>
                <a:latin typeface="+mn-lt"/>
              </a:rPr>
              <a:t>Kann auch im Zusammenhang mit Voraussetzungen verwendet werden, wo </a:t>
            </a:r>
            <a:r>
              <a:rPr lang="de-DE" sz="1800" dirty="0" err="1">
                <a:solidFill>
                  <a:schemeClr val="tx1"/>
                </a:solidFill>
                <a:latin typeface="+mn-lt"/>
              </a:rPr>
              <a:t>Trainer:innen</a:t>
            </a:r>
            <a:r>
              <a:rPr lang="de-DE" sz="1800" dirty="0">
                <a:solidFill>
                  <a:schemeClr val="tx1"/>
                </a:solidFill>
                <a:latin typeface="+mn-lt"/>
              </a:rPr>
              <a:t> Bedingungen oder Kriterien festlegen können, die den Zugriff auf Materialien und Aktivitäten im Kurs steuern und damit ebenfalls den Lernfortschritt im Kurs beeinflussen.</a:t>
            </a:r>
          </a:p>
        </p:txBody>
      </p:sp>
      <p:sp>
        <p:nvSpPr>
          <p:cNvPr id="7" name="Textfeld 6">
            <a:extLst>
              <a:ext uri="{FF2B5EF4-FFF2-40B4-BE49-F238E27FC236}">
                <a16:creationId xmlns:a16="http://schemas.microsoft.com/office/drawing/2014/main" id="{299FAF88-6F23-5D97-C3FA-D191B6AF6522}"/>
              </a:ext>
            </a:extLst>
          </p:cNvPr>
          <p:cNvSpPr txBox="1"/>
          <p:nvPr/>
        </p:nvSpPr>
        <p:spPr>
          <a:xfrm>
            <a:off x="-1" y="6034350"/>
            <a:ext cx="4426085" cy="338554"/>
          </a:xfrm>
          <a:prstGeom prst="rect">
            <a:avLst/>
          </a:prstGeom>
          <a:noFill/>
        </p:spPr>
        <p:txBody>
          <a:bodyPr wrap="square" rtlCol="0">
            <a:spAutoFit/>
          </a:bodyPr>
          <a:lstStyle/>
          <a:p>
            <a:r>
              <a:rPr lang="de-DE" sz="1600" u="none" strike="noStrike" baseline="0">
                <a:latin typeface="+mj-lt"/>
              </a:rPr>
              <a:t>Aktivitätsabschlüsse in moodle via MoodleDocs</a:t>
            </a:r>
            <a:endParaRPr lang="de-DE" sz="700">
              <a:latin typeface="+mj-lt"/>
              <a:cs typeface="HamburgSans"/>
            </a:endParaRPr>
          </a:p>
        </p:txBody>
      </p:sp>
    </p:spTree>
    <p:extLst>
      <p:ext uri="{BB962C8B-B14F-4D97-AF65-F5344CB8AC3E}">
        <p14:creationId xmlns:p14="http://schemas.microsoft.com/office/powerpoint/2010/main" val="3394563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CC35922-00BE-E954-EF59-A493A2E92B55}"/>
              </a:ext>
            </a:extLst>
          </p:cNvPr>
          <p:cNvSpPr txBox="1"/>
          <p:nvPr/>
        </p:nvSpPr>
        <p:spPr>
          <a:xfrm>
            <a:off x="3567545" y="116731"/>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3" name="Titel 8">
            <a:extLst>
              <a:ext uri="{FF2B5EF4-FFF2-40B4-BE49-F238E27FC236}">
                <a16:creationId xmlns:a16="http://schemas.microsoft.com/office/drawing/2014/main" id="{68F2CE97-0E06-1BB4-3AB5-63F1CCB4D888}"/>
              </a:ext>
            </a:extLst>
          </p:cNvPr>
          <p:cNvSpPr txBox="1">
            <a:spLocks/>
          </p:cNvSpPr>
          <p:nvPr/>
        </p:nvSpPr>
        <p:spPr>
          <a:xfrm>
            <a:off x="848914" y="644235"/>
            <a:ext cx="7657778" cy="127615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Voraussetzungen und Aktivitätsabschlüsse</a:t>
            </a:r>
          </a:p>
        </p:txBody>
      </p:sp>
      <p:pic>
        <p:nvPicPr>
          <p:cNvPr id="6" name="Grafik 5" descr="Symbole, die den Aktivitätsabschluss markieren">
            <a:extLst>
              <a:ext uri="{FF2B5EF4-FFF2-40B4-BE49-F238E27FC236}">
                <a16:creationId xmlns:a16="http://schemas.microsoft.com/office/drawing/2014/main" id="{9B8E340F-D1C6-B34C-34C3-451DD1A4DDAC}"/>
              </a:ext>
            </a:extLst>
          </p:cNvPr>
          <p:cNvPicPr>
            <a:picLocks noChangeAspect="1"/>
          </p:cNvPicPr>
          <p:nvPr/>
        </p:nvPicPr>
        <p:blipFill rotWithShape="1">
          <a:blip r:embed="rId2"/>
          <a:srcRect r="53047" b="20387"/>
          <a:stretch/>
        </p:blipFill>
        <p:spPr bwMode="auto">
          <a:xfrm>
            <a:off x="116379" y="2006970"/>
            <a:ext cx="8695867" cy="3479430"/>
          </a:xfrm>
          <a:prstGeom prst="rect">
            <a:avLst/>
          </a:prstGeom>
          <a:ln>
            <a:noFill/>
          </a:ln>
          <a:extLst>
            <a:ext uri="{53640926-AAD7-44D8-BBD7-CCE9431645EC}">
              <a14:shadowObscured xmlns:a14="http://schemas.microsoft.com/office/drawing/2010/main"/>
            </a:ext>
          </a:extLst>
        </p:spPr>
      </p:pic>
      <p:sp>
        <p:nvSpPr>
          <p:cNvPr id="7" name="Textfeld 6">
            <a:extLst>
              <a:ext uri="{FF2B5EF4-FFF2-40B4-BE49-F238E27FC236}">
                <a16:creationId xmlns:a16="http://schemas.microsoft.com/office/drawing/2014/main" id="{299FAF88-6F23-5D97-C3FA-D191B6AF6522}"/>
              </a:ext>
            </a:extLst>
          </p:cNvPr>
          <p:cNvSpPr txBox="1"/>
          <p:nvPr/>
        </p:nvSpPr>
        <p:spPr>
          <a:xfrm>
            <a:off x="-1" y="6027423"/>
            <a:ext cx="4426085" cy="338554"/>
          </a:xfrm>
          <a:prstGeom prst="rect">
            <a:avLst/>
          </a:prstGeom>
          <a:noFill/>
        </p:spPr>
        <p:txBody>
          <a:bodyPr wrap="square" rtlCol="0">
            <a:spAutoFit/>
          </a:bodyPr>
          <a:lstStyle/>
          <a:p>
            <a:r>
              <a:rPr lang="de-DE" sz="1600" u="none" strike="noStrike" baseline="0">
                <a:latin typeface="+mj-lt"/>
              </a:rPr>
              <a:t>Aktivitätsabschlüsse in moodle via MoodleDocs</a:t>
            </a:r>
            <a:endParaRPr lang="de-DE" sz="700">
              <a:latin typeface="+mj-lt"/>
              <a:cs typeface="HamburgSans"/>
            </a:endParaRPr>
          </a:p>
        </p:txBody>
      </p:sp>
    </p:spTree>
    <p:extLst>
      <p:ext uri="{BB962C8B-B14F-4D97-AF65-F5344CB8AC3E}">
        <p14:creationId xmlns:p14="http://schemas.microsoft.com/office/powerpoint/2010/main" val="2478568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26B26BD-3F2F-8B38-4085-85DE0AB9EBB4}"/>
              </a:ext>
            </a:extLst>
          </p:cNvPr>
          <p:cNvSpPr txBox="1"/>
          <p:nvPr/>
        </p:nvSpPr>
        <p:spPr>
          <a:xfrm>
            <a:off x="3567545" y="116731"/>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4" name="Titel 8" descr="Link zu YouTube &quot;Aktivitätsabschluss einrichten&quot;">
            <a:extLst>
              <a:ext uri="{FF2B5EF4-FFF2-40B4-BE49-F238E27FC236}">
                <a16:creationId xmlns:a16="http://schemas.microsoft.com/office/drawing/2014/main" id="{079704CE-251B-C5CB-FC1E-160921DAC58D}"/>
              </a:ext>
            </a:extLst>
          </p:cNvPr>
          <p:cNvSpPr txBox="1">
            <a:spLocks/>
          </p:cNvSpPr>
          <p:nvPr/>
        </p:nvSpPr>
        <p:spPr>
          <a:xfrm>
            <a:off x="848914" y="644235"/>
            <a:ext cx="7657778" cy="127615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Voraussetzungen und Aktivitätsabschlüsse</a:t>
            </a:r>
          </a:p>
        </p:txBody>
      </p:sp>
      <p:sp>
        <p:nvSpPr>
          <p:cNvPr id="8" name="Textfeld 7">
            <a:extLst>
              <a:ext uri="{FF2B5EF4-FFF2-40B4-BE49-F238E27FC236}">
                <a16:creationId xmlns:a16="http://schemas.microsoft.com/office/drawing/2014/main" id="{1F9B34AC-8DDC-8D54-38FE-B5837A6F152B}"/>
              </a:ext>
              <a:ext uri="{C183D7F6-B498-43B3-948B-1728B52AA6E4}">
                <adec:decorative xmlns:adec="http://schemas.microsoft.com/office/drawing/2017/decorative" val="1"/>
              </a:ext>
            </a:extLst>
          </p:cNvPr>
          <p:cNvSpPr txBox="1"/>
          <p:nvPr/>
        </p:nvSpPr>
        <p:spPr>
          <a:xfrm>
            <a:off x="6440015" y="647906"/>
            <a:ext cx="2558374" cy="338554"/>
          </a:xfrm>
          <a:prstGeom prst="rect">
            <a:avLst/>
          </a:prstGeom>
          <a:noFill/>
        </p:spPr>
        <p:txBody>
          <a:bodyPr wrap="square" rtlCol="0">
            <a:spAutoFit/>
          </a:bodyPr>
          <a:lstStyle/>
          <a:p>
            <a:pPr algn="r"/>
            <a:r>
              <a:rPr lang="de-DE" sz="1600" b="0" dirty="0">
                <a:solidFill>
                  <a:schemeClr val="tx1">
                    <a:lumMod val="50000"/>
                    <a:lumOff val="50000"/>
                  </a:schemeClr>
                </a:solidFill>
                <a:latin typeface="Abadi Extra Light" panose="020B0204020104020204" pitchFamily="34" charset="0"/>
                <a:cs typeface="HamburgSans"/>
              </a:rPr>
              <a:t>Erklärvideo von </a:t>
            </a:r>
            <a:r>
              <a:rPr lang="de-DE" sz="1600" b="0" dirty="0" err="1">
                <a:solidFill>
                  <a:schemeClr val="tx1">
                    <a:lumMod val="50000"/>
                    <a:lumOff val="50000"/>
                  </a:schemeClr>
                </a:solidFill>
                <a:latin typeface="Abadi Extra Light" panose="020B0204020104020204" pitchFamily="34" charset="0"/>
                <a:cs typeface="HamburgSans"/>
              </a:rPr>
              <a:t>MoodleLab</a:t>
            </a:r>
            <a:endParaRPr lang="de-DE" sz="1600" b="0" dirty="0">
              <a:solidFill>
                <a:schemeClr val="tx1">
                  <a:lumMod val="50000"/>
                  <a:lumOff val="50000"/>
                </a:schemeClr>
              </a:solidFill>
              <a:latin typeface="Abadi Extra Light" panose="020B0204020104020204" pitchFamily="34" charset="0"/>
              <a:cs typeface="HamburgSans"/>
            </a:endParaRPr>
          </a:p>
        </p:txBody>
      </p:sp>
      <p:pic>
        <p:nvPicPr>
          <p:cNvPr id="2" name="Onlinemedien 1" title="Einen Aktivitätsabschluss bei einer Aufgabe einrichten (Aufgabe &quot;abhaken&quot;)">
            <a:hlinkClick r:id="" action="ppaction://media"/>
            <a:extLst>
              <a:ext uri="{FF2B5EF4-FFF2-40B4-BE49-F238E27FC236}">
                <a16:creationId xmlns:a16="http://schemas.microsoft.com/office/drawing/2014/main" id="{881275F3-11C7-814C-52FC-4637D5DB2E09}"/>
              </a:ext>
            </a:extLst>
          </p:cNvPr>
          <p:cNvPicPr>
            <a:picLocks noRot="1" noChangeAspect="1"/>
          </p:cNvPicPr>
          <p:nvPr>
            <a:videoFile r:link="rId1"/>
          </p:nvPr>
        </p:nvPicPr>
        <p:blipFill>
          <a:blip r:embed="rId3"/>
          <a:stretch>
            <a:fillRect/>
          </a:stretch>
        </p:blipFill>
        <p:spPr>
          <a:xfrm>
            <a:off x="655581" y="1806780"/>
            <a:ext cx="7793477" cy="4403314"/>
          </a:xfrm>
          <a:prstGeom prst="rect">
            <a:avLst/>
          </a:prstGeom>
        </p:spPr>
      </p:pic>
      <p:pic>
        <p:nvPicPr>
          <p:cNvPr id="9" name="Grafik 8">
            <a:hlinkClick r:id="rId4"/>
            <a:extLst>
              <a:ext uri="{FF2B5EF4-FFF2-40B4-BE49-F238E27FC236}">
                <a16:creationId xmlns:a16="http://schemas.microsoft.com/office/drawing/2014/main" id="{325E4521-7CCB-2681-707C-A900811C46DF}"/>
              </a:ext>
            </a:extLst>
          </p:cNvPr>
          <p:cNvPicPr>
            <a:picLocks noChangeAspect="1"/>
          </p:cNvPicPr>
          <p:nvPr/>
        </p:nvPicPr>
        <p:blipFill>
          <a:blip r:embed="rId5"/>
          <a:stretch>
            <a:fillRect/>
          </a:stretch>
        </p:blipFill>
        <p:spPr>
          <a:xfrm>
            <a:off x="8375820" y="1055970"/>
            <a:ext cx="837895" cy="837895"/>
          </a:xfrm>
          <a:prstGeom prst="rect">
            <a:avLst/>
          </a:prstGeom>
        </p:spPr>
      </p:pic>
    </p:spTree>
    <p:extLst>
      <p:ext uri="{BB962C8B-B14F-4D97-AF65-F5344CB8AC3E}">
        <p14:creationId xmlns:p14="http://schemas.microsoft.com/office/powerpoint/2010/main" val="763967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8">
            <a:extLst>
              <a:ext uri="{FF2B5EF4-FFF2-40B4-BE49-F238E27FC236}">
                <a16:creationId xmlns:a16="http://schemas.microsoft.com/office/drawing/2014/main" id="{AC3FFF72-8E3A-476A-9C24-9AD332A18650}"/>
              </a:ext>
            </a:extLst>
          </p:cNvPr>
          <p:cNvSpPr txBox="1">
            <a:spLocks/>
          </p:cNvSpPr>
          <p:nvPr/>
        </p:nvSpPr>
        <p:spPr>
          <a:xfrm>
            <a:off x="848914" y="1142999"/>
            <a:ext cx="7657778" cy="77738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Verlinkungen und verborgene Inhalte</a:t>
            </a:r>
          </a:p>
        </p:txBody>
      </p:sp>
      <p:sp>
        <p:nvSpPr>
          <p:cNvPr id="3" name="Textfeld 2">
            <a:extLst>
              <a:ext uri="{FF2B5EF4-FFF2-40B4-BE49-F238E27FC236}">
                <a16:creationId xmlns:a16="http://schemas.microsoft.com/office/drawing/2014/main" id="{E03D472C-AEDF-9E95-C461-ED8B94DDD841}"/>
              </a:ext>
            </a:extLst>
          </p:cNvPr>
          <p:cNvSpPr txBox="1"/>
          <p:nvPr/>
        </p:nvSpPr>
        <p:spPr>
          <a:xfrm>
            <a:off x="3567545" y="116731"/>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2" name="Inhaltsplatzhalter 1">
            <a:extLst>
              <a:ext uri="{FF2B5EF4-FFF2-40B4-BE49-F238E27FC236}">
                <a16:creationId xmlns:a16="http://schemas.microsoft.com/office/drawing/2014/main" id="{FF65369B-257B-2C16-4814-0394DDBC02AE}"/>
              </a:ext>
            </a:extLst>
          </p:cNvPr>
          <p:cNvSpPr>
            <a:spLocks noGrp="1"/>
          </p:cNvSpPr>
          <p:nvPr>
            <p:ph sz="half" idx="2"/>
          </p:nvPr>
        </p:nvSpPr>
        <p:spPr>
          <a:xfrm>
            <a:off x="924128" y="1809345"/>
            <a:ext cx="7427069" cy="4212076"/>
          </a:xfrm>
        </p:spPr>
        <p:txBody>
          <a:bodyPr>
            <a:normAutofit lnSpcReduction="10000"/>
          </a:bodyPr>
          <a:lstStyle/>
          <a:p>
            <a:pPr indent="0">
              <a:lnSpc>
                <a:spcPct val="130000"/>
              </a:lnSpc>
            </a:pPr>
            <a:r>
              <a:rPr lang="de-DE" sz="1800" dirty="0">
                <a:solidFill>
                  <a:schemeClr val="tx1"/>
                </a:solidFill>
                <a:latin typeface="+mn-lt"/>
              </a:rPr>
              <a:t>Verlinkungen bieten die Möglichkeit, wenn gewollt, gänzlich auf textliche Inhalte zu verzichten, da es ohne weiteres möglich ist, auch Bilder mit Links zu hinterlegen.</a:t>
            </a:r>
          </a:p>
          <a:p>
            <a:pPr indent="0">
              <a:lnSpc>
                <a:spcPct val="130000"/>
              </a:lnSpc>
            </a:pPr>
            <a:r>
              <a:rPr lang="de-DE" sz="1800" dirty="0">
                <a:solidFill>
                  <a:schemeClr val="tx1"/>
                </a:solidFill>
                <a:latin typeface="+mn-lt"/>
              </a:rPr>
              <a:t>Dabei können Links nicht nur auf „externe Seiten“ verlinken, sondern auch „</a:t>
            </a:r>
            <a:r>
              <a:rPr lang="de-DE" sz="1800" dirty="0" err="1">
                <a:solidFill>
                  <a:schemeClr val="tx1"/>
                </a:solidFill>
                <a:latin typeface="+mn-lt"/>
              </a:rPr>
              <a:t>moodle</a:t>
            </a:r>
            <a:r>
              <a:rPr lang="de-DE" sz="1800" dirty="0">
                <a:solidFill>
                  <a:schemeClr val="tx1"/>
                </a:solidFill>
                <a:latin typeface="+mn-lt"/>
              </a:rPr>
              <a:t>-intern“. Da jede einzelne Aktivität eine eigene URL hat, kann diese via Link angesteuert werden. </a:t>
            </a:r>
          </a:p>
          <a:p>
            <a:pPr indent="0">
              <a:lnSpc>
                <a:spcPct val="130000"/>
              </a:lnSpc>
            </a:pPr>
            <a:r>
              <a:rPr lang="de-DE" sz="1800" dirty="0">
                <a:solidFill>
                  <a:schemeClr val="tx1"/>
                </a:solidFill>
                <a:latin typeface="+mn-lt"/>
              </a:rPr>
              <a:t>Sofern diese angesteuerte Aktivität dann in einem für Teilnehmende verbogenen Abschnitt liegt (aber trotzdem als verfügbar eingestellt wurde), kann diese Aktivität per Link angesteuert werden. </a:t>
            </a:r>
          </a:p>
          <a:p>
            <a:pPr indent="0">
              <a:lnSpc>
                <a:spcPct val="130000"/>
              </a:lnSpc>
            </a:pPr>
            <a:r>
              <a:rPr lang="de-DE" sz="1800" dirty="0">
                <a:solidFill>
                  <a:schemeClr val="tx1"/>
                </a:solidFill>
                <a:latin typeface="+mn-lt"/>
              </a:rPr>
              <a:t>Ebenfalls eine Möglichkeit, ist der bereits angesprochene H5P-Image-Hotspot, welcher ebenfalls (verbogene) Lehr-Inhalte ansteuern kann. </a:t>
            </a:r>
          </a:p>
        </p:txBody>
      </p:sp>
    </p:spTree>
    <p:extLst>
      <p:ext uri="{BB962C8B-B14F-4D97-AF65-F5344CB8AC3E}">
        <p14:creationId xmlns:p14="http://schemas.microsoft.com/office/powerpoint/2010/main" val="2160350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CD5565D-3833-25E8-C038-11637784646B}"/>
              </a:ext>
            </a:extLst>
          </p:cNvPr>
          <p:cNvSpPr txBox="1"/>
          <p:nvPr/>
        </p:nvSpPr>
        <p:spPr>
          <a:xfrm>
            <a:off x="3567545" y="116731"/>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4" name="Titel 8">
            <a:extLst>
              <a:ext uri="{FF2B5EF4-FFF2-40B4-BE49-F238E27FC236}">
                <a16:creationId xmlns:a16="http://schemas.microsoft.com/office/drawing/2014/main" id="{EFFCC7E5-6013-E2BD-5ED4-829BF940396C}"/>
              </a:ext>
            </a:extLst>
          </p:cNvPr>
          <p:cNvSpPr txBox="1">
            <a:spLocks/>
          </p:cNvSpPr>
          <p:nvPr/>
        </p:nvSpPr>
        <p:spPr>
          <a:xfrm>
            <a:off x="848914" y="1142999"/>
            <a:ext cx="7657778" cy="77738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Verlinkungen und verborgene Inhalte</a:t>
            </a:r>
          </a:p>
        </p:txBody>
      </p:sp>
      <p:sp>
        <p:nvSpPr>
          <p:cNvPr id="5" name="Textfeld 4">
            <a:extLst>
              <a:ext uri="{FF2B5EF4-FFF2-40B4-BE49-F238E27FC236}">
                <a16:creationId xmlns:a16="http://schemas.microsoft.com/office/drawing/2014/main" id="{E0D80D67-5528-A6B7-1E4C-9AAB3FABE315}"/>
              </a:ext>
              <a:ext uri="{C183D7F6-B498-43B3-948B-1728B52AA6E4}">
                <adec:decorative xmlns:adec="http://schemas.microsoft.com/office/drawing/2017/decorative" val="1"/>
              </a:ext>
            </a:extLst>
          </p:cNvPr>
          <p:cNvSpPr txBox="1"/>
          <p:nvPr/>
        </p:nvSpPr>
        <p:spPr>
          <a:xfrm>
            <a:off x="6489971" y="687564"/>
            <a:ext cx="2558374" cy="338554"/>
          </a:xfrm>
          <a:prstGeom prst="rect">
            <a:avLst/>
          </a:prstGeom>
          <a:noFill/>
        </p:spPr>
        <p:txBody>
          <a:bodyPr wrap="square" rtlCol="0">
            <a:spAutoFit/>
          </a:bodyPr>
          <a:lstStyle/>
          <a:p>
            <a:pPr algn="r"/>
            <a:r>
              <a:rPr lang="de-DE" sz="1600" b="0" dirty="0">
                <a:solidFill>
                  <a:schemeClr val="tx1">
                    <a:lumMod val="50000"/>
                    <a:lumOff val="50000"/>
                  </a:schemeClr>
                </a:solidFill>
                <a:latin typeface="Abadi Extra Light" panose="020B0204020104020204" pitchFamily="34" charset="0"/>
                <a:cs typeface="HamburgSans"/>
              </a:rPr>
              <a:t>Erklärvideo von </a:t>
            </a:r>
            <a:r>
              <a:rPr lang="de-DE" sz="1600" b="0" dirty="0" err="1">
                <a:solidFill>
                  <a:schemeClr val="tx1">
                    <a:lumMod val="50000"/>
                    <a:lumOff val="50000"/>
                  </a:schemeClr>
                </a:solidFill>
                <a:latin typeface="Abadi Extra Light" panose="020B0204020104020204" pitchFamily="34" charset="0"/>
                <a:cs typeface="HamburgSans"/>
              </a:rPr>
              <a:t>MoodleLab</a:t>
            </a:r>
            <a:endParaRPr lang="de-DE" sz="1600" b="0" dirty="0">
              <a:solidFill>
                <a:schemeClr val="tx1">
                  <a:lumMod val="50000"/>
                  <a:lumOff val="50000"/>
                </a:schemeClr>
              </a:solidFill>
              <a:latin typeface="Abadi Extra Light" panose="020B0204020104020204" pitchFamily="34" charset="0"/>
              <a:cs typeface="HamburgSans"/>
            </a:endParaRPr>
          </a:p>
        </p:txBody>
      </p:sp>
      <p:pic>
        <p:nvPicPr>
          <p:cNvPr id="2" name="Onlinemedien 1" title="Startseite und Navigation mit Bildern gestalten">
            <a:hlinkClick r:id="" action="ppaction://media"/>
            <a:extLst>
              <a:ext uri="{FF2B5EF4-FFF2-40B4-BE49-F238E27FC236}">
                <a16:creationId xmlns:a16="http://schemas.microsoft.com/office/drawing/2014/main" id="{0CD5D539-8B9D-1FD2-D406-C5C8DCAD3241}"/>
              </a:ext>
            </a:extLst>
          </p:cNvPr>
          <p:cNvPicPr>
            <a:picLocks noRot="1" noChangeAspect="1"/>
          </p:cNvPicPr>
          <p:nvPr>
            <a:videoFile r:link="rId1"/>
          </p:nvPr>
        </p:nvPicPr>
        <p:blipFill>
          <a:blip r:embed="rId3"/>
          <a:stretch>
            <a:fillRect/>
          </a:stretch>
        </p:blipFill>
        <p:spPr>
          <a:xfrm>
            <a:off x="74155" y="1777735"/>
            <a:ext cx="7806248" cy="4410530"/>
          </a:xfrm>
          <a:prstGeom prst="rect">
            <a:avLst/>
          </a:prstGeom>
        </p:spPr>
      </p:pic>
      <p:pic>
        <p:nvPicPr>
          <p:cNvPr id="6" name="Grafik 5" descr="Link zu YouTube &quot;Startseite und Navigation mit Bildern gestalten&quot;">
            <a:hlinkClick r:id="rId4"/>
            <a:extLst>
              <a:ext uri="{FF2B5EF4-FFF2-40B4-BE49-F238E27FC236}">
                <a16:creationId xmlns:a16="http://schemas.microsoft.com/office/drawing/2014/main" id="{6371C93E-FE98-4BC4-1012-F3DB9DF61DE9}"/>
              </a:ext>
            </a:extLst>
          </p:cNvPr>
          <p:cNvPicPr>
            <a:picLocks noChangeAspect="1"/>
          </p:cNvPicPr>
          <p:nvPr/>
        </p:nvPicPr>
        <p:blipFill>
          <a:blip r:embed="rId5"/>
          <a:stretch>
            <a:fillRect/>
          </a:stretch>
        </p:blipFill>
        <p:spPr>
          <a:xfrm>
            <a:off x="8087744" y="1881373"/>
            <a:ext cx="837895" cy="837895"/>
          </a:xfrm>
          <a:prstGeom prst="rect">
            <a:avLst/>
          </a:prstGeom>
        </p:spPr>
      </p:pic>
    </p:spTree>
    <p:extLst>
      <p:ext uri="{BB962C8B-B14F-4D97-AF65-F5344CB8AC3E}">
        <p14:creationId xmlns:p14="http://schemas.microsoft.com/office/powerpoint/2010/main" val="3195289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BCB7E67-296D-E98A-B020-5CDC2A40D41B}"/>
              </a:ext>
            </a:extLst>
          </p:cNvPr>
          <p:cNvSpPr txBox="1"/>
          <p:nvPr/>
        </p:nvSpPr>
        <p:spPr>
          <a:xfrm>
            <a:off x="3567545" y="116731"/>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3" name="Titel 8">
            <a:extLst>
              <a:ext uri="{FF2B5EF4-FFF2-40B4-BE49-F238E27FC236}">
                <a16:creationId xmlns:a16="http://schemas.microsoft.com/office/drawing/2014/main" id="{F5B1514E-C0EB-28BD-41D2-D20D28789E18}"/>
              </a:ext>
            </a:extLst>
          </p:cNvPr>
          <p:cNvSpPr txBox="1">
            <a:spLocks/>
          </p:cNvSpPr>
          <p:nvPr/>
        </p:nvSpPr>
        <p:spPr>
          <a:xfrm>
            <a:off x="848914" y="1142999"/>
            <a:ext cx="7657778" cy="77738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Verlinkungen und verborgene Inhalte</a:t>
            </a:r>
          </a:p>
        </p:txBody>
      </p:sp>
      <p:sp>
        <p:nvSpPr>
          <p:cNvPr id="5" name="Textfeld 4">
            <a:extLst>
              <a:ext uri="{FF2B5EF4-FFF2-40B4-BE49-F238E27FC236}">
                <a16:creationId xmlns:a16="http://schemas.microsoft.com/office/drawing/2014/main" id="{E0D80D67-5528-A6B7-1E4C-9AAB3FABE315}"/>
              </a:ext>
              <a:ext uri="{C183D7F6-B498-43B3-948B-1728B52AA6E4}">
                <adec:decorative xmlns:adec="http://schemas.microsoft.com/office/drawing/2017/decorative" val="1"/>
              </a:ext>
            </a:extLst>
          </p:cNvPr>
          <p:cNvSpPr txBox="1"/>
          <p:nvPr/>
        </p:nvSpPr>
        <p:spPr>
          <a:xfrm>
            <a:off x="6585626" y="636556"/>
            <a:ext cx="2558374" cy="338554"/>
          </a:xfrm>
          <a:prstGeom prst="rect">
            <a:avLst/>
          </a:prstGeom>
          <a:noFill/>
        </p:spPr>
        <p:txBody>
          <a:bodyPr wrap="square" rtlCol="0">
            <a:spAutoFit/>
          </a:bodyPr>
          <a:lstStyle/>
          <a:p>
            <a:pPr algn="r"/>
            <a:r>
              <a:rPr lang="de-DE" sz="1600" b="0">
                <a:solidFill>
                  <a:schemeClr val="tx1">
                    <a:lumMod val="50000"/>
                    <a:lumOff val="50000"/>
                  </a:schemeClr>
                </a:solidFill>
                <a:latin typeface="Abadi Extra Light" panose="020B0204020104020204" pitchFamily="34" charset="0"/>
                <a:cs typeface="HamburgSans"/>
              </a:rPr>
              <a:t>Erklärvideo von MoodleLab</a:t>
            </a:r>
          </a:p>
        </p:txBody>
      </p:sp>
      <p:pic>
        <p:nvPicPr>
          <p:cNvPr id="7" name="Onlinemedien 6" title="Die kleinen Bildchen oben im Klassenraum   wie verlinke ich sie?">
            <a:hlinkClick r:id="" action="ppaction://media"/>
            <a:extLst>
              <a:ext uri="{FF2B5EF4-FFF2-40B4-BE49-F238E27FC236}">
                <a16:creationId xmlns:a16="http://schemas.microsoft.com/office/drawing/2014/main" id="{86B47C8E-5A62-9CF1-3497-F7EF22073E9C}"/>
              </a:ext>
            </a:extLst>
          </p:cNvPr>
          <p:cNvPicPr>
            <a:picLocks noRot="1" noChangeAspect="1"/>
          </p:cNvPicPr>
          <p:nvPr>
            <a:videoFile r:link="rId1"/>
          </p:nvPr>
        </p:nvPicPr>
        <p:blipFill>
          <a:blip r:embed="rId3"/>
          <a:stretch>
            <a:fillRect/>
          </a:stretch>
        </p:blipFill>
        <p:spPr>
          <a:xfrm>
            <a:off x="151666" y="1777595"/>
            <a:ext cx="7878087" cy="4451119"/>
          </a:xfrm>
          <a:prstGeom prst="rect">
            <a:avLst/>
          </a:prstGeom>
        </p:spPr>
      </p:pic>
      <p:pic>
        <p:nvPicPr>
          <p:cNvPr id="6" name="Grafik 5" descr="Link zu YouTube &quot;Die kleinen Bildchen oben im Klassenraum - wie verlinke ich sie?&quot;">
            <a:hlinkClick r:id="rId4"/>
            <a:extLst>
              <a:ext uri="{FF2B5EF4-FFF2-40B4-BE49-F238E27FC236}">
                <a16:creationId xmlns:a16="http://schemas.microsoft.com/office/drawing/2014/main" id="{169D74AB-762F-6D56-7D1B-3C5E7C46FDAE}"/>
              </a:ext>
            </a:extLst>
          </p:cNvPr>
          <p:cNvPicPr>
            <a:picLocks noChangeAspect="1"/>
          </p:cNvPicPr>
          <p:nvPr/>
        </p:nvPicPr>
        <p:blipFill>
          <a:blip r:embed="rId5"/>
          <a:stretch>
            <a:fillRect/>
          </a:stretch>
        </p:blipFill>
        <p:spPr>
          <a:xfrm>
            <a:off x="8171088" y="1881373"/>
            <a:ext cx="837895" cy="837895"/>
          </a:xfrm>
          <a:prstGeom prst="rect">
            <a:avLst/>
          </a:prstGeom>
        </p:spPr>
      </p:pic>
    </p:spTree>
    <p:extLst>
      <p:ext uri="{BB962C8B-B14F-4D97-AF65-F5344CB8AC3E}">
        <p14:creationId xmlns:p14="http://schemas.microsoft.com/office/powerpoint/2010/main" val="4110190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29A74A6-6DD8-3D2A-35B0-0C2A8515CB4A}"/>
              </a:ext>
            </a:extLst>
          </p:cNvPr>
          <p:cNvSpPr txBox="1"/>
          <p:nvPr/>
        </p:nvSpPr>
        <p:spPr>
          <a:xfrm>
            <a:off x="3567545" y="116731"/>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4" name="Titel 8">
            <a:extLst>
              <a:ext uri="{FF2B5EF4-FFF2-40B4-BE49-F238E27FC236}">
                <a16:creationId xmlns:a16="http://schemas.microsoft.com/office/drawing/2014/main" id="{0355B7D5-4635-E77B-5E1B-BB5595AB0A80}"/>
              </a:ext>
            </a:extLst>
          </p:cNvPr>
          <p:cNvSpPr txBox="1">
            <a:spLocks/>
          </p:cNvSpPr>
          <p:nvPr/>
        </p:nvSpPr>
        <p:spPr>
          <a:xfrm>
            <a:off x="848914" y="1142999"/>
            <a:ext cx="7657778" cy="77738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Verlinkungen und verborgene Inhalte</a:t>
            </a:r>
          </a:p>
        </p:txBody>
      </p:sp>
      <p:sp>
        <p:nvSpPr>
          <p:cNvPr id="5" name="Textfeld 4">
            <a:extLst>
              <a:ext uri="{FF2B5EF4-FFF2-40B4-BE49-F238E27FC236}">
                <a16:creationId xmlns:a16="http://schemas.microsoft.com/office/drawing/2014/main" id="{E0D80D67-5528-A6B7-1E4C-9AAB3FABE315}"/>
              </a:ext>
              <a:ext uri="{C183D7F6-B498-43B3-948B-1728B52AA6E4}">
                <adec:decorative xmlns:adec="http://schemas.microsoft.com/office/drawing/2017/decorative" val="1"/>
              </a:ext>
            </a:extLst>
          </p:cNvPr>
          <p:cNvSpPr txBox="1"/>
          <p:nvPr/>
        </p:nvSpPr>
        <p:spPr>
          <a:xfrm>
            <a:off x="6488350" y="596383"/>
            <a:ext cx="2558374" cy="338554"/>
          </a:xfrm>
          <a:prstGeom prst="rect">
            <a:avLst/>
          </a:prstGeom>
          <a:noFill/>
        </p:spPr>
        <p:txBody>
          <a:bodyPr wrap="square" rtlCol="0">
            <a:spAutoFit/>
          </a:bodyPr>
          <a:lstStyle/>
          <a:p>
            <a:pPr algn="r"/>
            <a:r>
              <a:rPr lang="de-DE" sz="1600" b="0">
                <a:solidFill>
                  <a:schemeClr val="tx1">
                    <a:lumMod val="50000"/>
                    <a:lumOff val="50000"/>
                  </a:schemeClr>
                </a:solidFill>
                <a:latin typeface="Abadi Extra Light" panose="020B0204020104020204" pitchFamily="34" charset="0"/>
                <a:cs typeface="HamburgSans"/>
              </a:rPr>
              <a:t>Erklärvideo vom IQSH</a:t>
            </a:r>
          </a:p>
        </p:txBody>
      </p:sp>
      <p:pic>
        <p:nvPicPr>
          <p:cNvPr id="2" name="Onlinemedien 1" title="H5P - Image Hotspots">
            <a:hlinkClick r:id="" action="ppaction://media"/>
            <a:extLst>
              <a:ext uri="{FF2B5EF4-FFF2-40B4-BE49-F238E27FC236}">
                <a16:creationId xmlns:a16="http://schemas.microsoft.com/office/drawing/2014/main" id="{77843CF8-F345-68FA-C355-8D3408A04C88}"/>
              </a:ext>
            </a:extLst>
          </p:cNvPr>
          <p:cNvPicPr>
            <a:picLocks noRot="1" noChangeAspect="1"/>
          </p:cNvPicPr>
          <p:nvPr>
            <a:videoFile r:link="rId1"/>
          </p:nvPr>
        </p:nvPicPr>
        <p:blipFill>
          <a:blip r:embed="rId3"/>
          <a:stretch>
            <a:fillRect/>
          </a:stretch>
        </p:blipFill>
        <p:spPr>
          <a:xfrm>
            <a:off x="264907" y="1780233"/>
            <a:ext cx="7853782" cy="4437386"/>
          </a:xfrm>
          <a:prstGeom prst="rect">
            <a:avLst/>
          </a:prstGeom>
        </p:spPr>
      </p:pic>
      <p:pic>
        <p:nvPicPr>
          <p:cNvPr id="6" name="Grafik 5" descr="Link zu YouTube &quot;H5P Image Hotspot&quot;">
            <a:hlinkClick r:id="rId4"/>
            <a:extLst>
              <a:ext uri="{FF2B5EF4-FFF2-40B4-BE49-F238E27FC236}">
                <a16:creationId xmlns:a16="http://schemas.microsoft.com/office/drawing/2014/main" id="{59FAC5FA-7946-29D5-20DF-64365C92B57D}"/>
              </a:ext>
            </a:extLst>
          </p:cNvPr>
          <p:cNvPicPr>
            <a:picLocks noChangeAspect="1"/>
          </p:cNvPicPr>
          <p:nvPr/>
        </p:nvPicPr>
        <p:blipFill>
          <a:blip r:embed="rId5"/>
          <a:stretch>
            <a:fillRect/>
          </a:stretch>
        </p:blipFill>
        <p:spPr>
          <a:xfrm>
            <a:off x="8351197" y="1849337"/>
            <a:ext cx="837895" cy="837895"/>
          </a:xfrm>
          <a:prstGeom prst="rect">
            <a:avLst/>
          </a:prstGeom>
        </p:spPr>
      </p:pic>
    </p:spTree>
    <p:extLst>
      <p:ext uri="{BB962C8B-B14F-4D97-AF65-F5344CB8AC3E}">
        <p14:creationId xmlns:p14="http://schemas.microsoft.com/office/powerpoint/2010/main" val="3037493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D4D625C-54B0-E2D7-A671-61238AAA39B6}"/>
              </a:ext>
            </a:extLst>
          </p:cNvPr>
          <p:cNvSpPr txBox="1"/>
          <p:nvPr/>
        </p:nvSpPr>
        <p:spPr>
          <a:xfrm>
            <a:off x="3567545" y="116731"/>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4" name="Titel 8">
            <a:extLst>
              <a:ext uri="{FF2B5EF4-FFF2-40B4-BE49-F238E27FC236}">
                <a16:creationId xmlns:a16="http://schemas.microsoft.com/office/drawing/2014/main" id="{5A086B40-5794-DE53-90DD-0DE956C0FB78}"/>
              </a:ext>
            </a:extLst>
          </p:cNvPr>
          <p:cNvSpPr txBox="1">
            <a:spLocks/>
          </p:cNvSpPr>
          <p:nvPr/>
        </p:nvSpPr>
        <p:spPr>
          <a:xfrm>
            <a:off x="848914" y="763063"/>
            <a:ext cx="7657778" cy="115732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Gruppeneinteilungen als weitere Differenzierungsmöglichkeit</a:t>
            </a:r>
          </a:p>
        </p:txBody>
      </p:sp>
      <p:sp>
        <p:nvSpPr>
          <p:cNvPr id="2" name="Inhaltsplatzhalter 1">
            <a:extLst>
              <a:ext uri="{FF2B5EF4-FFF2-40B4-BE49-F238E27FC236}">
                <a16:creationId xmlns:a16="http://schemas.microsoft.com/office/drawing/2014/main" id="{FF65369B-257B-2C16-4814-0394DDBC02AE}"/>
              </a:ext>
            </a:extLst>
          </p:cNvPr>
          <p:cNvSpPr>
            <a:spLocks noGrp="1"/>
          </p:cNvSpPr>
          <p:nvPr>
            <p:ph sz="half" idx="2"/>
          </p:nvPr>
        </p:nvSpPr>
        <p:spPr>
          <a:xfrm>
            <a:off x="894946" y="1824459"/>
            <a:ext cx="7446524" cy="4430426"/>
          </a:xfrm>
        </p:spPr>
        <p:txBody>
          <a:bodyPr>
            <a:normAutofit fontScale="92500"/>
          </a:bodyPr>
          <a:lstStyle/>
          <a:p>
            <a:pPr indent="0">
              <a:lnSpc>
                <a:spcPct val="130000"/>
              </a:lnSpc>
            </a:pPr>
            <a:r>
              <a:rPr lang="de-DE" sz="1800" dirty="0">
                <a:solidFill>
                  <a:schemeClr val="tx1"/>
                </a:solidFill>
                <a:latin typeface="+mn-lt"/>
              </a:rPr>
              <a:t>Lernende können in </a:t>
            </a:r>
            <a:r>
              <a:rPr lang="de-DE" sz="1800" dirty="0" err="1">
                <a:solidFill>
                  <a:schemeClr val="tx1"/>
                </a:solidFill>
                <a:latin typeface="+mn-lt"/>
              </a:rPr>
              <a:t>Moodle</a:t>
            </a:r>
            <a:r>
              <a:rPr lang="de-DE" sz="1800" dirty="0">
                <a:solidFill>
                  <a:schemeClr val="tx1"/>
                </a:solidFill>
                <a:latin typeface="+mn-lt"/>
              </a:rPr>
              <a:t> in Gruppen eingeteilt werden. Das hat den Vorteil, dass sich Aktivitäten und Materialien differenziert für einzelne Gruppen einsetzen lassen. Tiefergehend ist es zudem von Vorteil, dass Gruppen mit bereits einer teilnehmenden Person gebildet werden kann. Durch die richtigen Einstellungen in den Voraussetzungen, kann so allen Lernenden ein individuelles </a:t>
            </a:r>
            <a:r>
              <a:rPr lang="de-DE" sz="1800" dirty="0" err="1">
                <a:solidFill>
                  <a:schemeClr val="tx1"/>
                </a:solidFill>
                <a:latin typeface="+mn-lt"/>
              </a:rPr>
              <a:t>Moodle</a:t>
            </a:r>
            <a:r>
              <a:rPr lang="de-DE" sz="1800" dirty="0">
                <a:solidFill>
                  <a:schemeClr val="tx1"/>
                </a:solidFill>
                <a:latin typeface="+mn-lt"/>
              </a:rPr>
              <a:t> samt differenzierten Aufgaben und Lerninhalten präsentiert werden</a:t>
            </a:r>
          </a:p>
          <a:p>
            <a:pPr indent="0">
              <a:lnSpc>
                <a:spcPct val="130000"/>
              </a:lnSpc>
            </a:pPr>
            <a:r>
              <a:rPr lang="de-DE" sz="1800" dirty="0">
                <a:solidFill>
                  <a:schemeClr val="tx1"/>
                </a:solidFill>
                <a:latin typeface="+mn-lt"/>
              </a:rPr>
              <a:t>Gruppen können durch die </a:t>
            </a:r>
            <a:r>
              <a:rPr lang="de-DE" sz="1800" b="1" dirty="0">
                <a:solidFill>
                  <a:schemeClr val="tx1"/>
                </a:solidFill>
                <a:latin typeface="+mn-lt"/>
              </a:rPr>
              <a:t>Aktivität „Gruppenwahl“</a:t>
            </a:r>
            <a:r>
              <a:rPr lang="de-DE" sz="1800" dirty="0">
                <a:solidFill>
                  <a:schemeClr val="tx1"/>
                </a:solidFill>
                <a:latin typeface="+mn-lt"/>
              </a:rPr>
              <a:t> durch die </a:t>
            </a:r>
            <a:r>
              <a:rPr lang="de-DE" sz="1800" dirty="0" err="1">
                <a:solidFill>
                  <a:schemeClr val="tx1"/>
                </a:solidFill>
                <a:latin typeface="+mn-lt"/>
              </a:rPr>
              <a:t>Sschüler:innen</a:t>
            </a:r>
            <a:r>
              <a:rPr lang="de-DE" sz="1800" dirty="0">
                <a:solidFill>
                  <a:schemeClr val="tx1"/>
                </a:solidFill>
                <a:latin typeface="+mn-lt"/>
              </a:rPr>
              <a:t> selbst gebildet werden oder über die Einstellungen zu den Teilnehmenden des Kurses von der Lehrkraft selbst eingerichtet werden. Vor allem die Möglichkeit, dass Lernende sich selbst in Gruppen einwählen können, ermöglicht es Ihnen, selbst über ihren Lerninhalt oder dessen mögliche Schwierigkeitsstufe zu bestimmen. </a:t>
            </a:r>
            <a:endParaRPr lang="de-DE" sz="1800" dirty="0">
              <a:latin typeface="+mn-lt"/>
            </a:endParaRPr>
          </a:p>
        </p:txBody>
      </p:sp>
      <p:sp>
        <p:nvSpPr>
          <p:cNvPr id="7" name="Textfeld 6">
            <a:extLst>
              <a:ext uri="{FF2B5EF4-FFF2-40B4-BE49-F238E27FC236}">
                <a16:creationId xmlns:a16="http://schemas.microsoft.com/office/drawing/2014/main" id="{A74EA4A5-5E3F-F072-D28C-02B0C71B13E7}"/>
              </a:ext>
            </a:extLst>
          </p:cNvPr>
          <p:cNvSpPr txBox="1"/>
          <p:nvPr/>
        </p:nvSpPr>
        <p:spPr>
          <a:xfrm>
            <a:off x="-1" y="6039828"/>
            <a:ext cx="4968950" cy="338554"/>
          </a:xfrm>
          <a:prstGeom prst="rect">
            <a:avLst/>
          </a:prstGeom>
          <a:noFill/>
        </p:spPr>
        <p:txBody>
          <a:bodyPr wrap="square" rtlCol="0">
            <a:spAutoFit/>
          </a:bodyPr>
          <a:lstStyle/>
          <a:p>
            <a:r>
              <a:rPr lang="de-DE" sz="1600" u="none" strike="noStrike" baseline="0" dirty="0">
                <a:latin typeface="+mj-lt"/>
              </a:rPr>
              <a:t>Dr. Björn </a:t>
            </a:r>
            <a:r>
              <a:rPr lang="de-DE" sz="1600" u="none" strike="noStrike" baseline="0" dirty="0" err="1">
                <a:latin typeface="+mj-lt"/>
              </a:rPr>
              <a:t>Fisseler</a:t>
            </a:r>
            <a:r>
              <a:rPr lang="de-DE" sz="1600" u="none" strike="noStrike" baseline="0" dirty="0">
                <a:latin typeface="+mj-lt"/>
              </a:rPr>
              <a:t>, Gruppen und Gruppierungen in </a:t>
            </a:r>
            <a:r>
              <a:rPr lang="de-DE" sz="1600" u="none" strike="noStrike" baseline="0" dirty="0" err="1">
                <a:latin typeface="+mj-lt"/>
              </a:rPr>
              <a:t>moodle</a:t>
            </a:r>
            <a:endParaRPr lang="de-DE" sz="700" dirty="0">
              <a:latin typeface="+mj-lt"/>
              <a:cs typeface="HamburgSans"/>
            </a:endParaRPr>
          </a:p>
        </p:txBody>
      </p:sp>
      <p:pic>
        <p:nvPicPr>
          <p:cNvPr id="8" name="Grafik 7">
            <a:extLst>
              <a:ext uri="{FF2B5EF4-FFF2-40B4-BE49-F238E27FC236}">
                <a16:creationId xmlns:a16="http://schemas.microsoft.com/office/drawing/2014/main" id="{3212B336-FB13-854C-A027-F54B964C8FF6}"/>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02310" y="3342383"/>
            <a:ext cx="1848119" cy="1085160"/>
          </a:xfrm>
          <a:prstGeom prst="rect">
            <a:avLst/>
          </a:prstGeom>
        </p:spPr>
      </p:pic>
    </p:spTree>
    <p:extLst>
      <p:ext uri="{BB962C8B-B14F-4D97-AF65-F5344CB8AC3E}">
        <p14:creationId xmlns:p14="http://schemas.microsoft.com/office/powerpoint/2010/main" val="3074977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6BCD50E-A324-7453-4BDA-AE96B392895F}"/>
              </a:ext>
            </a:extLst>
          </p:cNvPr>
          <p:cNvSpPr txBox="1"/>
          <p:nvPr/>
        </p:nvSpPr>
        <p:spPr>
          <a:xfrm>
            <a:off x="3567545" y="116731"/>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pic>
        <p:nvPicPr>
          <p:cNvPr id="8194" name="Picture 2">
            <a:hlinkClick r:id="rId2"/>
            <a:extLst>
              <a:ext uri="{FF2B5EF4-FFF2-40B4-BE49-F238E27FC236}">
                <a16:creationId xmlns:a16="http://schemas.microsoft.com/office/drawing/2014/main" id="{B9F91C7C-B280-AEF0-DAF2-1246847FF4F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236" y="3331927"/>
            <a:ext cx="4167492" cy="2350272"/>
          </a:xfrm>
          <a:prstGeom prst="rect">
            <a:avLst/>
          </a:prstGeom>
          <a:noFill/>
          <a:extLst>
            <a:ext uri="{909E8E84-426E-40DD-AFC4-6F175D3DCCD1}">
              <a14:hiddenFill xmlns:a14="http://schemas.microsoft.com/office/drawing/2010/main">
                <a:solidFill>
                  <a:srgbClr val="FFFFFF"/>
                </a:solidFill>
              </a14:hiddenFill>
            </a:ext>
          </a:extLst>
        </p:spPr>
      </p:pic>
      <p:sp>
        <p:nvSpPr>
          <p:cNvPr id="3" name="Titel 8">
            <a:extLst>
              <a:ext uri="{FF2B5EF4-FFF2-40B4-BE49-F238E27FC236}">
                <a16:creationId xmlns:a16="http://schemas.microsoft.com/office/drawing/2014/main" id="{D4AC0D3B-D8B3-1D8A-8E4E-1C2D44F694BA}"/>
              </a:ext>
            </a:extLst>
          </p:cNvPr>
          <p:cNvSpPr txBox="1">
            <a:spLocks/>
          </p:cNvSpPr>
          <p:nvPr/>
        </p:nvSpPr>
        <p:spPr>
          <a:xfrm>
            <a:off x="848914" y="763063"/>
            <a:ext cx="7657778" cy="115732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Gruppeneinteilungen als weitere Differenzierungsmöglichkeit</a:t>
            </a:r>
          </a:p>
        </p:txBody>
      </p:sp>
      <p:sp>
        <p:nvSpPr>
          <p:cNvPr id="7" name="Textfeld 6">
            <a:extLst>
              <a:ext uri="{FF2B5EF4-FFF2-40B4-BE49-F238E27FC236}">
                <a16:creationId xmlns:a16="http://schemas.microsoft.com/office/drawing/2014/main" id="{6C9F79F3-8BD5-2A94-36FD-A85B8B5BD2AD}"/>
              </a:ext>
            </a:extLst>
          </p:cNvPr>
          <p:cNvSpPr txBox="1"/>
          <p:nvPr/>
        </p:nvSpPr>
        <p:spPr>
          <a:xfrm>
            <a:off x="987358" y="1762267"/>
            <a:ext cx="7354111" cy="1569660"/>
          </a:xfrm>
          <a:prstGeom prst="rect">
            <a:avLst/>
          </a:prstGeom>
          <a:noFill/>
        </p:spPr>
        <p:txBody>
          <a:bodyPr wrap="square" rtlCol="0">
            <a:spAutoFit/>
          </a:bodyPr>
          <a:lstStyle/>
          <a:p>
            <a:pPr algn="ctr"/>
            <a:r>
              <a:rPr lang="de-DE" sz="2400" b="1" dirty="0">
                <a:cs typeface="HamburgSans"/>
              </a:rPr>
              <a:t>Beitrag von herrmayr.de zum Thema „</a:t>
            </a:r>
            <a:r>
              <a:rPr lang="de-DE" sz="2400" b="1" dirty="0" err="1">
                <a:cs typeface="HamburgSans"/>
              </a:rPr>
              <a:t>moodle</a:t>
            </a:r>
            <a:r>
              <a:rPr lang="de-DE" sz="2400" b="1" dirty="0">
                <a:cs typeface="HamburgSans"/>
              </a:rPr>
              <a:t>-Kurse adaptiv barrierefreier machen“ </a:t>
            </a:r>
            <a:r>
              <a:rPr lang="de-DE" sz="2400" dirty="0">
                <a:cs typeface="HamburgSans"/>
              </a:rPr>
              <a:t>, hierbei wird der Schwerpunkt auf die Möglichkeit der Gruppeneinteilung als inklusives Instrument aufmerksam gemacht. </a:t>
            </a:r>
          </a:p>
        </p:txBody>
      </p:sp>
      <p:pic>
        <p:nvPicPr>
          <p:cNvPr id="8" name="Grafik 7" descr="Link zum Moodle-Kurs &quot;moodle-Kurse adaptiv barrierefreier machen&quot;">
            <a:hlinkClick r:id="rId2"/>
            <a:extLst>
              <a:ext uri="{FF2B5EF4-FFF2-40B4-BE49-F238E27FC236}">
                <a16:creationId xmlns:a16="http://schemas.microsoft.com/office/drawing/2014/main" id="{89581AFF-7269-CD1A-1314-91565C4BB96B}"/>
              </a:ext>
            </a:extLst>
          </p:cNvPr>
          <p:cNvPicPr>
            <a:picLocks noChangeAspect="1"/>
          </p:cNvPicPr>
          <p:nvPr/>
        </p:nvPicPr>
        <p:blipFill>
          <a:blip r:embed="rId4"/>
          <a:stretch>
            <a:fillRect/>
          </a:stretch>
        </p:blipFill>
        <p:spPr>
          <a:xfrm>
            <a:off x="6919324" y="4844304"/>
            <a:ext cx="837895" cy="837895"/>
          </a:xfrm>
          <a:prstGeom prst="rect">
            <a:avLst/>
          </a:prstGeom>
        </p:spPr>
      </p:pic>
    </p:spTree>
    <p:extLst>
      <p:ext uri="{BB962C8B-B14F-4D97-AF65-F5344CB8AC3E}">
        <p14:creationId xmlns:p14="http://schemas.microsoft.com/office/powerpoint/2010/main" val="3032688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31780646-A321-A140-56F7-03A2A87B6297}"/>
              </a:ext>
            </a:extLst>
          </p:cNvPr>
          <p:cNvSpPr txBox="1"/>
          <p:nvPr/>
        </p:nvSpPr>
        <p:spPr>
          <a:xfrm>
            <a:off x="6595354" y="116731"/>
            <a:ext cx="2548646"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1. Begriffsklärungen</a:t>
            </a:r>
          </a:p>
        </p:txBody>
      </p:sp>
      <p:sp>
        <p:nvSpPr>
          <p:cNvPr id="4" name="Titel 8">
            <a:extLst>
              <a:ext uri="{FF2B5EF4-FFF2-40B4-BE49-F238E27FC236}">
                <a16:creationId xmlns:a16="http://schemas.microsoft.com/office/drawing/2014/main" id="{4E3679D0-8B10-F8A3-853A-4072F5031B54}"/>
              </a:ext>
            </a:extLst>
          </p:cNvPr>
          <p:cNvSpPr txBox="1">
            <a:spLocks/>
          </p:cNvSpPr>
          <p:nvPr/>
        </p:nvSpPr>
        <p:spPr>
          <a:xfrm>
            <a:off x="848915" y="1100623"/>
            <a:ext cx="3106557" cy="106221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solidFill>
                  <a:schemeClr val="accent1"/>
                </a:solidFill>
                <a:latin typeface="+mn-lt"/>
                <a:cs typeface="Aldhabi" panose="01000000000000000000" pitchFamily="2" charset="-78"/>
              </a:rPr>
              <a:t>„Inklusion“</a:t>
            </a:r>
          </a:p>
        </p:txBody>
      </p:sp>
      <p:sp>
        <p:nvSpPr>
          <p:cNvPr id="2" name="Inhaltsplatzhalter 1">
            <a:extLst>
              <a:ext uri="{FF2B5EF4-FFF2-40B4-BE49-F238E27FC236}">
                <a16:creationId xmlns:a16="http://schemas.microsoft.com/office/drawing/2014/main" id="{AADDD94C-2CE6-6409-D357-3084D68AD36B}"/>
              </a:ext>
            </a:extLst>
          </p:cNvPr>
          <p:cNvSpPr>
            <a:spLocks noGrp="1"/>
          </p:cNvSpPr>
          <p:nvPr>
            <p:ph sz="half" idx="4294967295"/>
          </p:nvPr>
        </p:nvSpPr>
        <p:spPr>
          <a:xfrm>
            <a:off x="885216" y="1694993"/>
            <a:ext cx="7441661" cy="2867674"/>
          </a:xfrm>
        </p:spPr>
        <p:txBody>
          <a:bodyPr>
            <a:normAutofit lnSpcReduction="10000"/>
          </a:bodyPr>
          <a:lstStyle/>
          <a:p>
            <a:pPr algn="l">
              <a:lnSpc>
                <a:spcPct val="150000"/>
              </a:lnSpc>
            </a:pPr>
            <a:r>
              <a:rPr lang="de-DE" sz="1800" b="0" i="0" u="none" strike="noStrike" baseline="0" dirty="0">
                <a:latin typeface="Calibri" panose="020F0502020204030204" pitchFamily="34" charset="0"/>
              </a:rPr>
              <a:t>Mit Blick auf das „alte” Verständnis von Inklusion ist eine Perspektive gemeint, die ausschließlich den Blick auf </a:t>
            </a:r>
            <a:r>
              <a:rPr lang="de-DE" sz="1800" b="0" i="0" u="none" strike="noStrike" baseline="0" dirty="0" err="1">
                <a:latin typeface="Calibri" panose="020F0502020204030204" pitchFamily="34" charset="0"/>
              </a:rPr>
              <a:t>Schüler:innen</a:t>
            </a:r>
            <a:r>
              <a:rPr lang="de-DE" sz="1800" b="0" i="0" u="none" strike="noStrike" baseline="0" dirty="0">
                <a:latin typeface="Calibri" panose="020F0502020204030204" pitchFamily="34" charset="0"/>
              </a:rPr>
              <a:t> mit Beeinträchtigungen (Förderschwerpunkt </a:t>
            </a:r>
            <a:r>
              <a:rPr lang="de-DE" sz="1800" b="1" i="0" u="none" strike="noStrike" baseline="0" dirty="0">
                <a:latin typeface="Calibri" panose="020F0502020204030204" pitchFamily="34" charset="0"/>
              </a:rPr>
              <a:t>Lernen, Sehen, Geistige Entwicklung, Emotionale und Soziale Entwicklung, Sprache, Körperliche und Motorische Entwicklung, Hören und Kommunikation</a:t>
            </a:r>
            <a:r>
              <a:rPr lang="de-DE" sz="1800" i="0" u="none" strike="noStrike" baseline="0" dirty="0">
                <a:latin typeface="Calibri" panose="020F0502020204030204" pitchFamily="34" charset="0"/>
              </a:rPr>
              <a:t>)</a:t>
            </a:r>
            <a:r>
              <a:rPr lang="de-DE" sz="1800" b="0" i="0" u="none" strike="noStrike" baseline="0" dirty="0">
                <a:latin typeface="Calibri" panose="020F0502020204030204" pitchFamily="34" charset="0"/>
              </a:rPr>
              <a:t> lenkt. Dieser enge Inklusionsbegriff ist jedoch sehr tradiert und bildet nicht den Blick auf </a:t>
            </a:r>
            <a:r>
              <a:rPr lang="de-DE" sz="1800" b="0" i="0" u="none" strike="noStrike" baseline="0" dirty="0" err="1">
                <a:latin typeface="Calibri" panose="020F0502020204030204" pitchFamily="34" charset="0"/>
              </a:rPr>
              <a:t>Schüler:innen</a:t>
            </a:r>
            <a:r>
              <a:rPr lang="de-DE" sz="1800" b="0" i="0" u="none" strike="noStrike" baseline="0" dirty="0">
                <a:latin typeface="Calibri" panose="020F0502020204030204" pitchFamily="34" charset="0"/>
              </a:rPr>
              <a:t> aus sonderpädagogischer Perspektive ab.</a:t>
            </a:r>
            <a:endParaRPr lang="de-DE" dirty="0"/>
          </a:p>
        </p:txBody>
      </p:sp>
      <p:pic>
        <p:nvPicPr>
          <p:cNvPr id="5" name="Inhaltsplatzhalter 9" descr="Überblick über die Stadien hin zur Inklusion: Exklusion - Separation - Integration - Inklusion">
            <a:extLst>
              <a:ext uri="{FF2B5EF4-FFF2-40B4-BE49-F238E27FC236}">
                <a16:creationId xmlns:a16="http://schemas.microsoft.com/office/drawing/2014/main" id="{1CF8ACEC-6239-6B6B-E761-7C38544D2026}"/>
              </a:ext>
            </a:extLst>
          </p:cNvPr>
          <p:cNvPicPr>
            <a:picLocks noChangeAspect="1"/>
          </p:cNvPicPr>
          <p:nvPr/>
        </p:nvPicPr>
        <p:blipFill rotWithShape="1">
          <a:blip r:embed="rId2"/>
          <a:srcRect b="5689"/>
          <a:stretch/>
        </p:blipFill>
        <p:spPr>
          <a:xfrm>
            <a:off x="264530" y="4386373"/>
            <a:ext cx="8698535" cy="2461098"/>
          </a:xfrm>
          <a:prstGeom prst="rect">
            <a:avLst/>
          </a:prstGeom>
        </p:spPr>
      </p:pic>
    </p:spTree>
    <p:extLst>
      <p:ext uri="{BB962C8B-B14F-4D97-AF65-F5344CB8AC3E}">
        <p14:creationId xmlns:p14="http://schemas.microsoft.com/office/powerpoint/2010/main" val="4112539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0DD2A08-518B-0749-E893-B2EA1AFF4D14}"/>
              </a:ext>
            </a:extLst>
          </p:cNvPr>
          <p:cNvSpPr txBox="1"/>
          <p:nvPr/>
        </p:nvSpPr>
        <p:spPr>
          <a:xfrm>
            <a:off x="3567545" y="116731"/>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4" name="Titel 8">
            <a:extLst>
              <a:ext uri="{FF2B5EF4-FFF2-40B4-BE49-F238E27FC236}">
                <a16:creationId xmlns:a16="http://schemas.microsoft.com/office/drawing/2014/main" id="{0B8F80BD-9911-513D-386A-F4F96B0C4C39}"/>
              </a:ext>
            </a:extLst>
          </p:cNvPr>
          <p:cNvSpPr txBox="1">
            <a:spLocks/>
          </p:cNvSpPr>
          <p:nvPr/>
        </p:nvSpPr>
        <p:spPr>
          <a:xfrm>
            <a:off x="848914" y="763063"/>
            <a:ext cx="7657778" cy="115732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Gruppeneinteilungen als weitere Differenzierungsmöglichkeit</a:t>
            </a:r>
          </a:p>
        </p:txBody>
      </p:sp>
      <p:sp>
        <p:nvSpPr>
          <p:cNvPr id="9" name="Textfeld 8">
            <a:extLst>
              <a:ext uri="{FF2B5EF4-FFF2-40B4-BE49-F238E27FC236}">
                <a16:creationId xmlns:a16="http://schemas.microsoft.com/office/drawing/2014/main" id="{448B141B-14EA-CEF0-57E1-E6247BE69030}"/>
              </a:ext>
              <a:ext uri="{C183D7F6-B498-43B3-948B-1728B52AA6E4}">
                <adec:decorative xmlns:adec="http://schemas.microsoft.com/office/drawing/2017/decorative" val="1"/>
              </a:ext>
            </a:extLst>
          </p:cNvPr>
          <p:cNvSpPr txBox="1"/>
          <p:nvPr/>
        </p:nvSpPr>
        <p:spPr>
          <a:xfrm>
            <a:off x="6530832" y="627059"/>
            <a:ext cx="2558374" cy="338554"/>
          </a:xfrm>
          <a:prstGeom prst="rect">
            <a:avLst/>
          </a:prstGeom>
          <a:noFill/>
        </p:spPr>
        <p:txBody>
          <a:bodyPr wrap="square" rtlCol="0">
            <a:spAutoFit/>
          </a:bodyPr>
          <a:lstStyle/>
          <a:p>
            <a:pPr algn="r"/>
            <a:r>
              <a:rPr lang="de-DE" sz="1600" b="0">
                <a:solidFill>
                  <a:schemeClr val="tx1">
                    <a:lumMod val="50000"/>
                    <a:lumOff val="50000"/>
                  </a:schemeClr>
                </a:solidFill>
                <a:latin typeface="Abadi Extra Light" panose="020B0204020104020204" pitchFamily="34" charset="0"/>
                <a:cs typeface="HamburgSans"/>
              </a:rPr>
              <a:t>Erklärvideo von AMC</a:t>
            </a:r>
          </a:p>
        </p:txBody>
      </p:sp>
      <p:pic>
        <p:nvPicPr>
          <p:cNvPr id="2" name="Onlinemedien 1" title="Gruppen erstellen und einsetzen [Gültig ab Moodle Version 3.8]">
            <a:hlinkClick r:id="" action="ppaction://media"/>
            <a:extLst>
              <a:ext uri="{FF2B5EF4-FFF2-40B4-BE49-F238E27FC236}">
                <a16:creationId xmlns:a16="http://schemas.microsoft.com/office/drawing/2014/main" id="{D3E062C1-82D2-2F5E-BD57-28D12AB9638D}"/>
              </a:ext>
            </a:extLst>
          </p:cNvPr>
          <p:cNvPicPr>
            <a:picLocks noRot="1" noChangeAspect="1"/>
          </p:cNvPicPr>
          <p:nvPr>
            <a:videoFile r:link="rId1"/>
          </p:nvPr>
        </p:nvPicPr>
        <p:blipFill>
          <a:blip r:embed="rId3"/>
          <a:stretch>
            <a:fillRect/>
          </a:stretch>
        </p:blipFill>
        <p:spPr>
          <a:xfrm>
            <a:off x="306063" y="1822426"/>
            <a:ext cx="7853782" cy="4437387"/>
          </a:xfrm>
          <a:prstGeom prst="rect">
            <a:avLst/>
          </a:prstGeom>
        </p:spPr>
      </p:pic>
      <p:pic>
        <p:nvPicPr>
          <p:cNvPr id="8" name="Grafik 7" descr="Link zu YouTube &quot;Multimedia Tutor: Gruppen erstellen und einsetzen&quot;">
            <a:hlinkClick r:id="rId4"/>
            <a:extLst>
              <a:ext uri="{FF2B5EF4-FFF2-40B4-BE49-F238E27FC236}">
                <a16:creationId xmlns:a16="http://schemas.microsoft.com/office/drawing/2014/main" id="{89581AFF-7269-CD1A-1314-91565C4BB96B}"/>
              </a:ext>
            </a:extLst>
          </p:cNvPr>
          <p:cNvPicPr>
            <a:picLocks noChangeAspect="1"/>
          </p:cNvPicPr>
          <p:nvPr/>
        </p:nvPicPr>
        <p:blipFill>
          <a:blip r:embed="rId5"/>
          <a:stretch>
            <a:fillRect/>
          </a:stretch>
        </p:blipFill>
        <p:spPr>
          <a:xfrm>
            <a:off x="8251311" y="1822426"/>
            <a:ext cx="837895" cy="837895"/>
          </a:xfrm>
          <a:prstGeom prst="rect">
            <a:avLst/>
          </a:prstGeom>
        </p:spPr>
      </p:pic>
    </p:spTree>
    <p:extLst>
      <p:ext uri="{BB962C8B-B14F-4D97-AF65-F5344CB8AC3E}">
        <p14:creationId xmlns:p14="http://schemas.microsoft.com/office/powerpoint/2010/main" val="4008971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D55404B-2716-F762-E1FE-844B9280454A}"/>
              </a:ext>
            </a:extLst>
          </p:cNvPr>
          <p:cNvSpPr txBox="1"/>
          <p:nvPr/>
        </p:nvSpPr>
        <p:spPr>
          <a:xfrm>
            <a:off x="3567545" y="116731"/>
            <a:ext cx="5576455" cy="646331"/>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5. Struktur und Aufbau der </a:t>
            </a:r>
            <a:r>
              <a:rPr lang="de-DE" b="1" dirty="0" err="1">
                <a:solidFill>
                  <a:schemeClr val="accent1"/>
                </a:solidFill>
                <a:cs typeface="Aldhabi" panose="01000000000000000000" pitchFamily="2" charset="-78"/>
              </a:rPr>
              <a:t>Moodlekurse</a:t>
            </a:r>
            <a:r>
              <a:rPr lang="de-DE" b="1" dirty="0">
                <a:solidFill>
                  <a:schemeClr val="accent1"/>
                </a:solidFill>
                <a:cs typeface="Aldhabi" panose="01000000000000000000" pitchFamily="2" charset="-78"/>
              </a:rPr>
              <a:t> zur Förderung des barrierearmen Zugangs für die Lernenden</a:t>
            </a:r>
          </a:p>
        </p:txBody>
      </p:sp>
      <p:sp>
        <p:nvSpPr>
          <p:cNvPr id="3" name="Titel 8">
            <a:extLst>
              <a:ext uri="{FF2B5EF4-FFF2-40B4-BE49-F238E27FC236}">
                <a16:creationId xmlns:a16="http://schemas.microsoft.com/office/drawing/2014/main" id="{15749F06-DDE5-39FE-1064-1AD9BB05DC03}"/>
              </a:ext>
            </a:extLst>
          </p:cNvPr>
          <p:cNvSpPr txBox="1">
            <a:spLocks/>
          </p:cNvSpPr>
          <p:nvPr/>
        </p:nvSpPr>
        <p:spPr>
          <a:xfrm>
            <a:off x="848914" y="1198417"/>
            <a:ext cx="7657778" cy="72196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Abschließende Bemerkungen</a:t>
            </a:r>
          </a:p>
        </p:txBody>
      </p:sp>
      <p:sp>
        <p:nvSpPr>
          <p:cNvPr id="7" name="Inhaltsplatzhalter 1">
            <a:extLst>
              <a:ext uri="{FF2B5EF4-FFF2-40B4-BE49-F238E27FC236}">
                <a16:creationId xmlns:a16="http://schemas.microsoft.com/office/drawing/2014/main" id="{41240494-94BF-2D16-EBF9-BFEE4987DD51}"/>
              </a:ext>
            </a:extLst>
          </p:cNvPr>
          <p:cNvSpPr>
            <a:spLocks noGrp="1"/>
          </p:cNvSpPr>
          <p:nvPr>
            <p:ph sz="half" idx="2"/>
          </p:nvPr>
        </p:nvSpPr>
        <p:spPr>
          <a:xfrm>
            <a:off x="865762" y="1721795"/>
            <a:ext cx="7558391" cy="4601184"/>
          </a:xfrm>
        </p:spPr>
        <p:txBody>
          <a:bodyPr>
            <a:normAutofit fontScale="70000" lnSpcReduction="20000"/>
          </a:bodyPr>
          <a:lstStyle/>
          <a:p>
            <a:pPr indent="0">
              <a:lnSpc>
                <a:spcPct val="150000"/>
              </a:lnSpc>
            </a:pPr>
            <a:r>
              <a:rPr lang="de-DE" sz="2600" dirty="0">
                <a:solidFill>
                  <a:schemeClr val="tx1"/>
                </a:solidFill>
                <a:latin typeface="+mn-lt"/>
              </a:rPr>
              <a:t>„DEN“ barrierefreien </a:t>
            </a:r>
            <a:r>
              <a:rPr lang="de-DE" sz="2600" dirty="0" err="1">
                <a:solidFill>
                  <a:schemeClr val="tx1"/>
                </a:solidFill>
                <a:latin typeface="+mn-lt"/>
              </a:rPr>
              <a:t>Moodlekurs</a:t>
            </a:r>
            <a:r>
              <a:rPr lang="de-DE" sz="2600" dirty="0">
                <a:solidFill>
                  <a:schemeClr val="tx1"/>
                </a:solidFill>
                <a:latin typeface="+mn-lt"/>
              </a:rPr>
              <a:t> kann es nur schwerlich geben, allein schon deshalb, weil es immer bestimmte Barrieren – vor allem im digitalen Raum – geben kann. Legen wir zudem den weiten Inklusionsbegriff zugrunde, bleibt eine Berücksichtigung der Lerngruppe sowie der einzelnen Lernenden ein elementarer Bestandteil der pädagogischen und didaktischen Arbeit.</a:t>
            </a:r>
          </a:p>
          <a:p>
            <a:pPr indent="0">
              <a:lnSpc>
                <a:spcPct val="150000"/>
              </a:lnSpc>
            </a:pPr>
            <a:r>
              <a:rPr lang="de-DE" sz="2600" dirty="0">
                <a:solidFill>
                  <a:schemeClr val="tx1"/>
                </a:solidFill>
                <a:latin typeface="+mn-lt"/>
              </a:rPr>
              <a:t>Nur darauf aufbauend kann es zu einer barrierearmen Gestaltung der Lehrinhalte (</a:t>
            </a:r>
            <a:r>
              <a:rPr lang="de-DE" sz="2600" dirty="0" err="1">
                <a:solidFill>
                  <a:schemeClr val="tx1"/>
                </a:solidFill>
                <a:latin typeface="+mn-lt"/>
              </a:rPr>
              <a:t>Moodle</a:t>
            </a:r>
            <a:r>
              <a:rPr lang="de-DE" sz="2600" dirty="0">
                <a:solidFill>
                  <a:schemeClr val="tx1"/>
                </a:solidFill>
                <a:latin typeface="+mn-lt"/>
              </a:rPr>
              <a:t>-Aktivitäten, H5P-Inhalte und so weiter) kommen und die entsprechende (technische) Aufbereitung, Strukturierung und Gestaltung des </a:t>
            </a:r>
            <a:r>
              <a:rPr lang="de-DE" sz="2600" dirty="0" err="1">
                <a:solidFill>
                  <a:schemeClr val="tx1"/>
                </a:solidFill>
                <a:latin typeface="+mn-lt"/>
              </a:rPr>
              <a:t>moodle</a:t>
            </a:r>
            <a:r>
              <a:rPr lang="de-DE" sz="2600" dirty="0">
                <a:solidFill>
                  <a:schemeClr val="tx1"/>
                </a:solidFill>
                <a:latin typeface="+mn-lt"/>
              </a:rPr>
              <a:t>-Kurses erfolgen. Sofern es Lernende mit einem speziellen Sonderpädagogischen Förderbedarf gibt, müssen natürlich </a:t>
            </a:r>
            <a:r>
              <a:rPr lang="de-DE" sz="2600" dirty="0" err="1">
                <a:solidFill>
                  <a:schemeClr val="tx1"/>
                </a:solidFill>
                <a:latin typeface="+mn-lt"/>
              </a:rPr>
              <a:t>Assistive</a:t>
            </a:r>
            <a:r>
              <a:rPr lang="de-DE" sz="2600" dirty="0">
                <a:solidFill>
                  <a:schemeClr val="tx1"/>
                </a:solidFill>
                <a:latin typeface="+mn-lt"/>
              </a:rPr>
              <a:t> Technologien und Systeme zum Einsatz kommen. Diese werden in entsprechenden Fachbüchern wesentlich ausführlicher erklärt beziehungsweise deren Einsatzmöglichkeiten beschrieben. </a:t>
            </a:r>
          </a:p>
        </p:txBody>
      </p:sp>
    </p:spTree>
    <p:extLst>
      <p:ext uri="{BB962C8B-B14F-4D97-AF65-F5344CB8AC3E}">
        <p14:creationId xmlns:p14="http://schemas.microsoft.com/office/powerpoint/2010/main" val="851515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ABD7E710-C953-B61C-ECAA-740B38BBC761}"/>
              </a:ext>
            </a:extLst>
          </p:cNvPr>
          <p:cNvSpPr txBox="1"/>
          <p:nvPr/>
        </p:nvSpPr>
        <p:spPr>
          <a:xfrm>
            <a:off x="447472" y="116731"/>
            <a:ext cx="8696528"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6. Quellen / Literaturempfehlungen</a:t>
            </a:r>
          </a:p>
        </p:txBody>
      </p:sp>
      <p:sp>
        <p:nvSpPr>
          <p:cNvPr id="2" name="Titel 8">
            <a:extLst>
              <a:ext uri="{FF2B5EF4-FFF2-40B4-BE49-F238E27FC236}">
                <a16:creationId xmlns:a16="http://schemas.microsoft.com/office/drawing/2014/main" id="{6CED17C4-0D89-9B52-593B-B663540E0C6B}"/>
              </a:ext>
            </a:extLst>
          </p:cNvPr>
          <p:cNvSpPr txBox="1">
            <a:spLocks/>
          </p:cNvSpPr>
          <p:nvPr/>
        </p:nvSpPr>
        <p:spPr>
          <a:xfrm>
            <a:off x="848914" y="1198417"/>
            <a:ext cx="7657778" cy="72196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Buchempfehlungen</a:t>
            </a:r>
          </a:p>
        </p:txBody>
      </p:sp>
      <p:pic>
        <p:nvPicPr>
          <p:cNvPr id="9218" name="Picture 2" descr="Lea Schulz, Igor Krstoski, Martin Lüneberger: Diklusive Lernwelten: Zeitgemäßes Lernen für alle Schüler:innen">
            <a:extLst>
              <a:ext uri="{FF2B5EF4-FFF2-40B4-BE49-F238E27FC236}">
                <a16:creationId xmlns:a16="http://schemas.microsoft.com/office/drawing/2014/main" id="{31657A46-1CC1-F747-DD21-C02CEB38C42C}"/>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16" y="1815432"/>
            <a:ext cx="3398854" cy="45304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Grafik 7" descr="Link zur Webseite mit dem Buch Diklusive Lernwelten: Zeitgemäßes Lernen für alle Schüler:innen">
            <a:hlinkClick r:id="rId3"/>
            <a:extLst>
              <a:ext uri="{FF2B5EF4-FFF2-40B4-BE49-F238E27FC236}">
                <a16:creationId xmlns:a16="http://schemas.microsoft.com/office/drawing/2014/main" id="{415DDEAA-69A6-070C-AAAB-72CE93A86BF3}"/>
              </a:ext>
            </a:extLst>
          </p:cNvPr>
          <p:cNvPicPr>
            <a:picLocks noChangeAspect="1"/>
          </p:cNvPicPr>
          <p:nvPr/>
        </p:nvPicPr>
        <p:blipFill>
          <a:blip r:embed="rId4"/>
          <a:stretch>
            <a:fillRect/>
          </a:stretch>
        </p:blipFill>
        <p:spPr>
          <a:xfrm>
            <a:off x="3581344" y="5397239"/>
            <a:ext cx="837895" cy="837895"/>
          </a:xfrm>
          <a:prstGeom prst="rect">
            <a:avLst/>
          </a:prstGeom>
        </p:spPr>
      </p:pic>
      <p:pic>
        <p:nvPicPr>
          <p:cNvPr id="10" name="Grafik 9" descr="Tanja Kräwinkel (Herausgeberin): Moodle kann Mehr - nicht nur im Distanzunterricht!">
            <a:extLst>
              <a:ext uri="{FF2B5EF4-FFF2-40B4-BE49-F238E27FC236}">
                <a16:creationId xmlns:a16="http://schemas.microsoft.com/office/drawing/2014/main" id="{2BFAE837-C871-19FD-1C13-BEBC54CFA5EA}"/>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4921313" y="1818695"/>
            <a:ext cx="3213686" cy="4527151"/>
          </a:xfrm>
          <a:prstGeom prst="rect">
            <a:avLst/>
          </a:prstGeom>
          <a:ln>
            <a:solidFill>
              <a:schemeClr val="tx1"/>
            </a:solidFill>
          </a:ln>
        </p:spPr>
      </p:pic>
      <p:pic>
        <p:nvPicPr>
          <p:cNvPr id="7" name="Grafik 6" descr="Link zu Webseite mit dem Buch Moodle kann Mehr - nicht nur im Distanzunterricht!">
            <a:hlinkClick r:id="rId6"/>
            <a:extLst>
              <a:ext uri="{FF2B5EF4-FFF2-40B4-BE49-F238E27FC236}">
                <a16:creationId xmlns:a16="http://schemas.microsoft.com/office/drawing/2014/main" id="{2C03EE55-F77B-C647-3DE1-173B9BCE9D7D}"/>
              </a:ext>
            </a:extLst>
          </p:cNvPr>
          <p:cNvPicPr>
            <a:picLocks noChangeAspect="1"/>
          </p:cNvPicPr>
          <p:nvPr/>
        </p:nvPicPr>
        <p:blipFill>
          <a:blip r:embed="rId4"/>
          <a:stretch>
            <a:fillRect/>
          </a:stretch>
        </p:blipFill>
        <p:spPr>
          <a:xfrm>
            <a:off x="8306105" y="5397238"/>
            <a:ext cx="837895" cy="837895"/>
          </a:xfrm>
          <a:prstGeom prst="rect">
            <a:avLst/>
          </a:prstGeom>
        </p:spPr>
      </p:pic>
    </p:spTree>
    <p:extLst>
      <p:ext uri="{BB962C8B-B14F-4D97-AF65-F5344CB8AC3E}">
        <p14:creationId xmlns:p14="http://schemas.microsoft.com/office/powerpoint/2010/main" val="2674955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12C3C02-D3A7-DD1A-25F5-DB211435BB46}"/>
              </a:ext>
            </a:extLst>
          </p:cNvPr>
          <p:cNvSpPr txBox="1"/>
          <p:nvPr/>
        </p:nvSpPr>
        <p:spPr>
          <a:xfrm>
            <a:off x="447472" y="116731"/>
            <a:ext cx="8696528"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6. Quellen / Literaturempfehlungen</a:t>
            </a:r>
          </a:p>
        </p:txBody>
      </p:sp>
      <p:sp>
        <p:nvSpPr>
          <p:cNvPr id="3" name="Inhaltsplatzhalter 2">
            <a:extLst>
              <a:ext uri="{FF2B5EF4-FFF2-40B4-BE49-F238E27FC236}">
                <a16:creationId xmlns:a16="http://schemas.microsoft.com/office/drawing/2014/main" id="{29D36F5B-1E76-5AC6-0B41-31FCA3289D77}"/>
              </a:ext>
            </a:extLst>
          </p:cNvPr>
          <p:cNvSpPr>
            <a:spLocks noGrp="1"/>
          </p:cNvSpPr>
          <p:nvPr>
            <p:ph sz="half" idx="2"/>
          </p:nvPr>
        </p:nvSpPr>
        <p:spPr>
          <a:xfrm>
            <a:off x="924127" y="1723352"/>
            <a:ext cx="7548664" cy="4465011"/>
          </a:xfrm>
        </p:spPr>
        <p:txBody>
          <a:bodyPr>
            <a:normAutofit fontScale="92500"/>
          </a:bodyPr>
          <a:lstStyle/>
          <a:p>
            <a:pPr>
              <a:spcAft>
                <a:spcPts val="600"/>
              </a:spcAft>
              <a:buFont typeface="Arial" panose="020B0604020202020204" pitchFamily="34" charset="0"/>
              <a:buChar char="•"/>
            </a:pPr>
            <a:r>
              <a:rPr lang="de-DE" sz="2200" dirty="0">
                <a:solidFill>
                  <a:schemeClr val="tx1"/>
                </a:solidFill>
                <a:latin typeface="+mn-lt"/>
              </a:rPr>
              <a:t>Aliki Sophia </a:t>
            </a:r>
            <a:r>
              <a:rPr lang="de-DE" sz="2200" dirty="0" err="1">
                <a:solidFill>
                  <a:schemeClr val="tx1"/>
                </a:solidFill>
                <a:latin typeface="+mn-lt"/>
              </a:rPr>
              <a:t>Alamanis</a:t>
            </a:r>
            <a:r>
              <a:rPr lang="de-DE" sz="2200" dirty="0">
                <a:solidFill>
                  <a:schemeClr val="tx1"/>
                </a:solidFill>
                <a:latin typeface="+mn-lt"/>
              </a:rPr>
              <a:t> – Barrierefreiheit digitaler Bildungsmedien (2021), abrufbar unter: </a:t>
            </a:r>
            <a:r>
              <a:rPr lang="de-DE" sz="2200" dirty="0">
                <a:solidFill>
                  <a:srgbClr val="0070C0"/>
                </a:solidFill>
                <a:latin typeface="+mn-lt"/>
                <a:hlinkClick r:id="rId2">
                  <a:extLst>
                    <a:ext uri="{A12FA001-AC4F-418D-AE19-62706E023703}">
                      <ahyp:hlinkClr xmlns:ahyp="http://schemas.microsoft.com/office/drawing/2018/hyperlinkcolor" val="tx"/>
                    </a:ext>
                  </a:extLst>
                </a:hlinkClick>
              </a:rPr>
              <a:t>Barrierefreiheit digitaler Bildungsmedien: Entwicklung einer Matrix zur Prüfung der Barrierefreiheit digitaler Bildungsmedien | Bachelorthesis - ZOERR (oerbw.de) (Webseite)</a:t>
            </a:r>
            <a:endParaRPr lang="de-DE" sz="2200" dirty="0">
              <a:solidFill>
                <a:srgbClr val="0070C0"/>
              </a:solidFill>
              <a:latin typeface="+mn-lt"/>
            </a:endParaRPr>
          </a:p>
          <a:p>
            <a:pPr>
              <a:spcAft>
                <a:spcPts val="600"/>
              </a:spcAft>
              <a:buFont typeface="Arial" panose="020B0604020202020204" pitchFamily="34" charset="0"/>
              <a:buChar char="•"/>
            </a:pPr>
            <a:r>
              <a:rPr lang="de-DE" sz="2200" dirty="0">
                <a:solidFill>
                  <a:schemeClr val="tx1"/>
                </a:solidFill>
                <a:latin typeface="+mn-lt"/>
              </a:rPr>
              <a:t>Lea Schulz und Igor </a:t>
            </a:r>
            <a:r>
              <a:rPr lang="de-DE" sz="2200" dirty="0" err="1">
                <a:solidFill>
                  <a:schemeClr val="tx1"/>
                </a:solidFill>
                <a:latin typeface="+mn-lt"/>
              </a:rPr>
              <a:t>Krstosk</a:t>
            </a:r>
            <a:r>
              <a:rPr lang="de-DE" sz="2200" dirty="0">
                <a:solidFill>
                  <a:schemeClr val="tx1"/>
                </a:solidFill>
                <a:latin typeface="+mn-lt"/>
              </a:rPr>
              <a:t> (</a:t>
            </a:r>
            <a:r>
              <a:rPr lang="de-DE" sz="2200" dirty="0" err="1">
                <a:solidFill>
                  <a:schemeClr val="tx1"/>
                </a:solidFill>
                <a:latin typeface="+mn-lt"/>
              </a:rPr>
              <a:t>Herausgeber:innen</a:t>
            </a:r>
            <a:r>
              <a:rPr lang="de-DE" sz="2200" dirty="0">
                <a:solidFill>
                  <a:schemeClr val="tx1"/>
                </a:solidFill>
                <a:latin typeface="+mn-lt"/>
              </a:rPr>
              <a:t>)  – </a:t>
            </a:r>
            <a:r>
              <a:rPr lang="de-DE" sz="2200" dirty="0">
                <a:solidFill>
                  <a:srgbClr val="0070C0"/>
                </a:solidFill>
                <a:latin typeface="+mn-lt"/>
                <a:hlinkClick r:id="rId3">
                  <a:extLst>
                    <a:ext uri="{A12FA001-AC4F-418D-AE19-62706E023703}">
                      <ahyp:hlinkClr xmlns:ahyp="http://schemas.microsoft.com/office/drawing/2018/hyperlinkcolor" val="tx"/>
                    </a:ext>
                  </a:extLst>
                </a:hlinkClick>
              </a:rPr>
              <a:t>Diklusive Lernwelten (2021) (Webseite)</a:t>
            </a:r>
            <a:r>
              <a:rPr lang="de-DE" sz="2200" dirty="0">
                <a:solidFill>
                  <a:srgbClr val="0070C0"/>
                </a:solidFill>
                <a:latin typeface="+mn-lt"/>
              </a:rPr>
              <a:t>, </a:t>
            </a:r>
            <a:r>
              <a:rPr lang="de-DE" sz="2200" dirty="0">
                <a:solidFill>
                  <a:schemeClr val="tx1"/>
                </a:solidFill>
                <a:latin typeface="+mn-lt"/>
              </a:rPr>
              <a:t>abrufbar unter: https://visual-books.com/download/2784/</a:t>
            </a:r>
          </a:p>
          <a:p>
            <a:pPr>
              <a:spcAft>
                <a:spcPts val="600"/>
              </a:spcAft>
              <a:buFont typeface="Arial" panose="020B0604020202020204" pitchFamily="34" charset="0"/>
              <a:buChar char="•"/>
            </a:pPr>
            <a:r>
              <a:rPr lang="de-DE" sz="2200" dirty="0">
                <a:solidFill>
                  <a:schemeClr val="tx1"/>
                </a:solidFill>
                <a:latin typeface="+mn-lt"/>
              </a:rPr>
              <a:t>Tanja </a:t>
            </a:r>
            <a:r>
              <a:rPr lang="de-DE" sz="2200" dirty="0" err="1">
                <a:solidFill>
                  <a:schemeClr val="tx1"/>
                </a:solidFill>
                <a:latin typeface="+mn-lt"/>
              </a:rPr>
              <a:t>Kräwinkel</a:t>
            </a:r>
            <a:r>
              <a:rPr lang="de-DE" sz="2200" dirty="0">
                <a:solidFill>
                  <a:schemeClr val="tx1"/>
                </a:solidFill>
                <a:latin typeface="+mn-lt"/>
              </a:rPr>
              <a:t> (Herausgeberin) – </a:t>
            </a:r>
            <a:r>
              <a:rPr lang="de-DE" sz="2200" dirty="0">
                <a:solidFill>
                  <a:srgbClr val="0070C0"/>
                </a:solidFill>
                <a:latin typeface="+mn-lt"/>
                <a:hlinkClick r:id="rId4">
                  <a:extLst>
                    <a:ext uri="{A12FA001-AC4F-418D-AE19-62706E023703}">
                      <ahyp:hlinkClr xmlns:ahyp="http://schemas.microsoft.com/office/drawing/2018/hyperlinkcolor" val="tx"/>
                    </a:ext>
                  </a:extLst>
                </a:hlinkClick>
              </a:rPr>
              <a:t>#MoodleKannMehr (2022) (Webseite)</a:t>
            </a:r>
            <a:r>
              <a:rPr lang="de-DE" sz="2200" dirty="0">
                <a:solidFill>
                  <a:srgbClr val="0070C0"/>
                </a:solidFill>
                <a:latin typeface="+mn-lt"/>
              </a:rPr>
              <a:t>, </a:t>
            </a:r>
            <a:r>
              <a:rPr lang="de-DE" sz="2200" dirty="0">
                <a:solidFill>
                  <a:schemeClr val="tx1"/>
                </a:solidFill>
                <a:latin typeface="+mn-lt"/>
              </a:rPr>
              <a:t>abrufbar unter: https://visual-books.com/download/3103/</a:t>
            </a:r>
          </a:p>
          <a:p>
            <a:pPr>
              <a:spcAft>
                <a:spcPts val="600"/>
              </a:spcAft>
              <a:buFont typeface="Arial" panose="020B0604020202020204" pitchFamily="34" charset="0"/>
              <a:buChar char="•"/>
            </a:pPr>
            <a:r>
              <a:rPr lang="de-DE" sz="2200" dirty="0">
                <a:solidFill>
                  <a:schemeClr val="tx1"/>
                </a:solidFill>
                <a:latin typeface="+mn-lt"/>
              </a:rPr>
              <a:t>Barrierefreies Webdesign - Die vier Prinzipien der Web Content </a:t>
            </a:r>
            <a:r>
              <a:rPr lang="de-DE" sz="2200" dirty="0" err="1">
                <a:solidFill>
                  <a:schemeClr val="tx1"/>
                </a:solidFill>
                <a:latin typeface="+mn-lt"/>
              </a:rPr>
              <a:t>Accessibility</a:t>
            </a:r>
            <a:r>
              <a:rPr lang="de-DE" sz="2200" dirty="0">
                <a:solidFill>
                  <a:schemeClr val="tx1"/>
                </a:solidFill>
                <a:latin typeface="+mn-lt"/>
              </a:rPr>
              <a:t> Guidelines (WCAG) 2.1, abrufbar unter: </a:t>
            </a:r>
            <a:r>
              <a:rPr lang="de-DE" sz="2200" dirty="0">
                <a:solidFill>
                  <a:srgbClr val="0070C0"/>
                </a:solidFill>
                <a:latin typeface="+mn-lt"/>
                <a:hlinkClick r:id="rId5">
                  <a:extLst>
                    <a:ext uri="{A12FA001-AC4F-418D-AE19-62706E023703}">
                      <ahyp:hlinkClr xmlns:ahyp="http://schemas.microsoft.com/office/drawing/2018/hyperlinkcolor" val="tx"/>
                    </a:ext>
                  </a:extLst>
                </a:hlinkClick>
              </a:rPr>
              <a:t>Die vier Prinzipien der WCAG 2.1 – [barrierefreies-webdesign.de] (Webseite)</a:t>
            </a:r>
            <a:endParaRPr lang="de-DE" dirty="0">
              <a:solidFill>
                <a:srgbClr val="0070C0"/>
              </a:solidFill>
            </a:endParaRPr>
          </a:p>
          <a:p>
            <a:pPr>
              <a:spcAft>
                <a:spcPts val="600"/>
              </a:spcAft>
              <a:buFont typeface="Arial" panose="020B0604020202020204" pitchFamily="34" charset="0"/>
              <a:buChar char="•"/>
            </a:pPr>
            <a:endParaRPr lang="de-DE" dirty="0"/>
          </a:p>
        </p:txBody>
      </p:sp>
      <p:sp>
        <p:nvSpPr>
          <p:cNvPr id="6" name="Titel 8">
            <a:extLst>
              <a:ext uri="{FF2B5EF4-FFF2-40B4-BE49-F238E27FC236}">
                <a16:creationId xmlns:a16="http://schemas.microsoft.com/office/drawing/2014/main" id="{E20B25DC-A396-9C2B-2387-EE2886BC41A8}"/>
              </a:ext>
            </a:extLst>
          </p:cNvPr>
          <p:cNvSpPr txBox="1">
            <a:spLocks/>
          </p:cNvSpPr>
          <p:nvPr/>
        </p:nvSpPr>
        <p:spPr>
          <a:xfrm>
            <a:off x="848914" y="1198417"/>
            <a:ext cx="7657778" cy="72196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Texte und Webseiten</a:t>
            </a:r>
          </a:p>
        </p:txBody>
      </p:sp>
    </p:spTree>
    <p:extLst>
      <p:ext uri="{BB962C8B-B14F-4D97-AF65-F5344CB8AC3E}">
        <p14:creationId xmlns:p14="http://schemas.microsoft.com/office/powerpoint/2010/main" val="4105057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0066B1E-0D59-CE49-DCFC-DEA80FADD540}"/>
              </a:ext>
            </a:extLst>
          </p:cNvPr>
          <p:cNvSpPr txBox="1"/>
          <p:nvPr/>
        </p:nvSpPr>
        <p:spPr>
          <a:xfrm>
            <a:off x="447472" y="116731"/>
            <a:ext cx="8696528"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6. Quellen / Literaturempfehlungen</a:t>
            </a:r>
          </a:p>
        </p:txBody>
      </p:sp>
      <p:sp>
        <p:nvSpPr>
          <p:cNvPr id="4" name="Titel 8">
            <a:extLst>
              <a:ext uri="{FF2B5EF4-FFF2-40B4-BE49-F238E27FC236}">
                <a16:creationId xmlns:a16="http://schemas.microsoft.com/office/drawing/2014/main" id="{6196ACAC-ED5C-7539-9315-CC9AF47846F1}"/>
              </a:ext>
            </a:extLst>
          </p:cNvPr>
          <p:cNvSpPr txBox="1">
            <a:spLocks/>
          </p:cNvSpPr>
          <p:nvPr/>
        </p:nvSpPr>
        <p:spPr>
          <a:xfrm>
            <a:off x="848914" y="1198417"/>
            <a:ext cx="7657778" cy="72196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Texte und Webseiten</a:t>
            </a:r>
          </a:p>
        </p:txBody>
      </p:sp>
      <p:sp>
        <p:nvSpPr>
          <p:cNvPr id="3" name="Inhaltsplatzhalter 2">
            <a:extLst>
              <a:ext uri="{FF2B5EF4-FFF2-40B4-BE49-F238E27FC236}">
                <a16:creationId xmlns:a16="http://schemas.microsoft.com/office/drawing/2014/main" id="{29D36F5B-1E76-5AC6-0B41-31FCA3289D77}"/>
              </a:ext>
            </a:extLst>
          </p:cNvPr>
          <p:cNvSpPr>
            <a:spLocks noGrp="1"/>
          </p:cNvSpPr>
          <p:nvPr>
            <p:ph sz="half" idx="2"/>
          </p:nvPr>
        </p:nvSpPr>
        <p:spPr>
          <a:xfrm>
            <a:off x="904671" y="1789889"/>
            <a:ext cx="7383295" cy="4398474"/>
          </a:xfrm>
        </p:spPr>
        <p:txBody>
          <a:bodyPr>
            <a:normAutofit/>
          </a:bodyPr>
          <a:lstStyle/>
          <a:p>
            <a:pPr>
              <a:spcAft>
                <a:spcPts val="600"/>
              </a:spcAft>
              <a:buFont typeface="Arial" panose="020B0604020202020204" pitchFamily="34" charset="0"/>
              <a:buChar char="•"/>
            </a:pPr>
            <a:r>
              <a:rPr lang="de-DE" sz="2000" dirty="0">
                <a:solidFill>
                  <a:schemeClr val="tx1"/>
                </a:solidFill>
                <a:latin typeface="+mn-lt"/>
              </a:rPr>
              <a:t>Wikipedia-Eintrag zu Web Content </a:t>
            </a:r>
            <a:r>
              <a:rPr lang="de-DE" sz="2000" dirty="0" err="1">
                <a:solidFill>
                  <a:schemeClr val="tx1"/>
                </a:solidFill>
                <a:latin typeface="+mn-lt"/>
              </a:rPr>
              <a:t>Accessibility</a:t>
            </a:r>
            <a:r>
              <a:rPr lang="de-DE" sz="2000" dirty="0">
                <a:solidFill>
                  <a:schemeClr val="tx1"/>
                </a:solidFill>
                <a:latin typeface="+mn-lt"/>
              </a:rPr>
              <a:t> Guidelines, abrufbar unter: </a:t>
            </a:r>
            <a:r>
              <a:rPr lang="de-DE" sz="2000" dirty="0">
                <a:solidFill>
                  <a:srgbClr val="0070C0"/>
                </a:solidFill>
                <a:latin typeface="+mn-lt"/>
                <a:hlinkClick r:id="rId2">
                  <a:extLst>
                    <a:ext uri="{A12FA001-AC4F-418D-AE19-62706E023703}">
                      <ahyp:hlinkClr xmlns:ahyp="http://schemas.microsoft.com/office/drawing/2018/hyperlinkcolor" val="tx"/>
                    </a:ext>
                  </a:extLst>
                </a:hlinkClick>
              </a:rPr>
              <a:t>Web Content </a:t>
            </a:r>
            <a:r>
              <a:rPr lang="de-DE" sz="2000" dirty="0" err="1">
                <a:solidFill>
                  <a:srgbClr val="0070C0"/>
                </a:solidFill>
                <a:latin typeface="+mn-lt"/>
                <a:hlinkClick r:id="rId2">
                  <a:extLst>
                    <a:ext uri="{A12FA001-AC4F-418D-AE19-62706E023703}">
                      <ahyp:hlinkClr xmlns:ahyp="http://schemas.microsoft.com/office/drawing/2018/hyperlinkcolor" val="tx"/>
                    </a:ext>
                  </a:extLst>
                </a:hlinkClick>
              </a:rPr>
              <a:t>Accessibility</a:t>
            </a:r>
            <a:r>
              <a:rPr lang="de-DE" sz="2000" dirty="0">
                <a:solidFill>
                  <a:srgbClr val="0070C0"/>
                </a:solidFill>
                <a:latin typeface="+mn-lt"/>
                <a:hlinkClick r:id="rId2">
                  <a:extLst>
                    <a:ext uri="{A12FA001-AC4F-418D-AE19-62706E023703}">
                      <ahyp:hlinkClr xmlns:ahyp="http://schemas.microsoft.com/office/drawing/2018/hyperlinkcolor" val="tx"/>
                    </a:ext>
                  </a:extLst>
                </a:hlinkClick>
              </a:rPr>
              <a:t> Guidelines – Wikipedia (Webseite)</a:t>
            </a:r>
            <a:endParaRPr lang="de-DE" sz="2000" dirty="0">
              <a:solidFill>
                <a:srgbClr val="0070C0"/>
              </a:solidFill>
              <a:latin typeface="+mn-lt"/>
            </a:endParaRPr>
          </a:p>
          <a:p>
            <a:pPr>
              <a:spcAft>
                <a:spcPts val="600"/>
              </a:spcAft>
              <a:buFont typeface="Arial" panose="020B0604020202020204" pitchFamily="34" charset="0"/>
              <a:buChar char="•"/>
            </a:pPr>
            <a:r>
              <a:rPr lang="de-DE" sz="2000" dirty="0">
                <a:solidFill>
                  <a:schemeClr val="tx1"/>
                </a:solidFill>
                <a:latin typeface="+mn-lt"/>
              </a:rPr>
              <a:t>Voraussetzungen in </a:t>
            </a:r>
            <a:r>
              <a:rPr lang="de-DE" sz="2000" dirty="0" err="1">
                <a:solidFill>
                  <a:schemeClr val="tx1"/>
                </a:solidFill>
                <a:latin typeface="+mn-lt"/>
              </a:rPr>
              <a:t>moodle</a:t>
            </a:r>
            <a:r>
              <a:rPr lang="de-DE" sz="2000" dirty="0">
                <a:solidFill>
                  <a:schemeClr val="tx1"/>
                </a:solidFill>
                <a:latin typeface="+mn-lt"/>
              </a:rPr>
              <a:t> via: </a:t>
            </a:r>
            <a:r>
              <a:rPr lang="de-DE" sz="2000" dirty="0" err="1">
                <a:solidFill>
                  <a:srgbClr val="0070C0"/>
                </a:solidFill>
                <a:latin typeface="+mn-lt"/>
                <a:hlinkClick r:id="rId3">
                  <a:extLst>
                    <a:ext uri="{A12FA001-AC4F-418D-AE19-62706E023703}">
                      <ahyp:hlinkClr xmlns:ahyp="http://schemas.microsoft.com/office/drawing/2018/hyperlinkcolor" val="tx"/>
                    </a:ext>
                  </a:extLst>
                </a:hlinkClick>
              </a:rPr>
              <a:t>Moodle</a:t>
            </a:r>
            <a:r>
              <a:rPr lang="de-DE" sz="2000" dirty="0">
                <a:solidFill>
                  <a:srgbClr val="0070C0"/>
                </a:solidFill>
                <a:latin typeface="+mn-lt"/>
                <a:hlinkClick r:id="rId3">
                  <a:extLst>
                    <a:ext uri="{A12FA001-AC4F-418D-AE19-62706E023703}">
                      <ahyp:hlinkClr xmlns:ahyp="http://schemas.microsoft.com/office/drawing/2018/hyperlinkcolor" val="tx"/>
                    </a:ext>
                  </a:extLst>
                </a:hlinkClick>
              </a:rPr>
              <a:t>-Tipp: „Voraussetzungen“, um adaptive Lernpfade zu schaffen – E-Learning an Hochschulen (tu-darmstadt.de) (Webseite)</a:t>
            </a:r>
            <a:endParaRPr lang="de-DE" sz="2000" dirty="0">
              <a:solidFill>
                <a:srgbClr val="0070C0"/>
              </a:solidFill>
              <a:latin typeface="+mn-lt"/>
            </a:endParaRPr>
          </a:p>
          <a:p>
            <a:pPr>
              <a:spcAft>
                <a:spcPts val="600"/>
              </a:spcAft>
              <a:buFont typeface="Arial" panose="020B0604020202020204" pitchFamily="34" charset="0"/>
              <a:buChar char="•"/>
            </a:pPr>
            <a:r>
              <a:rPr lang="de-DE" sz="2000" dirty="0">
                <a:solidFill>
                  <a:schemeClr val="tx1"/>
                </a:solidFill>
                <a:latin typeface="+mn-lt"/>
              </a:rPr>
              <a:t>Aktivitätsabschlüsse in </a:t>
            </a:r>
            <a:r>
              <a:rPr lang="de-DE" sz="2000" dirty="0" err="1">
                <a:solidFill>
                  <a:schemeClr val="tx1"/>
                </a:solidFill>
                <a:latin typeface="+mn-lt"/>
              </a:rPr>
              <a:t>moodle</a:t>
            </a:r>
            <a:r>
              <a:rPr lang="de-DE" sz="2000" dirty="0">
                <a:solidFill>
                  <a:schemeClr val="tx1"/>
                </a:solidFill>
                <a:latin typeface="+mn-lt"/>
              </a:rPr>
              <a:t> via: </a:t>
            </a:r>
            <a:r>
              <a:rPr lang="de-DE" sz="2000" dirty="0">
                <a:solidFill>
                  <a:srgbClr val="0070C0"/>
                </a:solidFill>
                <a:latin typeface="+mn-lt"/>
                <a:hlinkClick r:id="rId4">
                  <a:extLst>
                    <a:ext uri="{A12FA001-AC4F-418D-AE19-62706E023703}">
                      <ahyp:hlinkClr xmlns:ahyp="http://schemas.microsoft.com/office/drawing/2018/hyperlinkcolor" val="tx"/>
                    </a:ext>
                  </a:extLst>
                </a:hlinkClick>
              </a:rPr>
              <a:t>Einsatzszenarien für den Aktivitätsabschluss – </a:t>
            </a:r>
            <a:r>
              <a:rPr lang="de-DE" sz="2000" dirty="0" err="1">
                <a:solidFill>
                  <a:srgbClr val="0070C0"/>
                </a:solidFill>
                <a:latin typeface="+mn-lt"/>
                <a:hlinkClick r:id="rId4">
                  <a:extLst>
                    <a:ext uri="{A12FA001-AC4F-418D-AE19-62706E023703}">
                      <ahyp:hlinkClr xmlns:ahyp="http://schemas.microsoft.com/office/drawing/2018/hyperlinkcolor" val="tx"/>
                    </a:ext>
                  </a:extLst>
                </a:hlinkClick>
              </a:rPr>
              <a:t>MoodleDocs</a:t>
            </a:r>
            <a:r>
              <a:rPr lang="de-DE" sz="2000" dirty="0">
                <a:solidFill>
                  <a:srgbClr val="0070C0"/>
                </a:solidFill>
                <a:latin typeface="+mn-lt"/>
                <a:hlinkClick r:id="rId4">
                  <a:extLst>
                    <a:ext uri="{A12FA001-AC4F-418D-AE19-62706E023703}">
                      <ahyp:hlinkClr xmlns:ahyp="http://schemas.microsoft.com/office/drawing/2018/hyperlinkcolor" val="tx"/>
                    </a:ext>
                  </a:extLst>
                </a:hlinkClick>
              </a:rPr>
              <a:t> (Webseite)</a:t>
            </a:r>
            <a:endParaRPr lang="de-DE" sz="2000" dirty="0">
              <a:solidFill>
                <a:srgbClr val="0070C0"/>
              </a:solidFill>
              <a:latin typeface="+mn-lt"/>
            </a:endParaRPr>
          </a:p>
          <a:p>
            <a:pPr>
              <a:spcAft>
                <a:spcPts val="600"/>
              </a:spcAft>
              <a:buFont typeface="Arial" panose="020B0604020202020204" pitchFamily="34" charset="0"/>
              <a:buChar char="•"/>
            </a:pPr>
            <a:r>
              <a:rPr lang="de-DE" sz="2000" dirty="0">
                <a:solidFill>
                  <a:schemeClr val="tx1"/>
                </a:solidFill>
                <a:latin typeface="+mn-lt"/>
              </a:rPr>
              <a:t>Dr. Björn </a:t>
            </a:r>
            <a:r>
              <a:rPr lang="de-DE" sz="2000" dirty="0" err="1">
                <a:solidFill>
                  <a:schemeClr val="tx1"/>
                </a:solidFill>
                <a:latin typeface="+mn-lt"/>
              </a:rPr>
              <a:t>Fisseler</a:t>
            </a:r>
            <a:r>
              <a:rPr lang="de-DE" sz="2000" dirty="0">
                <a:solidFill>
                  <a:schemeClr val="tx1"/>
                </a:solidFill>
                <a:latin typeface="+mn-lt"/>
              </a:rPr>
              <a:t>, Fernuniversität Hagen – Gruppen und Gruppierungen in </a:t>
            </a:r>
            <a:r>
              <a:rPr lang="de-DE" sz="2000" dirty="0" err="1">
                <a:solidFill>
                  <a:schemeClr val="tx1"/>
                </a:solidFill>
                <a:latin typeface="+mn-lt"/>
              </a:rPr>
              <a:t>moodle</a:t>
            </a:r>
            <a:r>
              <a:rPr lang="de-DE" sz="2000" dirty="0">
                <a:solidFill>
                  <a:schemeClr val="tx1"/>
                </a:solidFill>
                <a:latin typeface="+mn-lt"/>
              </a:rPr>
              <a:t> (2019), abrufbar unter: </a:t>
            </a:r>
            <a:r>
              <a:rPr lang="de-DE" sz="2000" dirty="0">
                <a:solidFill>
                  <a:srgbClr val="0070C0"/>
                </a:solidFill>
                <a:latin typeface="+mn-lt"/>
                <a:hlinkClick r:id="rId5">
                  <a:extLst>
                    <a:ext uri="{A12FA001-AC4F-418D-AE19-62706E023703}">
                      <ahyp:hlinkClr xmlns:ahyp="http://schemas.microsoft.com/office/drawing/2018/hyperlinkcolor" val="tx"/>
                    </a:ext>
                  </a:extLst>
                </a:hlinkClick>
              </a:rPr>
              <a:t>Gruppen und Gruppierungen in </a:t>
            </a:r>
            <a:r>
              <a:rPr lang="de-DE" sz="2000" dirty="0" err="1">
                <a:solidFill>
                  <a:srgbClr val="0070C0"/>
                </a:solidFill>
                <a:latin typeface="+mn-lt"/>
                <a:hlinkClick r:id="rId5">
                  <a:extLst>
                    <a:ext uri="{A12FA001-AC4F-418D-AE19-62706E023703}">
                      <ahyp:hlinkClr xmlns:ahyp="http://schemas.microsoft.com/office/drawing/2018/hyperlinkcolor" val="tx"/>
                    </a:ext>
                  </a:extLst>
                </a:hlinkClick>
              </a:rPr>
              <a:t>Moodle</a:t>
            </a:r>
            <a:r>
              <a:rPr lang="de-DE" sz="2000" dirty="0">
                <a:solidFill>
                  <a:srgbClr val="0070C0"/>
                </a:solidFill>
                <a:latin typeface="+mn-lt"/>
                <a:hlinkClick r:id="rId5">
                  <a:extLst>
                    <a:ext uri="{A12FA001-AC4F-418D-AE19-62706E023703}">
                      <ahyp:hlinkClr xmlns:ahyp="http://schemas.microsoft.com/office/drawing/2018/hyperlinkcolor" val="tx"/>
                    </a:ext>
                  </a:extLst>
                </a:hlinkClick>
              </a:rPr>
              <a:t> (fernuni-hagen.de( (Webseite)</a:t>
            </a:r>
            <a:r>
              <a:rPr lang="de-DE" sz="2000" dirty="0">
                <a:solidFill>
                  <a:srgbClr val="0070C0"/>
                </a:solidFill>
                <a:latin typeface="+mn-lt"/>
              </a:rPr>
              <a:t> </a:t>
            </a:r>
          </a:p>
          <a:p>
            <a:pPr marL="0" indent="0">
              <a:spcAft>
                <a:spcPts val="600"/>
              </a:spcAft>
              <a:buNone/>
            </a:pPr>
            <a:endParaRPr lang="de-DE" sz="2000" dirty="0"/>
          </a:p>
        </p:txBody>
      </p:sp>
    </p:spTree>
    <p:extLst>
      <p:ext uri="{BB962C8B-B14F-4D97-AF65-F5344CB8AC3E}">
        <p14:creationId xmlns:p14="http://schemas.microsoft.com/office/powerpoint/2010/main" val="1894993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ED62CE7-88C1-95E3-336D-88C8BDF83FB2}"/>
              </a:ext>
            </a:extLst>
          </p:cNvPr>
          <p:cNvSpPr txBox="1"/>
          <p:nvPr/>
        </p:nvSpPr>
        <p:spPr>
          <a:xfrm>
            <a:off x="447472" y="116731"/>
            <a:ext cx="8696528"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6. Quellen / Literaturempfehlungen</a:t>
            </a:r>
          </a:p>
        </p:txBody>
      </p:sp>
      <p:sp>
        <p:nvSpPr>
          <p:cNvPr id="4" name="Titel 8">
            <a:extLst>
              <a:ext uri="{FF2B5EF4-FFF2-40B4-BE49-F238E27FC236}">
                <a16:creationId xmlns:a16="http://schemas.microsoft.com/office/drawing/2014/main" id="{BCA6E270-D860-0D11-F96C-E623999DA4E1}"/>
              </a:ext>
            </a:extLst>
          </p:cNvPr>
          <p:cNvSpPr txBox="1">
            <a:spLocks/>
          </p:cNvSpPr>
          <p:nvPr/>
        </p:nvSpPr>
        <p:spPr>
          <a:xfrm>
            <a:off x="848914" y="1198417"/>
            <a:ext cx="7657778" cy="72196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4000" dirty="0">
                <a:solidFill>
                  <a:schemeClr val="accent1"/>
                </a:solidFill>
                <a:latin typeface="+mn-lt"/>
                <a:cs typeface="Aldhabi" panose="01000000000000000000" pitchFamily="2" charset="-78"/>
              </a:rPr>
              <a:t>Bilder und Grafiken</a:t>
            </a:r>
          </a:p>
        </p:txBody>
      </p:sp>
      <p:sp>
        <p:nvSpPr>
          <p:cNvPr id="3" name="Inhaltsplatzhalter 2">
            <a:extLst>
              <a:ext uri="{FF2B5EF4-FFF2-40B4-BE49-F238E27FC236}">
                <a16:creationId xmlns:a16="http://schemas.microsoft.com/office/drawing/2014/main" id="{29D36F5B-1E76-5AC6-0B41-31FCA3289D77}"/>
              </a:ext>
            </a:extLst>
          </p:cNvPr>
          <p:cNvSpPr>
            <a:spLocks noGrp="1"/>
          </p:cNvSpPr>
          <p:nvPr>
            <p:ph sz="half" idx="2"/>
          </p:nvPr>
        </p:nvSpPr>
        <p:spPr>
          <a:xfrm>
            <a:off x="914399" y="1819071"/>
            <a:ext cx="7480571" cy="4369291"/>
          </a:xfrm>
        </p:spPr>
        <p:txBody>
          <a:bodyPr>
            <a:normAutofit/>
          </a:bodyPr>
          <a:lstStyle/>
          <a:p>
            <a:pPr marL="174625" indent="-174625">
              <a:spcAft>
                <a:spcPts val="600"/>
              </a:spcAft>
              <a:buFont typeface="Arial" panose="020B0604020202020204" pitchFamily="34" charset="0"/>
              <a:buChar char="•"/>
            </a:pPr>
            <a:r>
              <a:rPr lang="de-DE" sz="2000" dirty="0">
                <a:solidFill>
                  <a:schemeClr val="tx1"/>
                </a:solidFill>
                <a:latin typeface="+mn-lt"/>
              </a:rPr>
              <a:t>Titelbild, abrufbar unter: </a:t>
            </a:r>
            <a:r>
              <a:rPr lang="en-US" sz="2000" dirty="0">
                <a:solidFill>
                  <a:srgbClr val="0070C0"/>
                </a:solidFill>
                <a:latin typeface="+mn-lt"/>
                <a:hlinkClick r:id="rId2">
                  <a:extLst>
                    <a:ext uri="{A12FA001-AC4F-418D-AE19-62706E023703}">
                      <ahyp:hlinkClr xmlns:ahyp="http://schemas.microsoft.com/office/drawing/2018/hyperlinkcolor" val="tx"/>
                    </a:ext>
                  </a:extLst>
                </a:hlinkClick>
              </a:rPr>
              <a:t>Kids in a Classroom – </a:t>
            </a:r>
            <a:r>
              <a:rPr lang="en-US" sz="2000" dirty="0" err="1">
                <a:solidFill>
                  <a:srgbClr val="0070C0"/>
                </a:solidFill>
                <a:latin typeface="+mn-lt"/>
                <a:hlinkClick r:id="rId2">
                  <a:extLst>
                    <a:ext uri="{A12FA001-AC4F-418D-AE19-62706E023703}">
                      <ahyp:hlinkClr xmlns:ahyp="http://schemas.microsoft.com/office/drawing/2018/hyperlinkcolor" val="tx"/>
                    </a:ext>
                  </a:extLst>
                </a:hlinkClick>
              </a:rPr>
              <a:t>Openclipart</a:t>
            </a:r>
            <a:r>
              <a:rPr lang="en-US" sz="2000" dirty="0">
                <a:solidFill>
                  <a:srgbClr val="0070C0"/>
                </a:solidFill>
                <a:latin typeface="+mn-lt"/>
                <a:hlinkClick r:id="rId2">
                  <a:extLst>
                    <a:ext uri="{A12FA001-AC4F-418D-AE19-62706E023703}">
                      <ahyp:hlinkClr xmlns:ahyp="http://schemas.microsoft.com/office/drawing/2018/hyperlinkcolor" val="tx"/>
                    </a:ext>
                  </a:extLst>
                </a:hlinkClick>
              </a:rPr>
              <a:t> (</a:t>
            </a:r>
            <a:r>
              <a:rPr lang="en-US" sz="2000" dirty="0" err="1">
                <a:solidFill>
                  <a:srgbClr val="0070C0"/>
                </a:solidFill>
                <a:latin typeface="+mn-lt"/>
                <a:hlinkClick r:id="rId2">
                  <a:extLst>
                    <a:ext uri="{A12FA001-AC4F-418D-AE19-62706E023703}">
                      <ahyp:hlinkClr xmlns:ahyp="http://schemas.microsoft.com/office/drawing/2018/hyperlinkcolor" val="tx"/>
                    </a:ext>
                  </a:extLst>
                </a:hlinkClick>
              </a:rPr>
              <a:t>Webseite</a:t>
            </a:r>
            <a:r>
              <a:rPr lang="en-US" sz="2000" dirty="0">
                <a:solidFill>
                  <a:srgbClr val="0070C0"/>
                </a:solidFill>
                <a:latin typeface="+mn-lt"/>
                <a:hlinkClick r:id="rId2">
                  <a:extLst>
                    <a:ext uri="{A12FA001-AC4F-418D-AE19-62706E023703}">
                      <ahyp:hlinkClr xmlns:ahyp="http://schemas.microsoft.com/office/drawing/2018/hyperlinkcolor" val="tx"/>
                    </a:ext>
                  </a:extLst>
                </a:hlinkClick>
              </a:rPr>
              <a:t>)</a:t>
            </a:r>
            <a:r>
              <a:rPr lang="en-US" sz="2000" dirty="0">
                <a:solidFill>
                  <a:srgbClr val="0070C0"/>
                </a:solidFill>
                <a:latin typeface="+mn-lt"/>
              </a:rPr>
              <a:t> </a:t>
            </a:r>
          </a:p>
          <a:p>
            <a:pPr marL="174625" indent="-174625">
              <a:spcAft>
                <a:spcPts val="600"/>
              </a:spcAft>
              <a:buFont typeface="Arial" panose="020B0604020202020204" pitchFamily="34" charset="0"/>
              <a:buChar char="•"/>
            </a:pPr>
            <a:r>
              <a:rPr lang="en-US" sz="2000" dirty="0">
                <a:solidFill>
                  <a:schemeClr val="tx1"/>
                </a:solidFill>
                <a:latin typeface="+mn-lt"/>
              </a:rPr>
              <a:t>Moodle-Logo, </a:t>
            </a:r>
            <a:r>
              <a:rPr lang="en-US" sz="2000" dirty="0" err="1">
                <a:solidFill>
                  <a:schemeClr val="tx1"/>
                </a:solidFill>
                <a:latin typeface="+mn-lt"/>
              </a:rPr>
              <a:t>abrufbar</a:t>
            </a:r>
            <a:r>
              <a:rPr lang="en-US" sz="2000" dirty="0">
                <a:solidFill>
                  <a:schemeClr val="tx1"/>
                </a:solidFill>
                <a:latin typeface="+mn-lt"/>
              </a:rPr>
              <a:t> </a:t>
            </a:r>
            <a:r>
              <a:rPr lang="en-US" sz="2000" dirty="0" err="1">
                <a:solidFill>
                  <a:schemeClr val="tx1"/>
                </a:solidFill>
                <a:latin typeface="+mn-lt"/>
              </a:rPr>
              <a:t>unter</a:t>
            </a:r>
            <a:r>
              <a:rPr lang="en-US" sz="2000" dirty="0">
                <a:solidFill>
                  <a:schemeClr val="tx1"/>
                </a:solidFill>
                <a:latin typeface="+mn-lt"/>
              </a:rPr>
              <a:t>: </a:t>
            </a:r>
            <a:r>
              <a:rPr lang="en-US" sz="2000" dirty="0">
                <a:solidFill>
                  <a:srgbClr val="0070C0"/>
                </a:solidFill>
                <a:latin typeface="+mn-lt"/>
                <a:hlinkClick r:id="rId3">
                  <a:extLst>
                    <a:ext uri="{A12FA001-AC4F-418D-AE19-62706E023703}">
                      <ahyp:hlinkClr xmlns:ahyp="http://schemas.microsoft.com/office/drawing/2018/hyperlinkcolor" val="tx"/>
                    </a:ext>
                  </a:extLst>
                </a:hlinkClick>
              </a:rPr>
              <a:t>File:Moodle-icon.png - Wikimedia Commons (</a:t>
            </a:r>
            <a:r>
              <a:rPr lang="en-US" sz="2000" dirty="0" err="1">
                <a:solidFill>
                  <a:srgbClr val="0070C0"/>
                </a:solidFill>
                <a:latin typeface="+mn-lt"/>
                <a:hlinkClick r:id="rId3">
                  <a:extLst>
                    <a:ext uri="{A12FA001-AC4F-418D-AE19-62706E023703}">
                      <ahyp:hlinkClr xmlns:ahyp="http://schemas.microsoft.com/office/drawing/2018/hyperlinkcolor" val="tx"/>
                    </a:ext>
                  </a:extLst>
                </a:hlinkClick>
              </a:rPr>
              <a:t>Webseite</a:t>
            </a:r>
            <a:r>
              <a:rPr lang="en-US" sz="2000" dirty="0">
                <a:solidFill>
                  <a:srgbClr val="0070C0"/>
                </a:solidFill>
                <a:latin typeface="+mn-lt"/>
                <a:hlinkClick r:id="rId3">
                  <a:extLst>
                    <a:ext uri="{A12FA001-AC4F-418D-AE19-62706E023703}">
                      <ahyp:hlinkClr xmlns:ahyp="http://schemas.microsoft.com/office/drawing/2018/hyperlinkcolor" val="tx"/>
                    </a:ext>
                  </a:extLst>
                </a:hlinkClick>
              </a:rPr>
              <a:t>)</a:t>
            </a:r>
            <a:endParaRPr lang="de-DE" sz="2000" dirty="0">
              <a:solidFill>
                <a:srgbClr val="0070C0"/>
              </a:solidFill>
              <a:latin typeface="+mn-lt"/>
            </a:endParaRPr>
          </a:p>
          <a:p>
            <a:pPr marL="174625" indent="-174625">
              <a:spcAft>
                <a:spcPts val="600"/>
              </a:spcAft>
              <a:buFont typeface="Arial" panose="020B0604020202020204" pitchFamily="34" charset="0"/>
              <a:buChar char="•"/>
            </a:pPr>
            <a:r>
              <a:rPr lang="de-DE" sz="2000" dirty="0">
                <a:solidFill>
                  <a:schemeClr val="tx1"/>
                </a:solidFill>
                <a:latin typeface="+mn-lt"/>
              </a:rPr>
              <a:t>Infografiken „Barrierefrei gestalten“ abrufbar unter: </a:t>
            </a:r>
            <a:r>
              <a:rPr lang="de-DE" sz="2000" dirty="0" err="1">
                <a:solidFill>
                  <a:srgbClr val="0070C0"/>
                </a:solidFill>
                <a:latin typeface="+mn-lt"/>
                <a:hlinkClick r:id="rId4">
                  <a:extLst>
                    <a:ext uri="{A12FA001-AC4F-418D-AE19-62706E023703}">
                      <ahyp:hlinkClr xmlns:ahyp="http://schemas.microsoft.com/office/drawing/2018/hyperlinkcolor" val="tx"/>
                    </a:ext>
                  </a:extLst>
                </a:hlinkClick>
              </a:rPr>
              <a:t>posters</a:t>
            </a:r>
            <a:r>
              <a:rPr lang="de-DE" sz="2000" dirty="0">
                <a:solidFill>
                  <a:srgbClr val="0070C0"/>
                </a:solidFill>
                <a:latin typeface="+mn-lt"/>
                <a:hlinkClick r:id="rId4">
                  <a:extLst>
                    <a:ext uri="{A12FA001-AC4F-418D-AE19-62706E023703}">
                      <ahyp:hlinkClr xmlns:ahyp="http://schemas.microsoft.com/office/drawing/2018/hyperlinkcolor" val="tx"/>
                    </a:ext>
                  </a:extLst>
                </a:hlinkClick>
              </a:rPr>
              <a:t>/accessibilty-posters-set-de.pdf at </a:t>
            </a:r>
            <a:r>
              <a:rPr lang="de-DE" sz="2000" dirty="0" err="1">
                <a:solidFill>
                  <a:srgbClr val="0070C0"/>
                </a:solidFill>
                <a:latin typeface="+mn-lt"/>
                <a:hlinkClick r:id="rId4">
                  <a:extLst>
                    <a:ext uri="{A12FA001-AC4F-418D-AE19-62706E023703}">
                      <ahyp:hlinkClr xmlns:ahyp="http://schemas.microsoft.com/office/drawing/2018/hyperlinkcolor" val="tx"/>
                    </a:ext>
                  </a:extLst>
                </a:hlinkClick>
              </a:rPr>
              <a:t>master</a:t>
            </a:r>
            <a:r>
              <a:rPr lang="de-DE" sz="2000" dirty="0">
                <a:solidFill>
                  <a:srgbClr val="0070C0"/>
                </a:solidFill>
                <a:latin typeface="+mn-lt"/>
                <a:hlinkClick r:id="rId4">
                  <a:extLst>
                    <a:ext uri="{A12FA001-AC4F-418D-AE19-62706E023703}">
                      <ahyp:hlinkClr xmlns:ahyp="http://schemas.microsoft.com/office/drawing/2018/hyperlinkcolor" val="tx"/>
                    </a:ext>
                  </a:extLst>
                </a:hlinkClick>
              </a:rPr>
              <a:t> · </a:t>
            </a:r>
            <a:r>
              <a:rPr lang="de-DE" sz="2000" dirty="0" err="1">
                <a:solidFill>
                  <a:srgbClr val="0070C0"/>
                </a:solidFill>
                <a:latin typeface="+mn-lt"/>
                <a:hlinkClick r:id="rId4">
                  <a:extLst>
                    <a:ext uri="{A12FA001-AC4F-418D-AE19-62706E023703}">
                      <ahyp:hlinkClr xmlns:ahyp="http://schemas.microsoft.com/office/drawing/2018/hyperlinkcolor" val="tx"/>
                    </a:ext>
                  </a:extLst>
                </a:hlinkClick>
              </a:rPr>
              <a:t>UKHomeOffice</a:t>
            </a:r>
            <a:r>
              <a:rPr lang="de-DE" sz="2000" dirty="0">
                <a:solidFill>
                  <a:srgbClr val="0070C0"/>
                </a:solidFill>
                <a:latin typeface="+mn-lt"/>
                <a:hlinkClick r:id="rId4">
                  <a:extLst>
                    <a:ext uri="{A12FA001-AC4F-418D-AE19-62706E023703}">
                      <ahyp:hlinkClr xmlns:ahyp="http://schemas.microsoft.com/office/drawing/2018/hyperlinkcolor" val="tx"/>
                    </a:ext>
                  </a:extLst>
                </a:hlinkClick>
              </a:rPr>
              <a:t>/</a:t>
            </a:r>
            <a:r>
              <a:rPr lang="de-DE" sz="2000" dirty="0" err="1">
                <a:solidFill>
                  <a:srgbClr val="0070C0"/>
                </a:solidFill>
                <a:latin typeface="+mn-lt"/>
                <a:hlinkClick r:id="rId4">
                  <a:extLst>
                    <a:ext uri="{A12FA001-AC4F-418D-AE19-62706E023703}">
                      <ahyp:hlinkClr xmlns:ahyp="http://schemas.microsoft.com/office/drawing/2018/hyperlinkcolor" val="tx"/>
                    </a:ext>
                  </a:extLst>
                </a:hlinkClick>
              </a:rPr>
              <a:t>posters</a:t>
            </a:r>
            <a:r>
              <a:rPr lang="de-DE" sz="2000" dirty="0">
                <a:solidFill>
                  <a:srgbClr val="0070C0"/>
                </a:solidFill>
                <a:latin typeface="+mn-lt"/>
                <a:hlinkClick r:id="rId4">
                  <a:extLst>
                    <a:ext uri="{A12FA001-AC4F-418D-AE19-62706E023703}">
                      <ahyp:hlinkClr xmlns:ahyp="http://schemas.microsoft.com/office/drawing/2018/hyperlinkcolor" val="tx"/>
                    </a:ext>
                  </a:extLst>
                </a:hlinkClick>
              </a:rPr>
              <a:t> · GitHub (PDF)</a:t>
            </a:r>
            <a:endParaRPr lang="de-DE" sz="2000" dirty="0">
              <a:solidFill>
                <a:srgbClr val="0070C0"/>
              </a:solidFill>
              <a:latin typeface="+mn-lt"/>
            </a:endParaRPr>
          </a:p>
          <a:p>
            <a:pPr marL="174625" indent="-174625">
              <a:spcAft>
                <a:spcPts val="600"/>
              </a:spcAft>
              <a:buFont typeface="Arial" panose="020B0604020202020204" pitchFamily="34" charset="0"/>
              <a:buChar char="•"/>
            </a:pPr>
            <a:r>
              <a:rPr lang="de-DE" sz="2000" dirty="0">
                <a:solidFill>
                  <a:schemeClr val="tx1"/>
                </a:solidFill>
                <a:latin typeface="+mn-lt"/>
              </a:rPr>
              <a:t>Symbolbild für Links via </a:t>
            </a:r>
            <a:r>
              <a:rPr lang="de-DE" sz="2000" dirty="0" err="1">
                <a:solidFill>
                  <a:schemeClr val="tx1"/>
                </a:solidFill>
                <a:latin typeface="+mn-lt"/>
              </a:rPr>
              <a:t>flaticon</a:t>
            </a:r>
            <a:r>
              <a:rPr lang="de-DE" sz="2000" dirty="0">
                <a:solidFill>
                  <a:schemeClr val="tx1"/>
                </a:solidFill>
                <a:latin typeface="+mn-lt"/>
              </a:rPr>
              <a:t>: </a:t>
            </a:r>
            <a:r>
              <a:rPr lang="de-DE" sz="2000" dirty="0">
                <a:solidFill>
                  <a:srgbClr val="2998E3"/>
                </a:solidFill>
                <a:latin typeface="+mn-lt"/>
                <a:hlinkClick r:id="rId5">
                  <a:extLst>
                    <a:ext uri="{A12FA001-AC4F-418D-AE19-62706E023703}">
                      <ahyp:hlinkClr xmlns:ahyp="http://schemas.microsoft.com/office/drawing/2018/hyperlinkcolor" val="tx"/>
                    </a:ext>
                  </a:extLst>
                </a:hlinkClick>
              </a:rPr>
              <a:t>5387134.png (512×512) </a:t>
            </a:r>
            <a:r>
              <a:rPr lang="de-DE" sz="2000" dirty="0">
                <a:solidFill>
                  <a:srgbClr val="0070C0"/>
                </a:solidFill>
                <a:latin typeface="+mn-lt"/>
                <a:hlinkClick r:id="rId5">
                  <a:extLst>
                    <a:ext uri="{A12FA001-AC4F-418D-AE19-62706E023703}">
                      <ahyp:hlinkClr xmlns:ahyp="http://schemas.microsoft.com/office/drawing/2018/hyperlinkcolor" val="tx"/>
                    </a:ext>
                  </a:extLst>
                </a:hlinkClick>
              </a:rPr>
              <a:t>(flaticon.com) (Webseite)</a:t>
            </a:r>
            <a:endParaRPr lang="de-DE" sz="2000" dirty="0">
              <a:solidFill>
                <a:srgbClr val="0070C0"/>
              </a:solidFill>
              <a:latin typeface="+mn-lt"/>
            </a:endParaRPr>
          </a:p>
          <a:p>
            <a:pPr marL="174625" indent="-174625">
              <a:spcAft>
                <a:spcPts val="600"/>
              </a:spcAft>
              <a:buFont typeface="Arial" panose="020B0604020202020204" pitchFamily="34" charset="0"/>
              <a:buChar char="•"/>
            </a:pPr>
            <a:r>
              <a:rPr lang="de-DE" sz="2000" dirty="0">
                <a:solidFill>
                  <a:schemeClr val="tx1"/>
                </a:solidFill>
                <a:latin typeface="+mn-lt"/>
              </a:rPr>
              <a:t>Grafik „Inklusion“: </a:t>
            </a:r>
            <a:r>
              <a:rPr lang="de-DE" sz="2000" dirty="0">
                <a:solidFill>
                  <a:srgbClr val="0070C0"/>
                </a:solidFill>
                <a:latin typeface="+mn-lt"/>
                <a:hlinkClick r:id="rId6">
                  <a:extLst>
                    <a:ext uri="{A12FA001-AC4F-418D-AE19-62706E023703}">
                      <ahyp:hlinkClr xmlns:ahyp="http://schemas.microsoft.com/office/drawing/2018/hyperlinkcolor" val="tx"/>
                    </a:ext>
                  </a:extLst>
                </a:hlinkClick>
              </a:rPr>
              <a:t>Inklusion Exklusion Separation - Kostenloses Bild auf </a:t>
            </a:r>
            <a:r>
              <a:rPr lang="de-DE" sz="2000" dirty="0" err="1">
                <a:solidFill>
                  <a:srgbClr val="0070C0"/>
                </a:solidFill>
                <a:latin typeface="+mn-lt"/>
                <a:hlinkClick r:id="rId6">
                  <a:extLst>
                    <a:ext uri="{A12FA001-AC4F-418D-AE19-62706E023703}">
                      <ahyp:hlinkClr xmlns:ahyp="http://schemas.microsoft.com/office/drawing/2018/hyperlinkcolor" val="tx"/>
                    </a:ext>
                  </a:extLst>
                </a:hlinkClick>
              </a:rPr>
              <a:t>Pixabay</a:t>
            </a:r>
            <a:r>
              <a:rPr lang="de-DE" sz="2000" dirty="0">
                <a:solidFill>
                  <a:srgbClr val="0070C0"/>
                </a:solidFill>
                <a:latin typeface="+mn-lt"/>
                <a:hlinkClick r:id="rId6">
                  <a:extLst>
                    <a:ext uri="{A12FA001-AC4F-418D-AE19-62706E023703}">
                      <ahyp:hlinkClr xmlns:ahyp="http://schemas.microsoft.com/office/drawing/2018/hyperlinkcolor" val="tx"/>
                    </a:ext>
                  </a:extLst>
                </a:hlinkClick>
              </a:rPr>
              <a:t> (Webseite)</a:t>
            </a:r>
            <a:endParaRPr lang="de-DE" sz="2000" dirty="0">
              <a:solidFill>
                <a:srgbClr val="0070C0"/>
              </a:solidFill>
              <a:latin typeface="+mn-lt"/>
            </a:endParaRPr>
          </a:p>
          <a:p>
            <a:pPr marL="174625" indent="-174625">
              <a:buFont typeface="Arial" panose="020B0604020202020204" pitchFamily="34" charset="0"/>
              <a:buChar char="•"/>
            </a:pPr>
            <a:endParaRPr lang="de-DE" sz="1600" dirty="0"/>
          </a:p>
        </p:txBody>
      </p:sp>
    </p:spTree>
    <p:extLst>
      <p:ext uri="{BB962C8B-B14F-4D97-AF65-F5344CB8AC3E}">
        <p14:creationId xmlns:p14="http://schemas.microsoft.com/office/powerpoint/2010/main" val="3693507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F628E037-2AB5-5DF8-B311-A63930B81520}"/>
              </a:ext>
            </a:extLst>
          </p:cNvPr>
          <p:cNvSpPr txBox="1"/>
          <p:nvPr/>
        </p:nvSpPr>
        <p:spPr>
          <a:xfrm>
            <a:off x="6595354" y="116731"/>
            <a:ext cx="2548646"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1. Begriffsklärungen</a:t>
            </a:r>
          </a:p>
        </p:txBody>
      </p:sp>
      <p:sp>
        <p:nvSpPr>
          <p:cNvPr id="3" name="Titel 8">
            <a:extLst>
              <a:ext uri="{FF2B5EF4-FFF2-40B4-BE49-F238E27FC236}">
                <a16:creationId xmlns:a16="http://schemas.microsoft.com/office/drawing/2014/main" id="{FD2751F3-FE36-FB92-BA05-7C141BC2598F}"/>
              </a:ext>
            </a:extLst>
          </p:cNvPr>
          <p:cNvSpPr txBox="1">
            <a:spLocks/>
          </p:cNvSpPr>
          <p:nvPr/>
        </p:nvSpPr>
        <p:spPr>
          <a:xfrm>
            <a:off x="848915" y="1100623"/>
            <a:ext cx="3106557" cy="106221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solidFill>
                  <a:schemeClr val="accent1"/>
                </a:solidFill>
                <a:latin typeface="+mn-lt"/>
                <a:cs typeface="Aldhabi" panose="01000000000000000000" pitchFamily="2" charset="-78"/>
              </a:rPr>
              <a:t>„Inklusion“</a:t>
            </a:r>
          </a:p>
        </p:txBody>
      </p:sp>
      <p:sp>
        <p:nvSpPr>
          <p:cNvPr id="2" name="Inhaltsplatzhalter 1">
            <a:extLst>
              <a:ext uri="{FF2B5EF4-FFF2-40B4-BE49-F238E27FC236}">
                <a16:creationId xmlns:a16="http://schemas.microsoft.com/office/drawing/2014/main" id="{AADDD94C-2CE6-6409-D357-3084D68AD36B}"/>
              </a:ext>
            </a:extLst>
          </p:cNvPr>
          <p:cNvSpPr>
            <a:spLocks noGrp="1"/>
          </p:cNvSpPr>
          <p:nvPr>
            <p:ph sz="half" idx="2"/>
          </p:nvPr>
        </p:nvSpPr>
        <p:spPr>
          <a:xfrm>
            <a:off x="894945" y="1750978"/>
            <a:ext cx="7694578" cy="4573621"/>
          </a:xfrm>
        </p:spPr>
        <p:txBody>
          <a:bodyPr/>
          <a:lstStyle/>
          <a:p>
            <a:pPr algn="l">
              <a:lnSpc>
                <a:spcPct val="150000"/>
              </a:lnSpc>
            </a:pPr>
            <a:r>
              <a:rPr lang="de-DE" sz="1800" b="0" i="0" u="none" strike="noStrike" baseline="0" dirty="0">
                <a:solidFill>
                  <a:schemeClr val="tx1"/>
                </a:solidFill>
                <a:latin typeface="Calibri" panose="020F0502020204030204" pitchFamily="34" charset="0"/>
              </a:rPr>
              <a:t>Jede und jeder Einzelne bringt sich mit ihren und seinen Möglichkeiten, Interessen und Kompetenzen ein. Lehrende ermöglichen allen Lernenden durch individuelle Angebote, Differenzierung und ein gemeinsames Miteinander die soziale Integration und damit Teilhabe am gesellschaftlichen Leben. </a:t>
            </a:r>
          </a:p>
          <a:p>
            <a:pPr algn="l">
              <a:lnSpc>
                <a:spcPct val="150000"/>
              </a:lnSpc>
            </a:pPr>
            <a:r>
              <a:rPr lang="de-DE" sz="1800" b="0" i="0" u="none" strike="noStrike" baseline="0" dirty="0">
                <a:solidFill>
                  <a:schemeClr val="tx1"/>
                </a:solidFill>
                <a:latin typeface="Calibri" panose="020F0502020204030204" pitchFamily="34" charset="0"/>
              </a:rPr>
              <a:t>Dabei spielt es keine Rolle, ob ein sonderpädagogischer Unterstützungsbedarf, eine Leserechtschreibschwäche (LRS), Konzentrationsschwierigkeiten oder Hochbegabung vorliegen. Wir haben die Verantwortung für alle, für die ganze Vielfalt unserer </a:t>
            </a:r>
            <a:r>
              <a:rPr lang="de-DE" sz="1800" b="0" i="0" u="none" strike="noStrike" baseline="0" dirty="0" err="1">
                <a:solidFill>
                  <a:schemeClr val="tx1"/>
                </a:solidFill>
                <a:latin typeface="Calibri" panose="020F0502020204030204" pitchFamily="34" charset="0"/>
              </a:rPr>
              <a:t>Schüler:innen</a:t>
            </a:r>
            <a:r>
              <a:rPr lang="de-DE" sz="1800" b="0" i="0" u="none" strike="noStrike" baseline="0" dirty="0">
                <a:solidFill>
                  <a:schemeClr val="tx1"/>
                </a:solidFill>
                <a:latin typeface="Calibri" panose="020F0502020204030204" pitchFamily="34" charset="0"/>
              </a:rPr>
              <a:t>!</a:t>
            </a:r>
            <a:endParaRPr lang="de-DE" sz="1800" dirty="0">
              <a:solidFill>
                <a:schemeClr val="tx1"/>
              </a:solidFill>
            </a:endParaRPr>
          </a:p>
        </p:txBody>
      </p:sp>
      <p:pic>
        <p:nvPicPr>
          <p:cNvPr id="5" name="Inhaltsplatzhalter 9">
            <a:extLst>
              <a:ext uri="{FF2B5EF4-FFF2-40B4-BE49-F238E27FC236}">
                <a16:creationId xmlns:a16="http://schemas.microsoft.com/office/drawing/2014/main" id="{1CF8ACEC-6239-6B6B-E761-7C38544D2026}"/>
              </a:ext>
              <a:ext uri="{C183D7F6-B498-43B3-948B-1728B52AA6E4}">
                <adec:decorative xmlns:adec="http://schemas.microsoft.com/office/drawing/2017/decorative" val="1"/>
              </a:ext>
            </a:extLst>
          </p:cNvPr>
          <p:cNvPicPr>
            <a:picLocks noChangeAspect="1"/>
          </p:cNvPicPr>
          <p:nvPr/>
        </p:nvPicPr>
        <p:blipFill rotWithShape="1">
          <a:blip r:embed="rId2"/>
          <a:srcRect b="5689"/>
          <a:stretch/>
        </p:blipFill>
        <p:spPr>
          <a:xfrm>
            <a:off x="3711026" y="4826386"/>
            <a:ext cx="5530251" cy="1564687"/>
          </a:xfrm>
          <a:prstGeom prst="rect">
            <a:avLst/>
          </a:prstGeom>
        </p:spPr>
      </p:pic>
    </p:spTree>
    <p:extLst>
      <p:ext uri="{BB962C8B-B14F-4D97-AF65-F5344CB8AC3E}">
        <p14:creationId xmlns:p14="http://schemas.microsoft.com/office/powerpoint/2010/main" val="1240699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2FF526A4-F082-D71D-8007-EE3793702E86}"/>
              </a:ext>
            </a:extLst>
          </p:cNvPr>
          <p:cNvSpPr txBox="1"/>
          <p:nvPr/>
        </p:nvSpPr>
        <p:spPr>
          <a:xfrm>
            <a:off x="6595354" y="116731"/>
            <a:ext cx="2548646"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1. Begriffsklärungen</a:t>
            </a:r>
          </a:p>
        </p:txBody>
      </p:sp>
      <p:sp>
        <p:nvSpPr>
          <p:cNvPr id="3" name="Titel 8">
            <a:extLst>
              <a:ext uri="{FF2B5EF4-FFF2-40B4-BE49-F238E27FC236}">
                <a16:creationId xmlns:a16="http://schemas.microsoft.com/office/drawing/2014/main" id="{6D228329-599B-A326-76B1-165AC540168D}"/>
              </a:ext>
            </a:extLst>
          </p:cNvPr>
          <p:cNvSpPr txBox="1">
            <a:spLocks/>
          </p:cNvSpPr>
          <p:nvPr/>
        </p:nvSpPr>
        <p:spPr>
          <a:xfrm>
            <a:off x="848915" y="1100623"/>
            <a:ext cx="3106557" cy="106221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solidFill>
                  <a:schemeClr val="accent1"/>
                </a:solidFill>
                <a:latin typeface="+mn-lt"/>
                <a:cs typeface="Aldhabi" panose="01000000000000000000" pitchFamily="2" charset="-78"/>
              </a:rPr>
              <a:t>„Inklusion“</a:t>
            </a:r>
          </a:p>
        </p:txBody>
      </p:sp>
      <p:sp>
        <p:nvSpPr>
          <p:cNvPr id="2" name="Inhaltsplatzhalter 1">
            <a:extLst>
              <a:ext uri="{FF2B5EF4-FFF2-40B4-BE49-F238E27FC236}">
                <a16:creationId xmlns:a16="http://schemas.microsoft.com/office/drawing/2014/main" id="{AADDD94C-2CE6-6409-D357-3084D68AD36B}"/>
              </a:ext>
            </a:extLst>
          </p:cNvPr>
          <p:cNvSpPr>
            <a:spLocks noGrp="1"/>
          </p:cNvSpPr>
          <p:nvPr>
            <p:ph sz="half" idx="2"/>
          </p:nvPr>
        </p:nvSpPr>
        <p:spPr>
          <a:xfrm>
            <a:off x="933855" y="1731523"/>
            <a:ext cx="7501484" cy="3521414"/>
          </a:xfrm>
        </p:spPr>
        <p:txBody>
          <a:bodyPr/>
          <a:lstStyle/>
          <a:p>
            <a:pPr algn="l">
              <a:lnSpc>
                <a:spcPct val="150000"/>
              </a:lnSpc>
            </a:pPr>
            <a:r>
              <a:rPr lang="de-DE" sz="1800" b="0" i="0" u="none" strike="noStrike" baseline="0" dirty="0">
                <a:solidFill>
                  <a:schemeClr val="tx1"/>
                </a:solidFill>
                <a:latin typeface="+mn-lt"/>
              </a:rPr>
              <a:t>Im Rahmen von Inklusion orientieren wir uns also an dem weiten Inklusionsbegriff und sprechen von Kindern und Jugendlichen mit und ohne Behinderungen, aus unterschiedlichen Religionen und Kulturen, Geschlechtern, Sexualität, Sprachen, Interessen, Zugangs-, Verarbeitungs- und Arbeitsweisen, Beeinträchtigungen, Lese- und Schreibkompetenz, Fluchterfahrungen, Analphabetismus und </a:t>
            </a:r>
            <a:r>
              <a:rPr lang="de-DE" sz="1800" b="0" i="0" u="none" strike="noStrike" baseline="0" dirty="0" err="1">
                <a:solidFill>
                  <a:schemeClr val="tx1"/>
                </a:solidFill>
                <a:latin typeface="+mn-lt"/>
              </a:rPr>
              <a:t>und</a:t>
            </a:r>
            <a:r>
              <a:rPr lang="de-DE" sz="1800" b="0" i="0" u="none" strike="noStrike" baseline="0" dirty="0">
                <a:solidFill>
                  <a:schemeClr val="tx1"/>
                </a:solidFill>
                <a:latin typeface="+mn-lt"/>
              </a:rPr>
              <a:t> und…DAS Inklusionskind gibt es nämlich nicht.</a:t>
            </a:r>
          </a:p>
          <a:p>
            <a:pPr algn="l">
              <a:lnSpc>
                <a:spcPct val="150000"/>
              </a:lnSpc>
            </a:pPr>
            <a:r>
              <a:rPr lang="de-DE" sz="1800" b="1" i="0" u="none" strike="noStrike" baseline="0" dirty="0">
                <a:solidFill>
                  <a:schemeClr val="tx1"/>
                </a:solidFill>
                <a:latin typeface="+mn-lt"/>
              </a:rPr>
              <a:t>ALLE </a:t>
            </a:r>
            <a:r>
              <a:rPr lang="de-DE" sz="1800" b="1" i="0" u="none" strike="noStrike" baseline="0" dirty="0" err="1">
                <a:solidFill>
                  <a:schemeClr val="tx1"/>
                </a:solidFill>
                <a:latin typeface="+mn-lt"/>
              </a:rPr>
              <a:t>Schüler:innen</a:t>
            </a:r>
            <a:r>
              <a:rPr lang="de-DE" sz="1800" b="1" i="0" u="none" strike="noStrike" baseline="0" dirty="0">
                <a:solidFill>
                  <a:schemeClr val="tx1"/>
                </a:solidFill>
                <a:latin typeface="+mn-lt"/>
              </a:rPr>
              <a:t> sind Inklusionskinder</a:t>
            </a:r>
            <a:r>
              <a:rPr lang="de-DE" sz="1800" b="1" dirty="0">
                <a:solidFill>
                  <a:schemeClr val="tx1"/>
                </a:solidFill>
                <a:latin typeface="+mn-lt"/>
              </a:rPr>
              <a:t> – diesen Anspruch muss auch die Nutzung von </a:t>
            </a:r>
            <a:r>
              <a:rPr lang="de-DE" sz="1800" b="1" dirty="0" err="1">
                <a:solidFill>
                  <a:schemeClr val="tx1"/>
                </a:solidFill>
                <a:latin typeface="+mn-lt"/>
              </a:rPr>
              <a:t>Moodle</a:t>
            </a:r>
            <a:r>
              <a:rPr lang="de-DE" sz="1800" b="1" dirty="0">
                <a:solidFill>
                  <a:schemeClr val="tx1"/>
                </a:solidFill>
                <a:latin typeface="+mn-lt"/>
              </a:rPr>
              <a:t> verfolgen!</a:t>
            </a:r>
          </a:p>
        </p:txBody>
      </p:sp>
      <p:sp>
        <p:nvSpPr>
          <p:cNvPr id="6" name="Textfeld 5">
            <a:extLst>
              <a:ext uri="{FF2B5EF4-FFF2-40B4-BE49-F238E27FC236}">
                <a16:creationId xmlns:a16="http://schemas.microsoft.com/office/drawing/2014/main" id="{51E66A44-CEA0-0408-81F8-58F16AB4308C}"/>
              </a:ext>
            </a:extLst>
          </p:cNvPr>
          <p:cNvSpPr txBox="1"/>
          <p:nvPr/>
        </p:nvSpPr>
        <p:spPr>
          <a:xfrm>
            <a:off x="0" y="6025799"/>
            <a:ext cx="3093720" cy="584775"/>
          </a:xfrm>
          <a:prstGeom prst="rect">
            <a:avLst/>
          </a:prstGeom>
          <a:noFill/>
        </p:spPr>
        <p:txBody>
          <a:bodyPr wrap="square" rtlCol="0">
            <a:spAutoFit/>
          </a:bodyPr>
          <a:lstStyle/>
          <a:p>
            <a:r>
              <a:rPr lang="de-DE" sz="1600" u="none" strike="noStrike" baseline="0" dirty="0">
                <a:latin typeface="+mj-lt"/>
              </a:rPr>
              <a:t>Stefanie </a:t>
            </a:r>
            <a:r>
              <a:rPr lang="de-DE" sz="1600" u="none" strike="noStrike" baseline="0" dirty="0" err="1">
                <a:latin typeface="+mj-lt"/>
              </a:rPr>
              <a:t>Jaskulski</a:t>
            </a:r>
            <a:r>
              <a:rPr lang="de-DE" sz="1600" u="none" strike="noStrike" baseline="0" dirty="0">
                <a:latin typeface="+mj-lt"/>
              </a:rPr>
              <a:t>, </a:t>
            </a:r>
            <a:r>
              <a:rPr lang="de-DE" sz="1600" u="none" strike="noStrike" baseline="0" dirty="0" err="1">
                <a:latin typeface="+mj-lt"/>
              </a:rPr>
              <a:t>MoodleKannMehr</a:t>
            </a:r>
            <a:endParaRPr lang="de-DE" sz="700" dirty="0">
              <a:latin typeface="+mj-lt"/>
              <a:cs typeface="HamburgSans"/>
            </a:endParaRPr>
          </a:p>
        </p:txBody>
      </p:sp>
      <p:pic>
        <p:nvPicPr>
          <p:cNvPr id="12" name="Inhaltsplatzhalter 9">
            <a:extLst>
              <a:ext uri="{FF2B5EF4-FFF2-40B4-BE49-F238E27FC236}">
                <a16:creationId xmlns:a16="http://schemas.microsoft.com/office/drawing/2014/main" id="{D3FD89AA-DD65-56D7-2116-5BEE36AC131F}"/>
              </a:ext>
              <a:ext uri="{C183D7F6-B498-43B3-948B-1728B52AA6E4}">
                <adec:decorative xmlns:adec="http://schemas.microsoft.com/office/drawing/2017/decorative" val="1"/>
              </a:ext>
            </a:extLst>
          </p:cNvPr>
          <p:cNvPicPr>
            <a:picLocks noChangeAspect="1"/>
          </p:cNvPicPr>
          <p:nvPr/>
        </p:nvPicPr>
        <p:blipFill rotWithShape="1">
          <a:blip r:embed="rId2"/>
          <a:srcRect b="5689"/>
          <a:stretch/>
        </p:blipFill>
        <p:spPr>
          <a:xfrm>
            <a:off x="3711026" y="4826386"/>
            <a:ext cx="5530251" cy="1564687"/>
          </a:xfrm>
          <a:prstGeom prst="rect">
            <a:avLst/>
          </a:prstGeom>
        </p:spPr>
      </p:pic>
    </p:spTree>
    <p:extLst>
      <p:ext uri="{BB962C8B-B14F-4D97-AF65-F5344CB8AC3E}">
        <p14:creationId xmlns:p14="http://schemas.microsoft.com/office/powerpoint/2010/main" val="1548234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E1FEAFC7-6B68-6990-CC28-F32CD7C0B567}"/>
              </a:ext>
            </a:extLst>
          </p:cNvPr>
          <p:cNvSpPr txBox="1"/>
          <p:nvPr/>
        </p:nvSpPr>
        <p:spPr>
          <a:xfrm>
            <a:off x="6595354" y="107003"/>
            <a:ext cx="2548646"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1. Begriffsklärungen</a:t>
            </a:r>
          </a:p>
        </p:txBody>
      </p:sp>
      <p:sp>
        <p:nvSpPr>
          <p:cNvPr id="3" name="Titel 8">
            <a:extLst>
              <a:ext uri="{FF2B5EF4-FFF2-40B4-BE49-F238E27FC236}">
                <a16:creationId xmlns:a16="http://schemas.microsoft.com/office/drawing/2014/main" id="{02514B28-D6EB-EAFA-CB1B-F6AE3D681F08}"/>
              </a:ext>
            </a:extLst>
          </p:cNvPr>
          <p:cNvSpPr txBox="1">
            <a:spLocks/>
          </p:cNvSpPr>
          <p:nvPr/>
        </p:nvSpPr>
        <p:spPr>
          <a:xfrm>
            <a:off x="848915" y="1100623"/>
            <a:ext cx="7103594" cy="106221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solidFill>
                  <a:schemeClr val="accent1"/>
                </a:solidFill>
                <a:latin typeface="+mn-lt"/>
                <a:cs typeface="Aldhabi" panose="01000000000000000000" pitchFamily="2" charset="-78"/>
              </a:rPr>
              <a:t>weiter Inklusionsbegriff</a:t>
            </a:r>
          </a:p>
        </p:txBody>
      </p:sp>
      <p:sp>
        <p:nvSpPr>
          <p:cNvPr id="2" name="Inhaltsplatzhalter 1">
            <a:extLst>
              <a:ext uri="{FF2B5EF4-FFF2-40B4-BE49-F238E27FC236}">
                <a16:creationId xmlns:a16="http://schemas.microsoft.com/office/drawing/2014/main" id="{AADDD94C-2CE6-6409-D357-3084D68AD36B}"/>
              </a:ext>
            </a:extLst>
          </p:cNvPr>
          <p:cNvSpPr>
            <a:spLocks noGrp="1"/>
          </p:cNvSpPr>
          <p:nvPr>
            <p:ph sz="half" idx="2"/>
          </p:nvPr>
        </p:nvSpPr>
        <p:spPr>
          <a:xfrm>
            <a:off x="887477" y="1746115"/>
            <a:ext cx="7478310" cy="3899612"/>
          </a:xfrm>
        </p:spPr>
        <p:txBody>
          <a:bodyPr>
            <a:normAutofit/>
          </a:bodyPr>
          <a:lstStyle/>
          <a:p>
            <a:pPr marL="266700" indent="-266700" algn="l">
              <a:lnSpc>
                <a:spcPct val="140000"/>
              </a:lnSpc>
              <a:buFont typeface="Arial" panose="020B0604020202020204" pitchFamily="34" charset="0"/>
              <a:buChar char="•"/>
            </a:pPr>
            <a:r>
              <a:rPr lang="de-DE" sz="1800" b="0" i="0" u="none" strike="noStrike" baseline="0" dirty="0">
                <a:solidFill>
                  <a:schemeClr val="tx1"/>
                </a:solidFill>
                <a:latin typeface="+mn-lt"/>
              </a:rPr>
              <a:t>unabhängig von einem offiziell erhobenen Förderschwerpunkt sollen alle Kinder und Jugendlichen berücksichtigt werden. </a:t>
            </a:r>
          </a:p>
          <a:p>
            <a:pPr marL="266700" indent="-266700" algn="l">
              <a:lnSpc>
                <a:spcPct val="140000"/>
              </a:lnSpc>
              <a:buFont typeface="Arial" panose="020B0604020202020204" pitchFamily="34" charset="0"/>
              <a:buChar char="•"/>
            </a:pPr>
            <a:r>
              <a:rPr lang="de-DE" sz="1800" dirty="0">
                <a:solidFill>
                  <a:schemeClr val="tx1"/>
                </a:solidFill>
                <a:latin typeface="+mn-lt"/>
              </a:rPr>
              <a:t>a</a:t>
            </a:r>
            <a:r>
              <a:rPr lang="de-DE" sz="1800" b="0" i="0" u="none" strike="noStrike" baseline="0" dirty="0">
                <a:solidFill>
                  <a:schemeClr val="tx1"/>
                </a:solidFill>
                <a:latin typeface="+mn-lt"/>
              </a:rPr>
              <a:t>lle </a:t>
            </a:r>
            <a:r>
              <a:rPr lang="de-DE" sz="1800" b="0" i="0" u="none" strike="noStrike" baseline="0" dirty="0" err="1">
                <a:solidFill>
                  <a:schemeClr val="tx1"/>
                </a:solidFill>
                <a:latin typeface="+mn-lt"/>
              </a:rPr>
              <a:t>Schüler:innen</a:t>
            </a:r>
            <a:r>
              <a:rPr lang="de-DE" sz="1800" b="0" i="0" u="none" strike="noStrike" baseline="0" dirty="0">
                <a:solidFill>
                  <a:schemeClr val="tx1"/>
                </a:solidFill>
                <a:latin typeface="+mn-lt"/>
              </a:rPr>
              <a:t> sollen für eine inklusive Bildung anhand ihrer Bedürfnisse und individuellen Lernvoraussetzungen die Chance auf die Entwicklung und Ausschöpfung ihrer Potenziale erhalten</a:t>
            </a:r>
          </a:p>
          <a:p>
            <a:pPr marL="266700" indent="-266700" algn="l">
              <a:lnSpc>
                <a:spcPct val="140000"/>
              </a:lnSpc>
              <a:buFont typeface="Arial" panose="020B0604020202020204" pitchFamily="34" charset="0"/>
              <a:buChar char="•"/>
            </a:pPr>
            <a:r>
              <a:rPr lang="de-DE" sz="1800" dirty="0">
                <a:solidFill>
                  <a:schemeClr val="tx1"/>
                </a:solidFill>
                <a:latin typeface="+mn-lt"/>
              </a:rPr>
              <a:t>Und </a:t>
            </a:r>
            <a:r>
              <a:rPr lang="de-DE" sz="1800" b="0" i="0" u="none" strike="noStrike" baseline="0" dirty="0">
                <a:solidFill>
                  <a:schemeClr val="tx1"/>
                </a:solidFill>
                <a:latin typeface="+mn-lt"/>
              </a:rPr>
              <a:t>an qualitativer hochwertiger Bildung teilhaben</a:t>
            </a:r>
          </a:p>
          <a:p>
            <a:pPr marL="266700" indent="-266700" algn="l">
              <a:lnSpc>
                <a:spcPct val="140000"/>
              </a:lnSpc>
              <a:buFont typeface="Arial" panose="020B0604020202020204" pitchFamily="34" charset="0"/>
              <a:buChar char="•"/>
            </a:pPr>
            <a:r>
              <a:rPr lang="de-DE" sz="1800" dirty="0">
                <a:solidFill>
                  <a:schemeClr val="tx1"/>
                </a:solidFill>
                <a:latin typeface="+mn-lt"/>
              </a:rPr>
              <a:t>V</a:t>
            </a:r>
            <a:r>
              <a:rPr lang="de-DE" sz="1800" b="0" i="0" u="none" strike="noStrike" baseline="0" dirty="0">
                <a:solidFill>
                  <a:schemeClr val="tx1"/>
                </a:solidFill>
                <a:latin typeface="+mn-lt"/>
              </a:rPr>
              <a:t>ielfalt soll als Chance begriffen werden, als Chance für ein „friedliches und soziales Miteinander“</a:t>
            </a:r>
            <a:endParaRPr lang="de-DE" dirty="0">
              <a:solidFill>
                <a:schemeClr val="tx1"/>
              </a:solidFill>
              <a:latin typeface="+mn-lt"/>
            </a:endParaRPr>
          </a:p>
        </p:txBody>
      </p:sp>
      <p:sp>
        <p:nvSpPr>
          <p:cNvPr id="6" name="Textfeld 5">
            <a:extLst>
              <a:ext uri="{FF2B5EF4-FFF2-40B4-BE49-F238E27FC236}">
                <a16:creationId xmlns:a16="http://schemas.microsoft.com/office/drawing/2014/main" id="{BE0B592E-8265-1166-EFE7-2C862A8A4DE1}"/>
              </a:ext>
            </a:extLst>
          </p:cNvPr>
          <p:cNvSpPr txBox="1"/>
          <p:nvPr/>
        </p:nvSpPr>
        <p:spPr>
          <a:xfrm>
            <a:off x="-40595" y="6060494"/>
            <a:ext cx="4884420" cy="338554"/>
          </a:xfrm>
          <a:prstGeom prst="rect">
            <a:avLst/>
          </a:prstGeom>
          <a:noFill/>
        </p:spPr>
        <p:txBody>
          <a:bodyPr wrap="square" rtlCol="0">
            <a:spAutoFit/>
          </a:bodyPr>
          <a:lstStyle/>
          <a:p>
            <a:r>
              <a:rPr lang="de-DE" sz="1600" u="none" strike="noStrike" baseline="0" dirty="0">
                <a:latin typeface="+mj-lt"/>
              </a:rPr>
              <a:t>Lea Schulz und Igor </a:t>
            </a:r>
            <a:r>
              <a:rPr lang="de-DE" sz="1600" u="none" strike="noStrike" baseline="0" dirty="0" err="1">
                <a:latin typeface="+mj-lt"/>
              </a:rPr>
              <a:t>Krstoski</a:t>
            </a:r>
            <a:r>
              <a:rPr lang="de-DE" sz="1600" u="none" strike="noStrike" baseline="0" dirty="0">
                <a:latin typeface="+mj-lt"/>
              </a:rPr>
              <a:t>, Diklusive Lernwelten</a:t>
            </a:r>
            <a:endParaRPr lang="de-DE" sz="700" dirty="0">
              <a:latin typeface="+mj-lt"/>
              <a:cs typeface="HamburgSans"/>
            </a:endParaRPr>
          </a:p>
        </p:txBody>
      </p:sp>
      <p:pic>
        <p:nvPicPr>
          <p:cNvPr id="4" name="Inhaltsplatzhalter 9">
            <a:extLst>
              <a:ext uri="{FF2B5EF4-FFF2-40B4-BE49-F238E27FC236}">
                <a16:creationId xmlns:a16="http://schemas.microsoft.com/office/drawing/2014/main" id="{18A2C5BD-3F0B-833F-8687-5F8A152D6011}"/>
              </a:ext>
              <a:ext uri="{C183D7F6-B498-43B3-948B-1728B52AA6E4}">
                <adec:decorative xmlns:adec="http://schemas.microsoft.com/office/drawing/2017/decorative" val="1"/>
              </a:ext>
            </a:extLst>
          </p:cNvPr>
          <p:cNvPicPr>
            <a:picLocks noChangeAspect="1"/>
          </p:cNvPicPr>
          <p:nvPr/>
        </p:nvPicPr>
        <p:blipFill rotWithShape="1">
          <a:blip r:embed="rId2"/>
          <a:srcRect b="5689"/>
          <a:stretch/>
        </p:blipFill>
        <p:spPr>
          <a:xfrm>
            <a:off x="3711026" y="4863710"/>
            <a:ext cx="5530251" cy="1564687"/>
          </a:xfrm>
          <a:prstGeom prst="rect">
            <a:avLst/>
          </a:prstGeom>
        </p:spPr>
      </p:pic>
    </p:spTree>
    <p:extLst>
      <p:ext uri="{BB962C8B-B14F-4D97-AF65-F5344CB8AC3E}">
        <p14:creationId xmlns:p14="http://schemas.microsoft.com/office/powerpoint/2010/main" val="3986830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9730DCE-9101-1749-4AE5-D5696BE789C8}"/>
              </a:ext>
            </a:extLst>
          </p:cNvPr>
          <p:cNvSpPr txBox="1"/>
          <p:nvPr/>
        </p:nvSpPr>
        <p:spPr>
          <a:xfrm>
            <a:off x="6595354" y="116731"/>
            <a:ext cx="2548646"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1. Begriffsklärungen</a:t>
            </a:r>
          </a:p>
        </p:txBody>
      </p:sp>
      <p:sp>
        <p:nvSpPr>
          <p:cNvPr id="3" name="Titel 8">
            <a:extLst>
              <a:ext uri="{FF2B5EF4-FFF2-40B4-BE49-F238E27FC236}">
                <a16:creationId xmlns:a16="http://schemas.microsoft.com/office/drawing/2014/main" id="{39F7FAC2-4344-5BF9-87FE-6ED5132ED02D}"/>
              </a:ext>
            </a:extLst>
          </p:cNvPr>
          <p:cNvSpPr txBox="1">
            <a:spLocks/>
          </p:cNvSpPr>
          <p:nvPr/>
        </p:nvSpPr>
        <p:spPr>
          <a:xfrm>
            <a:off x="848914" y="1100623"/>
            <a:ext cx="4637485" cy="106221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solidFill>
                  <a:schemeClr val="accent1"/>
                </a:solidFill>
                <a:latin typeface="+mn-lt"/>
                <a:cs typeface="Aldhabi" panose="01000000000000000000" pitchFamily="2" charset="-78"/>
              </a:rPr>
              <a:t>„Barrierefreiheit“</a:t>
            </a:r>
          </a:p>
        </p:txBody>
      </p:sp>
      <p:sp>
        <p:nvSpPr>
          <p:cNvPr id="2" name="Inhaltsplatzhalter 1">
            <a:extLst>
              <a:ext uri="{FF2B5EF4-FFF2-40B4-BE49-F238E27FC236}">
                <a16:creationId xmlns:a16="http://schemas.microsoft.com/office/drawing/2014/main" id="{AADDD94C-2CE6-6409-D357-3084D68AD36B}"/>
              </a:ext>
            </a:extLst>
          </p:cNvPr>
          <p:cNvSpPr>
            <a:spLocks noGrp="1"/>
          </p:cNvSpPr>
          <p:nvPr>
            <p:ph sz="half" idx="2"/>
          </p:nvPr>
        </p:nvSpPr>
        <p:spPr>
          <a:xfrm>
            <a:off x="933855" y="1789889"/>
            <a:ext cx="7417342" cy="4398474"/>
          </a:xfrm>
        </p:spPr>
        <p:txBody>
          <a:bodyPr>
            <a:normAutofit/>
          </a:bodyPr>
          <a:lstStyle/>
          <a:p>
            <a:pPr marL="174625" indent="-174625">
              <a:lnSpc>
                <a:spcPct val="130000"/>
              </a:lnSpc>
              <a:buFont typeface="Arial" panose="020B0604020202020204" pitchFamily="34" charset="0"/>
              <a:buChar char="•"/>
            </a:pPr>
            <a:r>
              <a:rPr lang="de-DE" sz="1800" dirty="0">
                <a:solidFill>
                  <a:schemeClr val="tx1"/>
                </a:solidFill>
                <a:latin typeface="+mn-lt"/>
              </a:rPr>
              <a:t>Barrierefreiheit bedeutet, den Alltag (Gebäude, Verkehrsmittel, Freizeitangebote, Arbeitsstätten und Ähnliches) so zu gestalten, dass eine Teilhabe am Leben ohne Hilfe möglich ist.</a:t>
            </a:r>
          </a:p>
          <a:p>
            <a:pPr marL="174625" indent="-174625">
              <a:lnSpc>
                <a:spcPct val="130000"/>
              </a:lnSpc>
              <a:buFont typeface="Arial" panose="020B0604020202020204" pitchFamily="34" charset="0"/>
              <a:buChar char="•"/>
            </a:pPr>
            <a:r>
              <a:rPr lang="de-DE" sz="1800" dirty="0">
                <a:solidFill>
                  <a:schemeClr val="tx1"/>
                </a:solidFill>
                <a:latin typeface="+mn-lt"/>
              </a:rPr>
              <a:t>So gibt es neben Treppen auch Rampen und Aufzüge, Texte werden in leichter Sprache verfasst, Anleitungen mit Bebilderungen versehen oder Vorträge durch einen Gebärdendolmetscher organisiert.</a:t>
            </a:r>
          </a:p>
          <a:p>
            <a:pPr marL="174625" indent="-174625">
              <a:lnSpc>
                <a:spcPct val="130000"/>
              </a:lnSpc>
              <a:buFont typeface="Arial" panose="020B0604020202020204" pitchFamily="34" charset="0"/>
              <a:buChar char="•"/>
            </a:pPr>
            <a:r>
              <a:rPr lang="de-DE" sz="1800" dirty="0">
                <a:solidFill>
                  <a:schemeClr val="tx1"/>
                </a:solidFill>
                <a:latin typeface="+mn-lt"/>
              </a:rPr>
              <a:t>Darüber hinaus ist die digitale Barrierefreiheit mitzudenken. Internetseiten sind so zu gestalten, dass sie für alle Menschen zugänglich sind.</a:t>
            </a:r>
          </a:p>
        </p:txBody>
      </p:sp>
      <p:pic>
        <p:nvPicPr>
          <p:cNvPr id="1026" name="Picture 2" descr="Logo Aktion Mensch">
            <a:extLst>
              <a:ext uri="{FF2B5EF4-FFF2-40B4-BE49-F238E27FC236}">
                <a16:creationId xmlns:a16="http://schemas.microsoft.com/office/drawing/2014/main" id="{E3E1AB01-364B-FBD0-FCF9-7B9F0ACBA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726" y="5018157"/>
            <a:ext cx="2034540" cy="833077"/>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Webseite Aktion Mensch zu Barrierefreiheit">
            <a:hlinkClick r:id="rId3"/>
            <a:extLst>
              <a:ext uri="{FF2B5EF4-FFF2-40B4-BE49-F238E27FC236}">
                <a16:creationId xmlns:a16="http://schemas.microsoft.com/office/drawing/2014/main" id="{EFC5AD5A-67D6-4703-7DA0-E0DE689781EA}"/>
              </a:ext>
            </a:extLst>
          </p:cNvPr>
          <p:cNvPicPr>
            <a:picLocks noChangeAspect="1"/>
          </p:cNvPicPr>
          <p:nvPr/>
        </p:nvPicPr>
        <p:blipFill>
          <a:blip r:embed="rId4"/>
          <a:stretch>
            <a:fillRect/>
          </a:stretch>
        </p:blipFill>
        <p:spPr>
          <a:xfrm>
            <a:off x="6963101" y="5517673"/>
            <a:ext cx="837895" cy="837895"/>
          </a:xfrm>
          <a:prstGeom prst="rect">
            <a:avLst/>
          </a:prstGeom>
        </p:spPr>
      </p:pic>
      <p:sp>
        <p:nvSpPr>
          <p:cNvPr id="8" name="Textfeld 7">
            <a:extLst>
              <a:ext uri="{FF2B5EF4-FFF2-40B4-BE49-F238E27FC236}">
                <a16:creationId xmlns:a16="http://schemas.microsoft.com/office/drawing/2014/main" id="{FBF7570F-2805-0B35-6CF1-1EF9305B4BFA}"/>
              </a:ext>
            </a:extLst>
          </p:cNvPr>
          <p:cNvSpPr txBox="1"/>
          <p:nvPr/>
        </p:nvSpPr>
        <p:spPr>
          <a:xfrm>
            <a:off x="-1" y="6034474"/>
            <a:ext cx="3359727" cy="338554"/>
          </a:xfrm>
          <a:prstGeom prst="rect">
            <a:avLst/>
          </a:prstGeom>
          <a:noFill/>
        </p:spPr>
        <p:txBody>
          <a:bodyPr wrap="square" rtlCol="0">
            <a:spAutoFit/>
          </a:bodyPr>
          <a:lstStyle/>
          <a:p>
            <a:r>
              <a:rPr lang="de-DE" sz="1600" u="none" strike="noStrike" baseline="0">
                <a:latin typeface="+mj-lt"/>
              </a:rPr>
              <a:t>Stefanie Jaskulski, MoodleKannMehr</a:t>
            </a:r>
            <a:endParaRPr lang="de-DE" sz="700">
              <a:latin typeface="+mj-lt"/>
              <a:cs typeface="HamburgSans"/>
            </a:endParaRPr>
          </a:p>
        </p:txBody>
      </p:sp>
    </p:spTree>
    <p:extLst>
      <p:ext uri="{BB962C8B-B14F-4D97-AF65-F5344CB8AC3E}">
        <p14:creationId xmlns:p14="http://schemas.microsoft.com/office/powerpoint/2010/main" val="2138854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2A0A186E-372B-F4DF-E716-6A9B41D6F4E8}"/>
              </a:ext>
            </a:extLst>
          </p:cNvPr>
          <p:cNvSpPr txBox="1"/>
          <p:nvPr/>
        </p:nvSpPr>
        <p:spPr>
          <a:xfrm>
            <a:off x="6595354" y="116731"/>
            <a:ext cx="2548646" cy="369332"/>
          </a:xfrm>
          <a:prstGeom prst="rect">
            <a:avLst/>
          </a:prstGeom>
          <a:noFill/>
        </p:spPr>
        <p:txBody>
          <a:bodyPr wrap="square" rtlCol="0">
            <a:spAutoFit/>
          </a:bodyPr>
          <a:lstStyle/>
          <a:p>
            <a:pPr algn="r"/>
            <a:r>
              <a:rPr lang="de-DE" b="1" dirty="0">
                <a:solidFill>
                  <a:schemeClr val="accent1"/>
                </a:solidFill>
                <a:cs typeface="Aldhabi" panose="01000000000000000000" pitchFamily="2" charset="-78"/>
              </a:rPr>
              <a:t>1. Begriffsklärungen</a:t>
            </a:r>
          </a:p>
        </p:txBody>
      </p:sp>
      <p:sp>
        <p:nvSpPr>
          <p:cNvPr id="3" name="Titel 8">
            <a:extLst>
              <a:ext uri="{FF2B5EF4-FFF2-40B4-BE49-F238E27FC236}">
                <a16:creationId xmlns:a16="http://schemas.microsoft.com/office/drawing/2014/main" id="{87EED03C-D22C-7401-17BD-8AFBF82CF568}"/>
              </a:ext>
            </a:extLst>
          </p:cNvPr>
          <p:cNvSpPr txBox="1">
            <a:spLocks/>
          </p:cNvSpPr>
          <p:nvPr/>
        </p:nvSpPr>
        <p:spPr>
          <a:xfrm>
            <a:off x="848914" y="1100623"/>
            <a:ext cx="7409870" cy="106221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solidFill>
                  <a:schemeClr val="accent1"/>
                </a:solidFill>
                <a:latin typeface="+mn-lt"/>
                <a:cs typeface="Aldhabi" panose="01000000000000000000" pitchFamily="2" charset="-78"/>
              </a:rPr>
              <a:t>„Digitale Barrierefreiheit“</a:t>
            </a:r>
          </a:p>
        </p:txBody>
      </p:sp>
      <p:sp>
        <p:nvSpPr>
          <p:cNvPr id="2" name="Inhaltsplatzhalter 1">
            <a:extLst>
              <a:ext uri="{FF2B5EF4-FFF2-40B4-BE49-F238E27FC236}">
                <a16:creationId xmlns:a16="http://schemas.microsoft.com/office/drawing/2014/main" id="{AADDD94C-2CE6-6409-D357-3084D68AD36B}"/>
              </a:ext>
            </a:extLst>
          </p:cNvPr>
          <p:cNvSpPr>
            <a:spLocks noGrp="1"/>
          </p:cNvSpPr>
          <p:nvPr>
            <p:ph sz="half" idx="2"/>
          </p:nvPr>
        </p:nvSpPr>
        <p:spPr>
          <a:xfrm>
            <a:off x="885216" y="1838527"/>
            <a:ext cx="7480571" cy="4265093"/>
          </a:xfrm>
        </p:spPr>
        <p:txBody>
          <a:bodyPr>
            <a:normAutofit/>
          </a:bodyPr>
          <a:lstStyle/>
          <a:p>
            <a:pPr>
              <a:lnSpc>
                <a:spcPct val="140000"/>
              </a:lnSpc>
            </a:pPr>
            <a:r>
              <a:rPr lang="de-DE" sz="1800" dirty="0">
                <a:solidFill>
                  <a:schemeClr val="tx1"/>
                </a:solidFill>
                <a:latin typeface="+mn-lt"/>
              </a:rPr>
              <a:t>„Digitale Barrierefreiheit bedeutet, dass Menschen mit Einschränkungen das Web nutzen können. Genauer gesagt bedeutet es, dass sie es wahrnehmen, verstehen, navigieren und damit interagieren und sie dazu beitragen können“. (W3C)</a:t>
            </a:r>
          </a:p>
          <a:p>
            <a:pPr>
              <a:lnSpc>
                <a:spcPct val="140000"/>
              </a:lnSpc>
            </a:pPr>
            <a:r>
              <a:rPr lang="de-DE" sz="1800" dirty="0">
                <a:solidFill>
                  <a:schemeClr val="tx1"/>
                </a:solidFill>
                <a:latin typeface="+mn-lt"/>
              </a:rPr>
              <a:t>Jürgen Dusel, Behindertenbeauftragte der Bundesregierung, betont, dass es eben nicht ausschließlich um den Zugang und die Nutzung geht, sondern vor allem um die Interaktion.</a:t>
            </a:r>
          </a:p>
          <a:p>
            <a:pPr>
              <a:lnSpc>
                <a:spcPct val="140000"/>
              </a:lnSpc>
            </a:pPr>
            <a:r>
              <a:rPr lang="de-DE" sz="1800" dirty="0">
                <a:solidFill>
                  <a:schemeClr val="tx1"/>
                </a:solidFill>
                <a:latin typeface="+mn-lt"/>
              </a:rPr>
              <a:t>Für Menschen mit Einschränkungen bieten das Internet und digitale Inhalte entscheidende Vorteile. Sie haben das Potenzial, die Selbstbestimmtheit und Teilhabe erheblich zu steigern und so für Chancengleichheit zu sorgen.</a:t>
            </a:r>
          </a:p>
        </p:txBody>
      </p:sp>
      <p:sp>
        <p:nvSpPr>
          <p:cNvPr id="9" name="Textfeld 8">
            <a:extLst>
              <a:ext uri="{FF2B5EF4-FFF2-40B4-BE49-F238E27FC236}">
                <a16:creationId xmlns:a16="http://schemas.microsoft.com/office/drawing/2014/main" id="{BCE8178D-0C36-B804-4307-E25385EC3BC2}"/>
              </a:ext>
            </a:extLst>
          </p:cNvPr>
          <p:cNvSpPr txBox="1"/>
          <p:nvPr/>
        </p:nvSpPr>
        <p:spPr>
          <a:xfrm>
            <a:off x="0" y="6041277"/>
            <a:ext cx="6595354" cy="338554"/>
          </a:xfrm>
          <a:prstGeom prst="rect">
            <a:avLst/>
          </a:prstGeom>
          <a:noFill/>
        </p:spPr>
        <p:txBody>
          <a:bodyPr wrap="square" rtlCol="0">
            <a:spAutoFit/>
          </a:bodyPr>
          <a:lstStyle/>
          <a:p>
            <a:r>
              <a:rPr lang="de-DE" sz="1600" u="none" strike="noStrike" baseline="0" dirty="0">
                <a:latin typeface="+mj-lt"/>
              </a:rPr>
              <a:t>Aliki Sophia </a:t>
            </a:r>
            <a:r>
              <a:rPr lang="de-DE" sz="1600" u="none" strike="noStrike" baseline="0" dirty="0" err="1">
                <a:latin typeface="+mj-lt"/>
              </a:rPr>
              <a:t>Alamanis</a:t>
            </a:r>
            <a:r>
              <a:rPr lang="de-DE" sz="1600" u="none" strike="noStrike" baseline="0" dirty="0">
                <a:latin typeface="+mj-lt"/>
              </a:rPr>
              <a:t>, Barrierefreiheit digitaler Bildungsmedien </a:t>
            </a:r>
            <a:endParaRPr lang="de-DE" sz="700" dirty="0">
              <a:latin typeface="+mj-lt"/>
              <a:cs typeface="HamburgSans"/>
            </a:endParaRPr>
          </a:p>
        </p:txBody>
      </p:sp>
    </p:spTree>
    <p:extLst>
      <p:ext uri="{BB962C8B-B14F-4D97-AF65-F5344CB8AC3E}">
        <p14:creationId xmlns:p14="http://schemas.microsoft.com/office/powerpoint/2010/main" val="828124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it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äsentation1.pptx [Schreibgeschützt]" id="{3EEBD1EC-CBE9-4272-B878-3313A5DAA324}" vid="{8EB79202-8C14-4ACE-BBF9-B092F856DAEB}"/>
    </a:ext>
  </a:extLst>
</a:theme>
</file>

<file path=ppt/theme/theme2.xml><?xml version="1.0" encoding="utf-8"?>
<a:theme xmlns:a="http://schemas.openxmlformats.org/drawingml/2006/main" name="2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800" b="0" i="0" dirty="0" smtClean="0">
            <a:solidFill>
              <a:srgbClr val="003063"/>
            </a:solidFill>
            <a:latin typeface="HamburgSans"/>
            <a:cs typeface="HamburgSans"/>
          </a:defRPr>
        </a:defPPr>
      </a:lstStyle>
    </a:txDef>
  </a:objectDefaults>
  <a:extraClrSchemeLst/>
  <a:extLst>
    <a:ext uri="{05A4C25C-085E-4340-85A3-A5531E510DB2}">
      <thm15:themeFamily xmlns:thm15="http://schemas.microsoft.com/office/thememl/2012/main" name="Präsentation1.pptx [Schreibgeschützt]" id="{3EEBD1EC-CBE9-4272-B878-3313A5DAA324}" vid="{54255164-3787-4A69-9DA0-1292F678F155}"/>
    </a:ext>
  </a:ext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Rückblick">
  <a:themeElements>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14ccb94-d0d7-42c6-9c02-7caf23ad2cad">HIBB-994832085-70</_dlc_DocId>
    <_dlc_DocIdUrl xmlns="414ccb94-d0d7-42c6-9c02-7caf23ad2cad">
      <Url>https://www2.wibes.de/sites/hibb/hi23/_layouts/15/DocIdRedir.aspx?ID=HIBB-994832085-70</Url>
      <Description>HIBB-994832085-70</Description>
    </_dlc_DocIdUrl>
    <Dokumentenart xmlns="a81aca57-5117-4336-90d5-a6c6ee93297f">Vorlage</Dokumentenart>
    <Thema_x0020_TP_x0020_B xmlns="a81aca57-5117-4336-90d5-a6c6ee93297f" xsi:nil="true"/>
    <Sketchnotes xmlns="a81aca57-5117-4336-90d5-a6c6ee93297f">false</Sketchnotes>
    <Teilprojekt xmlns="a81aca57-5117-4336-90d5-a6c6ee93297f">AllTeams</Teilprojekt>
    <TP_x0020_B_x003a__x0020_P_x00e4_dagogische_x0020_Koordination xmlns="a81aca57-5117-4336-90d5-a6c6ee93297f"/>
    <AllTeams_x002d_Thema xmlns="a81aca57-5117-4336-90d5-a6c6ee93297f">Organisation</AllTeams_x002d_Thema>
    <TPB_x002d_Unterprojekte xmlns="a81aca57-5117-4336-90d5-a6c6ee93297f"/>
    <TaxCatchAll xmlns="414ccb94-d0d7-42c6-9c02-7caf23ad2cad"/>
    <IconOverlay xmlns="http://schemas.microsoft.com/sharepoint/v4"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ESF_Dokument_Hochformat" ma:contentTypeID="0x010100459671A8647C034880645F08B50D8160002E0F80AB8D682E44A7F4B4BB728AD353007E3F27A4D61DD24D955E1549B0FE517F" ma:contentTypeVersion="17" ma:contentTypeDescription="Blankovorlage für hochformatige Dokumente im ESF-Projekt BB:d&amp;i" ma:contentTypeScope="" ma:versionID="b818c29a809d91d59ff33c9c561a2cc9">
  <xsd:schema xmlns:xsd="http://www.w3.org/2001/XMLSchema" xmlns:xs="http://www.w3.org/2001/XMLSchema" xmlns:p="http://schemas.microsoft.com/office/2006/metadata/properties" xmlns:ns2="414ccb94-d0d7-42c6-9c02-7caf23ad2cad" xmlns:ns3="a81aca57-5117-4336-90d5-a6c6ee93297f" xmlns:ns4="http://schemas.microsoft.com/sharepoint/v4" targetNamespace="http://schemas.microsoft.com/office/2006/metadata/properties" ma:root="true" ma:fieldsID="448ba7a3ce04acc1eb645b7eaf819293" ns2:_="" ns3:_="" ns4:_="">
    <xsd:import namespace="414ccb94-d0d7-42c6-9c02-7caf23ad2cad"/>
    <xsd:import namespace="a81aca57-5117-4336-90d5-a6c6ee93297f"/>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3:Teilprojekt" minOccurs="0"/>
                <xsd:element ref="ns3:TPB_x002d_Unterprojekte" minOccurs="0"/>
                <xsd:element ref="ns2:SharedWithUsers" minOccurs="0"/>
                <xsd:element ref="ns3:Dokumentenart" minOccurs="0"/>
                <xsd:element ref="ns3:Thema_x0020_TP_x0020_B" minOccurs="0"/>
                <xsd:element ref="ns3:TP_x0020_B_x003a__x0020_P_x00e4_dagogische_x0020_Koordination" minOccurs="0"/>
                <xsd:element ref="ns3:Sketchnotes" minOccurs="0"/>
                <xsd:element ref="ns3:AllTeams_x002d_Thema"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ccb94-d0d7-42c6-9c02-7caf23ad2cad"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true">
      <xsd:simpleType>
        <xsd:restriction base="dms:Boolean"/>
      </xsd:simpleType>
    </xsd:element>
    <xsd:element name="TaxCatchAll" ma:index="11" nillable="true" ma:displayName="Taxonomy Catch All Column" ma:hidden="true" ma:list="{1e517a67-673a-446a-82c7-fe66ded5566c}" ma:internalName="TaxCatchAll" ma:showField="CatchAllData" ma:web="414ccb94-d0d7-42c6-9c02-7caf23ad2cad">
      <xsd:complexType>
        <xsd:complexContent>
          <xsd:extension base="dms:MultiChoiceLookup">
            <xsd:sequence>
              <xsd:element name="Value" type="dms:Lookup" maxOccurs="unbounded" minOccurs="0" nillable="true"/>
            </xsd:sequence>
          </xsd:extension>
        </xsd:complexContent>
      </xsd:complexType>
    </xsd:element>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81aca57-5117-4336-90d5-a6c6ee93297f" elementFormDefault="qualified">
    <xsd:import namespace="http://schemas.microsoft.com/office/2006/documentManagement/types"/>
    <xsd:import namespace="http://schemas.microsoft.com/office/infopath/2007/PartnerControls"/>
    <xsd:element name="Teilprojekt" ma:index="12" nillable="true" ma:displayName="Teilprojekt" ma:default="AllTeams" ma:format="Dropdown" ma:indexed="true" ma:internalName="Teilprojekt">
      <xsd:simpleType>
        <xsd:restriction base="dms:Choice">
          <xsd:enumeration value="TP A"/>
          <xsd:enumeration value="TP B"/>
          <xsd:enumeration value="TP C"/>
          <xsd:enumeration value="AllTeams"/>
        </xsd:restriction>
      </xsd:simpleType>
    </xsd:element>
    <xsd:element name="TPB_x002d_Unterprojekte" ma:index="13" nillable="true" ma:displayName="TPB-Unterprojekte" ma:description="nur für Teilprojekt B" ma:internalName="TPB_x002d_Unterprojekte">
      <xsd:complexType>
        <xsd:complexContent>
          <xsd:extension base="dms:MultiChoice">
            <xsd:sequence>
              <xsd:element name="Value" maxOccurs="unbounded" minOccurs="0" nillable="true">
                <xsd:simpleType>
                  <xsd:restriction base="dms:Choice">
                    <xsd:enumeration value="B1"/>
                    <xsd:enumeration value="B2"/>
                  </xsd:restriction>
                </xsd:simpleType>
              </xsd:element>
            </xsd:sequence>
          </xsd:extension>
        </xsd:complexContent>
      </xsd:complexType>
    </xsd:element>
    <xsd:element name="Dokumentenart" ma:index="15" nillable="true" ma:displayName="Dokumentenart" ma:format="Dropdown" ma:internalName="Dokumentenart">
      <xsd:simpleType>
        <xsd:restriction base="dms:Choice">
          <xsd:enumeration value="Abfrage"/>
          <xsd:enumeration value="Anleitung"/>
          <xsd:enumeration value="Bericht/Auswertung"/>
          <xsd:enumeration value="eBook"/>
          <xsd:enumeration value="Einladung"/>
          <xsd:enumeration value="Konzept"/>
          <xsd:enumeration value="Liste/Übersicht"/>
          <xsd:enumeration value="Nutzerordnung"/>
          <xsd:enumeration value="Planung"/>
          <xsd:enumeration value="Protokoll"/>
          <xsd:enumeration value="Präsentation"/>
          <xsd:enumeration value="Studie"/>
          <xsd:enumeration value="Tagesordnung"/>
          <xsd:enumeration value="Vorlage"/>
          <xsd:enumeration value="Zertifikat"/>
          <xsd:enumeration value="Sonstiges"/>
        </xsd:restriction>
      </xsd:simpleType>
    </xsd:element>
    <xsd:element name="Thema_x0020_TP_x0020_B" ma:index="16" nillable="true" ma:displayName="TPB-Thema" ma:format="Dropdown" ma:internalName="Thema_x0020_TP_x0020_B">
      <xsd:simpleType>
        <xsd:restriction base="dms:Choice">
          <xsd:enumeration value="Fortbildungen"/>
          <xsd:enumeration value="Implementierung Schulen"/>
          <xsd:enumeration value="Pädagogische Koordination"/>
          <xsd:enumeration value="Projektstrukturvorgaben"/>
          <xsd:enumeration value="Teamkoordination TP B"/>
          <xsd:enumeration value="Technische Koordination"/>
        </xsd:restriction>
      </xsd:simpleType>
    </xsd:element>
    <xsd:element name="TP_x0020_B_x003a__x0020_P_x00e4_dagogische_x0020_Koordination" ma:index="17" nillable="true" ma:displayName="TPB-Klassifizierung" ma:internalName="TP_x0020_B_x003a__x0020_P_x00e4_dagogische_x0020_Koordination">
      <xsd:complexType>
        <xsd:complexContent>
          <xsd:extension base="dms:MultiChoice">
            <xsd:sequence>
              <xsd:element name="Value" maxOccurs="unbounded" minOccurs="0" nillable="true">
                <xsd:simpleType>
                  <xsd:restriction base="dms:Choice">
                    <xsd:enumeration value="Bildungstheorie &amp; Didaktik"/>
                    <xsd:enumeration value="Einzelfortbildungen"/>
                    <xsd:enumeration value="HIBB-Workshopangebote"/>
                    <xsd:enumeration value="LI-Fortbildungsreihe"/>
                    <xsd:enumeration value="Moodle-Aktivitätensammlungen-Vorgaben"/>
                    <xsd:enumeration value="Moodle- Barrierefreiheit"/>
                    <xsd:enumeration value="Moodle-Bedienhilfen"/>
                    <xsd:enumeration value="Moodle-KeyUser-Ebene"/>
                    <xsd:enumeration value="Moodle-Visualisierung"/>
                    <xsd:enumeration value="Nichtprojektschulen (NPS)"/>
                    <xsd:enumeration value="Projektschulen  &amp; DiKos"/>
                  </xsd:restriction>
                </xsd:simpleType>
              </xsd:element>
            </xsd:sequence>
          </xsd:extension>
        </xsd:complexContent>
      </xsd:complexType>
    </xsd:element>
    <xsd:element name="Sketchnotes" ma:index="18" nillable="true" ma:displayName="Sketchnotes" ma:default="0" ma:internalName="Sketchnotes">
      <xsd:simpleType>
        <xsd:restriction base="dms:Boolean"/>
      </xsd:simpleType>
    </xsd:element>
    <xsd:element name="AllTeams_x002d_Thema" ma:index="19" nillable="true" ma:displayName="AllTeams-Thema" ma:format="Dropdown" ma:internalName="AllTeams_x002d_Thema">
      <xsd:simpleType>
        <xsd:restriction base="dms:Choice">
          <xsd:enumeration value="Fachtag"/>
          <xsd:enumeration value="Projektorganisation"/>
          <xsd:enumeration value="Teilnehmerverwaltung"/>
          <xsd:enumeration value="WiBeS"/>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67BE9A-2A8A-4B70-AD0A-F4B2FAB45055}">
  <ds:schemaRefs>
    <ds:schemaRef ds:uri="414ccb94-d0d7-42c6-9c02-7caf23ad2cad"/>
    <ds:schemaRef ds:uri="a81aca57-5117-4336-90d5-a6c6ee9329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ADE0560-0DA4-46A2-BD8D-186A3F57D135}">
  <ds:schemaRefs>
    <ds:schemaRef ds:uri="http://schemas.microsoft.com/sharepoint/events"/>
    <ds:schemaRef ds:uri="http://www.w3.org/2000/xmlns/"/>
  </ds:schemaRefs>
</ds:datastoreItem>
</file>

<file path=customXml/itemProps3.xml><?xml version="1.0" encoding="utf-8"?>
<ds:datastoreItem xmlns:ds="http://schemas.openxmlformats.org/officeDocument/2006/customXml" ds:itemID="{A86FF0E2-6668-4D1E-AEF8-CB2A8F2E10C3}">
  <ds:schemaRefs>
    <ds:schemaRef ds:uri="http://schemas.microsoft.com/sharepoint/v3/contenttype/forms"/>
  </ds:schemaRefs>
</ds:datastoreItem>
</file>

<file path=customXml/itemProps4.xml><?xml version="1.0" encoding="utf-8"?>
<ds:datastoreItem xmlns:ds="http://schemas.openxmlformats.org/officeDocument/2006/customXml" ds:itemID="{047C9951-14FD-4790-B55A-16EC1DDE7096}">
  <ds:schemaRefs>
    <ds:schemaRef ds:uri="414ccb94-d0d7-42c6-9c02-7caf23ad2cad"/>
    <ds:schemaRef ds:uri="a81aca57-5117-4336-90d5-a6c6ee9329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ESF_Praesentation_Vorlage</Template>
  <TotalTime>0</TotalTime>
  <Words>3426</Words>
  <Application>Microsoft Office PowerPoint</Application>
  <PresentationFormat>Bildschirmpräsentation (4:3)</PresentationFormat>
  <Paragraphs>232</Paragraphs>
  <Slides>45</Slides>
  <Notes>0</Notes>
  <HiddenSlides>0</HiddenSlides>
  <MMClips>7</MMClips>
  <ScaleCrop>false</ScaleCrop>
  <HeadingPairs>
    <vt:vector size="6" baseType="variant">
      <vt:variant>
        <vt:lpstr>Verwendete Schriftarten</vt:lpstr>
      </vt:variant>
      <vt:variant>
        <vt:i4>10</vt:i4>
      </vt:variant>
      <vt:variant>
        <vt:lpstr>Design</vt:lpstr>
      </vt:variant>
      <vt:variant>
        <vt:i4>6</vt:i4>
      </vt:variant>
      <vt:variant>
        <vt:lpstr>Folientitel</vt:lpstr>
      </vt:variant>
      <vt:variant>
        <vt:i4>45</vt:i4>
      </vt:variant>
    </vt:vector>
  </HeadingPairs>
  <TitlesOfParts>
    <vt:vector size="61" baseType="lpstr">
      <vt:lpstr>Abadi Extra Light</vt:lpstr>
      <vt:lpstr>Aldhabi</vt:lpstr>
      <vt:lpstr>Arial</vt:lpstr>
      <vt:lpstr>Calibri</vt:lpstr>
      <vt:lpstr>Calibri Light</vt:lpstr>
      <vt:lpstr>HamburgSans</vt:lpstr>
      <vt:lpstr>HamburgSans Semibold</vt:lpstr>
      <vt:lpstr>Lucida Grande</vt:lpstr>
      <vt:lpstr>Symbol</vt:lpstr>
      <vt:lpstr>Wingdings</vt:lpstr>
      <vt:lpstr>Titel</vt:lpstr>
      <vt:lpstr>2_Benutzerdefiniertes Design</vt:lpstr>
      <vt:lpstr>Benutzerdefiniertes Design</vt:lpstr>
      <vt:lpstr>1_Benutzerdefiniertes Design</vt:lpstr>
      <vt:lpstr>3_Benutzerdefiniertes Design</vt:lpstr>
      <vt:lpstr>Rückblick</vt:lpstr>
      <vt:lpstr>Der barrierearme Moodlekurs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Friedewold, Babett</dc:creator>
  <cp:lastModifiedBy>Nicole</cp:lastModifiedBy>
  <cp:revision>10</cp:revision>
  <cp:lastPrinted>2022-05-25T13:23:24Z</cp:lastPrinted>
  <dcterms:created xsi:type="dcterms:W3CDTF">2022-02-04T16:26:20Z</dcterms:created>
  <dcterms:modified xsi:type="dcterms:W3CDTF">2022-12-11T20:43:24Z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0x010100459671A8647C034880645F08B50D8160002E0F80AB8D682E44A7F4B4BB728AD353007E3F27A4D61DD24D955E1549B0FE517F</vt:lpwstr>
  </property>
  <property fmtid="{D5CDD505-2E9C-101B-9397-08002B2CF9AE}" pid="3" name="_dlc_DocIdItemGuid">
    <vt:lpwstr>1886fb5d-5f07-4415-88af-f6fb1abb4ad8</vt:lpwstr>
  </property>
  <property fmtid="{D5CDD505-2E9C-101B-9397-08002B2CF9AE}" pid="4" name="Thema">
    <vt:lpwstr>Organisation</vt:lpwstr>
  </property>
</Properties>
</file>